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56" r:id="rId3"/>
    <p:sldId id="264" r:id="rId4"/>
    <p:sldId id="260" r:id="rId5"/>
    <p:sldId id="270" r:id="rId6"/>
    <p:sldId id="262" r:id="rId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100" d="100"/>
          <a:sy n="100" d="100"/>
        </p:scale>
        <p:origin x="-516" y="1278"/>
      </p:cViewPr>
      <p:guideLst>
        <p:guide orient="horz" pos="2164"/>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presProps" Target="presProps.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1" Type="http://schemas.openxmlformats.org/officeDocument/2006/relationships/tableStyles" Target="tableStyles.xml"/><Relationship Id="rId10" Type="http://schemas.openxmlformats.org/officeDocument/2006/relationships/viewProps" Target="viewProps.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20A0134-D581-42E5-A86B-D1CF2630CB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5E6331-C2B5-4B14-A747-651FA5605CE7}"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20A0134-D581-42E5-A86B-D1CF2630CB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5E6331-C2B5-4B14-A747-651FA5605CE7}"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20A0134-D581-42E5-A86B-D1CF2630CB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5E6331-C2B5-4B14-A747-651FA5605CE7}"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20A0134-D581-42E5-A86B-D1CF2630CB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5E6331-C2B5-4B14-A747-651FA5605CE7}"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B20A0134-D581-42E5-A86B-D1CF2630CBC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5E6331-C2B5-4B14-A747-651FA5605CE7}"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20A0134-D581-42E5-A86B-D1CF2630CB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E5E6331-C2B5-4B14-A747-651FA5605CE7}"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20A0134-D581-42E5-A86B-D1CF2630CBC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E5E6331-C2B5-4B14-A747-651FA5605CE7}"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20A0134-D581-42E5-A86B-D1CF2630CBC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E5E6331-C2B5-4B14-A747-651FA5605CE7}"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20A0134-D581-42E5-A86B-D1CF2630CBC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E5E6331-C2B5-4B14-A747-651FA5605CE7}"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B20A0134-D581-42E5-A86B-D1CF2630CB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E5E6331-C2B5-4B14-A747-651FA5605CE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B20A0134-D581-42E5-A86B-D1CF2630CBC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E5E6331-C2B5-4B14-A747-651FA5605CE7}"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A0134-D581-42E5-A86B-D1CF2630CBCF}"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5E6331-C2B5-4B14-A747-651FA5605CE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6.xml"/><Relationship Id="rId7" Type="http://schemas.openxmlformats.org/officeDocument/2006/relationships/image" Target="../media/image8.png"/><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xml"/><Relationship Id="rId7" Type="http://schemas.openxmlformats.org/officeDocument/2006/relationships/image" Target="../media/image14.pn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5"/>
          <p:cNvPicPr/>
          <p:nvPr/>
        </p:nvPicPr>
        <p:blipFill>
          <a:blip r:embed="rId1"/>
          <a:stretch>
            <a:fillRect/>
          </a:stretch>
        </p:blipFill>
        <p:spPr>
          <a:xfrm>
            <a:off x="-30480" y="-635"/>
            <a:ext cx="9164955" cy="6873240"/>
          </a:xfrm>
          <a:prstGeom prst="rect">
            <a:avLst/>
          </a:prstGeom>
        </p:spPr>
      </p:pic>
      <p:sp>
        <p:nvSpPr>
          <p:cNvPr id="13" name="标题 12"/>
          <p:cNvSpPr>
            <a:spLocks noGrp="1"/>
          </p:cNvSpPr>
          <p:nvPr>
            <p:ph type="title"/>
          </p:nvPr>
        </p:nvSpPr>
        <p:spPr>
          <a:xfrm>
            <a:off x="680695" y="666092"/>
            <a:ext cx="7500990" cy="1071570"/>
          </a:xfrm>
        </p:spPr>
        <p:txBody>
          <a:bodyPr>
            <a:normAutofit/>
          </a:bodyPr>
          <a:lstStyle/>
          <a:p>
            <a:pPr>
              <a:lnSpc>
                <a:spcPts val="3000"/>
              </a:lnSpc>
            </a:pPr>
            <a:r>
              <a:rPr lang="en-US" altLang="zh-CN" sz="2800" b="1" cap="small" dirty="0" smtClean="0">
                <a:latin typeface="黑体" panose="02010609060101010101" pitchFamily="49" charset="-122"/>
                <a:ea typeface="黑体" panose="02010609060101010101" pitchFamily="49" charset="-122"/>
              </a:rPr>
              <a:t>   </a:t>
            </a:r>
            <a:r>
              <a:rPr lang="zh-CN" altLang="en-US" sz="2800" b="1" cap="small" dirty="0" smtClean="0">
                <a:latin typeface="黑体" panose="02010609060101010101" pitchFamily="49" charset="-122"/>
                <a:ea typeface="黑体" panose="02010609060101010101" pitchFamily="49" charset="-122"/>
              </a:rPr>
              <a:t>广东省广大工程顾问有限公司</a:t>
            </a:r>
            <a:br>
              <a:rPr lang="en-US" altLang="zh-CN" sz="4200" b="1" cap="small" dirty="0">
                <a:latin typeface="黑体" panose="02010609060101010101" pitchFamily="49" charset="-122"/>
                <a:ea typeface="黑体" panose="02010609060101010101" pitchFamily="49" charset="-122"/>
              </a:rPr>
            </a:br>
            <a:r>
              <a:rPr lang="en-US" altLang="zh-CN" sz="4200" b="1" cap="small" dirty="0" smtClean="0">
                <a:latin typeface="黑体" panose="02010609060101010101" pitchFamily="49" charset="-122"/>
                <a:ea typeface="黑体" panose="02010609060101010101" pitchFamily="49" charset="-122"/>
              </a:rPr>
              <a:t>   </a:t>
            </a:r>
            <a:r>
              <a:rPr lang="en-US" altLang="zh-CN" sz="1400" b="1" dirty="0" smtClean="0">
                <a:latin typeface="黑体" panose="02010609060101010101" pitchFamily="49" charset="-122"/>
                <a:ea typeface="黑体" panose="02010609060101010101" pitchFamily="49" charset="-122"/>
              </a:rPr>
              <a:t>Guangdong </a:t>
            </a:r>
            <a:r>
              <a:rPr lang="en-US" altLang="zh-CN" sz="1400" b="1" dirty="0" err="1" smtClean="0">
                <a:latin typeface="黑体" panose="02010609060101010101" pitchFamily="49" charset="-122"/>
                <a:ea typeface="黑体" panose="02010609060101010101" pitchFamily="49" charset="-122"/>
              </a:rPr>
              <a:t>Guangda</a:t>
            </a:r>
            <a:r>
              <a:rPr lang="en-US" altLang="zh-CN" sz="1400" b="1" dirty="0" smtClean="0">
                <a:latin typeface="黑体" panose="02010609060101010101" pitchFamily="49" charset="-122"/>
                <a:ea typeface="黑体" panose="02010609060101010101" pitchFamily="49" charset="-122"/>
              </a:rPr>
              <a:t> Project </a:t>
            </a:r>
            <a:r>
              <a:rPr lang="en-US" altLang="zh-CN" sz="1400" b="1" dirty="0" err="1" smtClean="0">
                <a:latin typeface="黑体" panose="02010609060101010101" pitchFamily="49" charset="-122"/>
                <a:ea typeface="黑体" panose="02010609060101010101" pitchFamily="49" charset="-122"/>
              </a:rPr>
              <a:t>Managemant</a:t>
            </a:r>
            <a:r>
              <a:rPr lang="en-US" altLang="zh-CN" sz="1400" b="1" dirty="0" smtClean="0">
                <a:latin typeface="黑体" panose="02010609060101010101" pitchFamily="49" charset="-122"/>
                <a:ea typeface="黑体" panose="02010609060101010101" pitchFamily="49" charset="-122"/>
              </a:rPr>
              <a:t> </a:t>
            </a:r>
            <a:r>
              <a:rPr lang="zh-CN" altLang="en-US" sz="1400" b="1" dirty="0" smtClean="0">
                <a:latin typeface="黑体" panose="02010609060101010101" pitchFamily="49" charset="-122"/>
                <a:ea typeface="黑体" panose="02010609060101010101" pitchFamily="49" charset="-122"/>
              </a:rPr>
              <a:t>＆ </a:t>
            </a:r>
            <a:r>
              <a:rPr lang="en-US" altLang="zh-CN" sz="1400" b="1" dirty="0" smtClean="0">
                <a:latin typeface="黑体" panose="02010609060101010101" pitchFamily="49" charset="-122"/>
                <a:ea typeface="黑体" panose="02010609060101010101" pitchFamily="49" charset="-122"/>
              </a:rPr>
              <a:t>Consultancy Co.</a:t>
            </a:r>
            <a:r>
              <a:rPr lang="zh-CN" altLang="en-US" sz="1400" b="1" dirty="0" smtClean="0">
                <a:latin typeface="黑体" panose="02010609060101010101" pitchFamily="49" charset="-122"/>
                <a:ea typeface="黑体" panose="02010609060101010101" pitchFamily="49" charset="-122"/>
              </a:rPr>
              <a:t>，</a:t>
            </a:r>
            <a:r>
              <a:rPr lang="en-US" altLang="zh-CN" sz="1400" b="1" dirty="0" smtClean="0">
                <a:latin typeface="黑体" panose="02010609060101010101" pitchFamily="49" charset="-122"/>
                <a:ea typeface="黑体" panose="02010609060101010101" pitchFamily="49" charset="-122"/>
              </a:rPr>
              <a:t>Ltd</a:t>
            </a:r>
            <a:endParaRPr lang="zh-CN" altLang="en-US" sz="1400" b="1" dirty="0">
              <a:latin typeface="黑体" panose="02010609060101010101" pitchFamily="49" charset="-122"/>
              <a:ea typeface="黑体" panose="02010609060101010101" pitchFamily="49" charset="-122"/>
            </a:endParaRPr>
          </a:p>
        </p:txBody>
      </p:sp>
      <p:sp>
        <p:nvSpPr>
          <p:cNvPr id="14" name="内容占位符 13"/>
          <p:cNvSpPr>
            <a:spLocks noGrp="1"/>
          </p:cNvSpPr>
          <p:nvPr>
            <p:ph idx="1"/>
          </p:nvPr>
        </p:nvSpPr>
        <p:spPr>
          <a:xfrm>
            <a:off x="0" y="1988820"/>
            <a:ext cx="9144000" cy="4322445"/>
          </a:xfrm>
        </p:spPr>
        <p:txBody>
          <a:bodyPr>
            <a:normAutofit fontScale="90000" lnSpcReduction="20000"/>
          </a:bodyPr>
          <a:lstStyle/>
          <a:p>
            <a:pPr>
              <a:buClr>
                <a:srgbClr val="33CC33"/>
              </a:buClr>
              <a:buFont typeface="Wingdings" panose="05000000000000000000" pitchFamily="2" charset="2"/>
              <a:buChar char="Ø"/>
            </a:pPr>
            <a:r>
              <a:rPr lang="zh-CN" altLang="en-US" sz="2400" b="1" dirty="0" smtClean="0">
                <a:solidFill>
                  <a:srgbClr val="00B050"/>
                </a:solidFill>
                <a:latin typeface="+mj-ea"/>
                <a:ea typeface="+mj-ea"/>
              </a:rPr>
              <a:t>公司简介</a:t>
            </a:r>
            <a:endParaRPr lang="zh-CN" altLang="en-US" sz="2000" b="1" dirty="0" smtClean="0">
              <a:solidFill>
                <a:srgbClr val="00B050"/>
              </a:solidFill>
              <a:latin typeface="华文行楷" panose="02010800040101010101" pitchFamily="2" charset="-122"/>
              <a:ea typeface="华文行楷" panose="02010800040101010101" pitchFamily="2" charset="-122"/>
            </a:endParaRPr>
          </a:p>
          <a:p>
            <a:pPr marL="0" indent="0">
              <a:buClr>
                <a:srgbClr val="33CC33"/>
              </a:buClr>
              <a:buFont typeface="Wingdings" panose="05000000000000000000" pitchFamily="2" charset="2"/>
              <a:buNone/>
            </a:pPr>
            <a:endParaRPr lang="en-US" altLang="zh-CN" sz="2000" b="1" dirty="0" smtClean="0">
              <a:solidFill>
                <a:srgbClr val="00B050"/>
              </a:solidFill>
              <a:latin typeface="华文行楷" panose="02010800040101010101" pitchFamily="2" charset="-122"/>
              <a:ea typeface="华文行楷" panose="02010800040101010101" pitchFamily="2" charset="-122"/>
            </a:endParaRPr>
          </a:p>
          <a:p>
            <a:pPr>
              <a:lnSpc>
                <a:spcPct val="150000"/>
              </a:lnSpc>
              <a:buClr>
                <a:schemeClr val="tx1"/>
              </a:buClr>
              <a:buNone/>
            </a:pPr>
            <a:r>
              <a:rPr lang="en-US" altLang="zh-CN" sz="1800" dirty="0" smtClean="0">
                <a:latin typeface="华文行楷" panose="02010800040101010101" pitchFamily="2" charset="-122"/>
                <a:ea typeface="华文行楷" panose="02010800040101010101" pitchFamily="2" charset="-122"/>
              </a:rPr>
              <a:t>             </a:t>
            </a:r>
            <a:r>
              <a:rPr lang="zh-CN" altLang="en-US" sz="2000" dirty="0" smtClean="0">
                <a:latin typeface="+mn-ea"/>
                <a:cs typeface="+mn-ea"/>
              </a:rPr>
              <a:t>广东省</a:t>
            </a:r>
            <a:r>
              <a:rPr lang="zh-CN" altLang="en-US" sz="2000" dirty="0">
                <a:latin typeface="+mn-ea"/>
                <a:cs typeface="+mn-ea"/>
              </a:rPr>
              <a:t>广大工程顾问有限公司始建于</a:t>
            </a:r>
            <a:r>
              <a:rPr lang="en-US" altLang="zh-CN" sz="2000" dirty="0">
                <a:latin typeface="+mn-ea"/>
                <a:cs typeface="+mn-ea"/>
              </a:rPr>
              <a:t>1994</a:t>
            </a:r>
            <a:r>
              <a:rPr lang="zh-CN" altLang="en-US" sz="2000" dirty="0">
                <a:latin typeface="+mn-ea"/>
                <a:cs typeface="+mn-ea"/>
              </a:rPr>
              <a:t>年，系属广州大学旗下公司。我们拥有国际性水平的专业技术及项目管理能力，曾被</a:t>
            </a:r>
            <a:r>
              <a:rPr lang="zh-CN" altLang="en-US" sz="2000" dirty="0" smtClean="0">
                <a:latin typeface="+mn-ea"/>
                <a:cs typeface="+mn-ea"/>
              </a:rPr>
              <a:t>广东省建设</a:t>
            </a:r>
            <a:r>
              <a:rPr lang="zh-CN" altLang="en-US" sz="2000" dirty="0">
                <a:latin typeface="+mn-ea"/>
                <a:cs typeface="+mn-ea"/>
              </a:rPr>
              <a:t>监理协会指定</a:t>
            </a:r>
            <a:r>
              <a:rPr lang="zh-CN" altLang="en-US" sz="2000" dirty="0" smtClean="0">
                <a:latin typeface="+mn-ea"/>
                <a:cs typeface="+mn-ea"/>
              </a:rPr>
              <a:t>为首届监理工程师培训机构</a:t>
            </a:r>
            <a:r>
              <a:rPr lang="zh-CN" altLang="en-US" sz="2000" dirty="0">
                <a:latin typeface="+mn-ea"/>
                <a:cs typeface="+mn-ea"/>
              </a:rPr>
              <a:t>，被誉为华南地区“监理工程师的摇篮”，目前，公司拥有高、中级职称和各类专业技术人员五百余人，专业人才配备齐全</a:t>
            </a:r>
            <a:r>
              <a:rPr lang="zh-CN" altLang="en-US" sz="2000" dirty="0" smtClean="0">
                <a:latin typeface="+mn-ea"/>
                <a:cs typeface="+mn-ea"/>
              </a:rPr>
              <a:t>。二十几年来，我们已承接过数千项工程，业务范围涵盖国内房屋建筑、道路桥梁、市政园林等各类型投资项目的全过程及各阶段的专业技术服务，</a:t>
            </a:r>
            <a:r>
              <a:rPr lang="zh-CN" altLang="en-US" sz="2000" dirty="0">
                <a:latin typeface="+mn-ea"/>
                <a:cs typeface="+mn-ea"/>
              </a:rPr>
              <a:t>长期与时代地产、和记黄埔、碧桂园、恒大地产</a:t>
            </a:r>
            <a:r>
              <a:rPr lang="zh-CN" altLang="en-US" sz="2000" dirty="0" smtClean="0">
                <a:latin typeface="+mn-ea"/>
                <a:cs typeface="+mn-ea"/>
              </a:rPr>
              <a:t>、中弘股份、</a:t>
            </a:r>
            <a:r>
              <a:rPr lang="zh-CN" altLang="en-US" sz="2000" dirty="0">
                <a:latin typeface="+mn-ea"/>
                <a:cs typeface="+mn-ea"/>
              </a:rPr>
              <a:t>中海地产等大型房地产、外资企业</a:t>
            </a:r>
            <a:r>
              <a:rPr lang="zh-CN" altLang="en-US" sz="2000" dirty="0" smtClean="0">
                <a:latin typeface="+mn-ea"/>
                <a:cs typeface="+mn-ea"/>
              </a:rPr>
              <a:t>维持战略合作，目前已出色完成的典型项目有：广州大学城、广东省海上丝绸之路博物馆、雄盛王府井综合体等，并分别荣获“全国十大建设科技成就奖“、”土木工程詹天佑奖”等殊荣！</a:t>
            </a:r>
            <a:endParaRPr lang="en-US" altLang="zh-CN" sz="2000" dirty="0" smtClean="0">
              <a:latin typeface="+mn-ea"/>
              <a:cs typeface="+mn-ea"/>
            </a:endParaRPr>
          </a:p>
          <a:p>
            <a:pPr>
              <a:buClr>
                <a:schemeClr val="tx1"/>
              </a:buClr>
              <a:buNone/>
            </a:pPr>
            <a:r>
              <a:rPr lang="zh-CN" altLang="en-US" sz="2000" dirty="0" smtClean="0">
                <a:solidFill>
                  <a:prstClr val="black"/>
                </a:solidFill>
                <a:latin typeface="+mn-ea"/>
                <a:cs typeface="+mn-ea"/>
              </a:rPr>
              <a:t>                </a:t>
            </a:r>
            <a:r>
              <a:rPr lang="en-US" altLang="zh-CN" sz="2000" dirty="0" smtClean="0">
                <a:latin typeface="华文行楷" panose="02010800040101010101" pitchFamily="2" charset="-122"/>
                <a:ea typeface="华文行楷" panose="02010800040101010101" pitchFamily="2" charset="-122"/>
              </a:rPr>
              <a:t>                 </a:t>
            </a:r>
            <a:endParaRPr lang="en-US" altLang="zh-CN" sz="2000" dirty="0" smtClean="0">
              <a:latin typeface="华文行楷" panose="02010800040101010101" pitchFamily="2" charset="-122"/>
              <a:ea typeface="华文行楷" panose="02010800040101010101" pitchFamily="2" charset="-122"/>
            </a:endParaRPr>
          </a:p>
          <a:p>
            <a:pPr algn="ctr">
              <a:buClr>
                <a:schemeClr val="tx1"/>
              </a:buClr>
              <a:buNone/>
            </a:pPr>
            <a:endParaRPr lang="zh-CN" altLang="en-US" sz="2000" dirty="0" smtClean="0">
              <a:latin typeface="华文行楷" panose="02010800040101010101" pitchFamily="2" charset="-122"/>
              <a:ea typeface="华文行楷" panose="02010800040101010101" pitchFamily="2" charset="-122"/>
            </a:endParaRPr>
          </a:p>
        </p:txBody>
      </p:sp>
      <p:sp>
        <p:nvSpPr>
          <p:cNvPr id="11" name="TextBox 10"/>
          <p:cNvSpPr txBox="1"/>
          <p:nvPr/>
        </p:nvSpPr>
        <p:spPr>
          <a:xfrm>
            <a:off x="4000496" y="6072206"/>
            <a:ext cx="1357322" cy="583565"/>
          </a:xfrm>
          <a:prstGeom prst="rect">
            <a:avLst/>
          </a:prstGeom>
          <a:noFill/>
        </p:spPr>
        <p:txBody>
          <a:bodyPr wrap="square" rtlCol="0">
            <a:spAutoFit/>
          </a:bodyPr>
          <a:lstStyle/>
          <a:p>
            <a:pPr lvl="0"/>
            <a:endParaRPr lang="zh-CN" altLang="en-US" sz="1400" dirty="0" smtClean="0">
              <a:latin typeface="华文行楷" panose="02010800040101010101" pitchFamily="2" charset="-122"/>
              <a:ea typeface="华文行楷" panose="02010800040101010101" pitchFamily="2" charset="-122"/>
            </a:endParaRPr>
          </a:p>
          <a:p>
            <a:endParaRPr lang="zh-CN" altLang="en-US" dirty="0"/>
          </a:p>
        </p:txBody>
      </p:sp>
      <p:pic>
        <p:nvPicPr>
          <p:cNvPr id="2" name="图片 1"/>
          <p:cNvPicPr>
            <a:picLocks noChangeAspect="1"/>
          </p:cNvPicPr>
          <p:nvPr/>
        </p:nvPicPr>
        <p:blipFill>
          <a:blip r:embed="rId2"/>
          <a:stretch>
            <a:fillRect/>
          </a:stretch>
        </p:blipFill>
        <p:spPr>
          <a:xfrm>
            <a:off x="1194435" y="666115"/>
            <a:ext cx="853440" cy="84201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5"/>
          <p:cNvPicPr/>
          <p:nvPr/>
        </p:nvPicPr>
        <p:blipFill>
          <a:blip r:embed="rId1"/>
          <a:stretch>
            <a:fillRect/>
          </a:stretch>
        </p:blipFill>
        <p:spPr>
          <a:xfrm>
            <a:off x="-30480" y="-635"/>
            <a:ext cx="9164955" cy="6873240"/>
          </a:xfrm>
          <a:prstGeom prst="rect">
            <a:avLst/>
          </a:prstGeom>
        </p:spPr>
      </p:pic>
      <p:sp>
        <p:nvSpPr>
          <p:cNvPr id="7" name="内容占位符 6"/>
          <p:cNvSpPr>
            <a:spLocks noGrp="1"/>
          </p:cNvSpPr>
          <p:nvPr>
            <p:ph idx="1"/>
          </p:nvPr>
        </p:nvSpPr>
        <p:spPr>
          <a:xfrm>
            <a:off x="443230" y="731501"/>
            <a:ext cx="8258204" cy="5411807"/>
          </a:xfrm>
        </p:spPr>
        <p:txBody>
          <a:bodyPr>
            <a:normAutofit/>
          </a:bodyPr>
          <a:lstStyle/>
          <a:p>
            <a:pPr lvl="0">
              <a:buClr>
                <a:srgbClr val="33CC33"/>
              </a:buClr>
              <a:buFont typeface="Wingdings" panose="05000000000000000000" pitchFamily="2" charset="2"/>
              <a:buChar char="Ø"/>
            </a:pPr>
            <a:r>
              <a:rPr lang="zh-CN" altLang="en-US" sz="2200" b="1" dirty="0" smtClean="0">
                <a:solidFill>
                  <a:srgbClr val="00B050"/>
                </a:solidFill>
                <a:latin typeface="+mj-ea"/>
                <a:ea typeface="+mj-ea"/>
              </a:rPr>
              <a:t>招聘计划</a:t>
            </a:r>
            <a:endParaRPr lang="en-US" altLang="zh-CN" sz="2200" b="1" dirty="0" smtClean="0">
              <a:solidFill>
                <a:srgbClr val="00B050"/>
              </a:solidFill>
              <a:latin typeface="华文行楷" panose="02010800040101010101" pitchFamily="2" charset="-122"/>
              <a:ea typeface="华文行楷" panose="02010800040101010101" pitchFamily="2" charset="-122"/>
            </a:endParaRPr>
          </a:p>
          <a:p>
            <a:pPr lvl="0">
              <a:buClr>
                <a:srgbClr val="33CC33"/>
              </a:buClr>
              <a:buNone/>
            </a:pPr>
            <a:r>
              <a:rPr lang="en-US" altLang="zh-CN" sz="2200" b="1" dirty="0" smtClean="0">
                <a:solidFill>
                  <a:srgbClr val="00B050"/>
                </a:solidFill>
                <a:latin typeface="华文行楷" panose="02010800040101010101" pitchFamily="2" charset="-122"/>
                <a:ea typeface="华文行楷" panose="02010800040101010101" pitchFamily="2" charset="-122"/>
              </a:rPr>
              <a:t>      </a:t>
            </a:r>
            <a:endParaRPr lang="en-US" altLang="zh-CN" sz="2200" b="1" dirty="0" smtClean="0">
              <a:solidFill>
                <a:srgbClr val="00B050"/>
              </a:solidFill>
              <a:latin typeface="华文行楷" panose="02010800040101010101" pitchFamily="2" charset="-122"/>
              <a:ea typeface="华文行楷" panose="02010800040101010101" pitchFamily="2" charset="-122"/>
            </a:endParaRPr>
          </a:p>
          <a:p>
            <a:pPr lvl="0">
              <a:buClr>
                <a:srgbClr val="33CC33"/>
              </a:buClr>
              <a:buNone/>
            </a:pPr>
            <a:r>
              <a:rPr lang="en-US" altLang="zh-CN" sz="2200" b="1" dirty="0" smtClean="0">
                <a:solidFill>
                  <a:srgbClr val="00B050"/>
                </a:solidFill>
                <a:latin typeface="华文行楷" panose="02010800040101010101" pitchFamily="2" charset="-122"/>
                <a:ea typeface="华文行楷" panose="02010800040101010101" pitchFamily="2" charset="-122"/>
              </a:rPr>
              <a:t>     </a:t>
            </a:r>
            <a:r>
              <a:rPr lang="en-US" altLang="zh-CN" sz="1800" b="1" dirty="0" smtClean="0">
                <a:latin typeface="华文行楷" panose="02010800040101010101" pitchFamily="2" charset="-122"/>
                <a:ea typeface="华文行楷" panose="02010800040101010101" pitchFamily="2" charset="-122"/>
              </a:rPr>
              <a:t>     </a:t>
            </a:r>
            <a:endParaRPr lang="en-US" altLang="zh-CN" sz="1800" b="1" dirty="0" smtClean="0">
              <a:latin typeface="华文行楷" panose="02010800040101010101" pitchFamily="2" charset="-122"/>
              <a:ea typeface="华文行楷" panose="02010800040101010101" pitchFamily="2" charset="-122"/>
            </a:endParaRPr>
          </a:p>
          <a:p>
            <a:pPr lvl="0">
              <a:buClr>
                <a:srgbClr val="33CC33"/>
              </a:buClr>
              <a:buNone/>
            </a:pPr>
            <a:r>
              <a:rPr lang="en-US" altLang="zh-CN" sz="1800" b="1" dirty="0" smtClean="0">
                <a:latin typeface="华文行楷" panose="02010800040101010101" pitchFamily="2" charset="-122"/>
                <a:ea typeface="华文行楷" panose="02010800040101010101" pitchFamily="2" charset="-122"/>
              </a:rPr>
              <a:t>      </a:t>
            </a:r>
            <a:endParaRPr lang="en-US" altLang="zh-CN" sz="1800" dirty="0" smtClean="0">
              <a:latin typeface="华文行楷" panose="02010800040101010101" pitchFamily="2" charset="-122"/>
              <a:ea typeface="华文行楷" panose="02010800040101010101" pitchFamily="2" charset="-122"/>
            </a:endParaRPr>
          </a:p>
          <a:p>
            <a:pPr lvl="0">
              <a:buNone/>
            </a:pPr>
            <a:r>
              <a:rPr lang="en-US" altLang="zh-CN" sz="1800" dirty="0" smtClean="0">
                <a:latin typeface="华文行楷" panose="02010800040101010101" pitchFamily="2" charset="-122"/>
                <a:ea typeface="华文行楷" panose="02010800040101010101" pitchFamily="2" charset="-122"/>
              </a:rPr>
              <a:t>       </a:t>
            </a:r>
            <a:endParaRPr lang="en-US" altLang="zh-CN" sz="1800" dirty="0" smtClean="0">
              <a:latin typeface="华文行楷" panose="02010800040101010101" pitchFamily="2" charset="-122"/>
              <a:ea typeface="华文行楷" panose="02010800040101010101" pitchFamily="2" charset="-122"/>
            </a:endParaRPr>
          </a:p>
        </p:txBody>
      </p:sp>
      <p:sp>
        <p:nvSpPr>
          <p:cNvPr id="3" name="文本框 2"/>
          <p:cNvSpPr txBox="1"/>
          <p:nvPr/>
        </p:nvSpPr>
        <p:spPr>
          <a:xfrm>
            <a:off x="991235" y="1230630"/>
            <a:ext cx="7121525" cy="4107815"/>
          </a:xfrm>
          <a:prstGeom prst="rect">
            <a:avLst/>
          </a:prstGeom>
          <a:noFill/>
        </p:spPr>
        <p:txBody>
          <a:bodyPr wrap="square" rtlCol="0">
            <a:spAutoFit/>
          </a:bodyPr>
          <a:p>
            <a:pPr lvl="0" algn="l">
              <a:lnSpc>
                <a:spcPct val="150000"/>
              </a:lnSpc>
              <a:buClr>
                <a:srgbClr val="33CC33"/>
              </a:buClr>
              <a:buNone/>
            </a:pPr>
            <a:endParaRPr lang="en-US" altLang="zh-CN" b="1" dirty="0" smtClean="0">
              <a:latin typeface="+mn-ea"/>
              <a:cs typeface="+mn-ea"/>
              <a:sym typeface="+mn-ea"/>
            </a:endParaRPr>
          </a:p>
          <a:p>
            <a:pPr lvl="0" algn="l">
              <a:lnSpc>
                <a:spcPct val="150000"/>
              </a:lnSpc>
              <a:buClr>
                <a:srgbClr val="33CC33"/>
              </a:buClr>
              <a:buNone/>
            </a:pPr>
            <a:r>
              <a:rPr lang="en-US" altLang="zh-CN" b="1" dirty="0" smtClean="0">
                <a:latin typeface="+mn-ea"/>
                <a:cs typeface="+mn-ea"/>
                <a:sym typeface="+mn-ea"/>
              </a:rPr>
              <a:t>1</a:t>
            </a:r>
            <a:r>
              <a:rPr lang="zh-CN" altLang="en-US" b="1" dirty="0" smtClean="0">
                <a:latin typeface="+mn-ea"/>
                <a:cs typeface="+mn-ea"/>
                <a:sym typeface="+mn-ea"/>
              </a:rPr>
              <a:t>、土建监理员：</a:t>
            </a:r>
            <a:r>
              <a:rPr lang="zh-CN" altLang="en-US" b="1" dirty="0" smtClean="0">
                <a:solidFill>
                  <a:srgbClr val="00B050"/>
                </a:solidFill>
                <a:latin typeface="+mn-ea"/>
                <a:cs typeface="+mn-ea"/>
                <a:sym typeface="+mn-ea"/>
              </a:rPr>
              <a:t>男女不限</a:t>
            </a:r>
            <a:r>
              <a:rPr lang="zh-CN" altLang="en-US" b="1" dirty="0" smtClean="0">
                <a:latin typeface="+mn-ea"/>
                <a:cs typeface="+mn-ea"/>
                <a:sym typeface="+mn-ea"/>
              </a:rPr>
              <a:t>，土木工程类相关专业</a:t>
            </a:r>
            <a:endParaRPr lang="zh-CN" altLang="en-US" b="1" dirty="0" smtClean="0">
              <a:latin typeface="+mn-ea"/>
              <a:cs typeface="+mn-ea"/>
              <a:sym typeface="+mn-ea"/>
            </a:endParaRPr>
          </a:p>
          <a:p>
            <a:pPr lvl="0" algn="l">
              <a:lnSpc>
                <a:spcPct val="150000"/>
              </a:lnSpc>
              <a:buClr>
                <a:srgbClr val="33CC33"/>
              </a:buClr>
              <a:buNone/>
            </a:pPr>
            <a:endParaRPr lang="zh-CN" altLang="en-US" b="1" dirty="0" smtClean="0">
              <a:latin typeface="+mn-ea"/>
              <a:cs typeface="+mn-ea"/>
            </a:endParaRPr>
          </a:p>
          <a:p>
            <a:pPr lvl="0" algn="l">
              <a:lnSpc>
                <a:spcPct val="150000"/>
              </a:lnSpc>
              <a:buClr>
                <a:srgbClr val="33CC33"/>
              </a:buClr>
              <a:buNone/>
            </a:pPr>
            <a:endParaRPr lang="en-US" altLang="zh-CN" b="1" dirty="0" smtClean="0">
              <a:latin typeface="+mn-ea"/>
              <a:cs typeface="+mn-ea"/>
            </a:endParaRPr>
          </a:p>
          <a:p>
            <a:pPr lvl="0" algn="l">
              <a:lnSpc>
                <a:spcPct val="150000"/>
              </a:lnSpc>
              <a:buClr>
                <a:srgbClr val="33CC33"/>
              </a:buClr>
              <a:buNone/>
            </a:pPr>
            <a:r>
              <a:rPr lang="en-US" altLang="zh-CN" b="1" dirty="0" smtClean="0">
                <a:latin typeface="+mn-ea"/>
                <a:cs typeface="+mn-ea"/>
                <a:sym typeface="+mn-ea"/>
              </a:rPr>
              <a:t>2</a:t>
            </a:r>
            <a:r>
              <a:rPr lang="zh-CN" altLang="en-US" b="1" dirty="0" smtClean="0">
                <a:latin typeface="+mn-ea"/>
                <a:cs typeface="+mn-ea"/>
                <a:sym typeface="+mn-ea"/>
              </a:rPr>
              <a:t>、水电监理员： </a:t>
            </a:r>
            <a:r>
              <a:rPr lang="zh-CN" altLang="en-US" b="1" dirty="0" smtClean="0">
                <a:solidFill>
                  <a:srgbClr val="00B050"/>
                </a:solidFill>
                <a:latin typeface="+mn-ea"/>
                <a:cs typeface="+mn-ea"/>
                <a:sym typeface="+mn-ea"/>
              </a:rPr>
              <a:t>男女不限</a:t>
            </a:r>
            <a:r>
              <a:rPr lang="zh-CN" altLang="en-US" b="1" dirty="0" smtClean="0">
                <a:latin typeface="+mn-ea"/>
                <a:cs typeface="+mn-ea"/>
                <a:sym typeface="+mn-ea"/>
              </a:rPr>
              <a:t>，建筑给排水、建筑电气、暖通、                      市政给排水、设备安装专业；</a:t>
            </a:r>
            <a:endParaRPr lang="zh-CN" altLang="en-US" b="1" dirty="0" smtClean="0">
              <a:latin typeface="+mn-ea"/>
              <a:cs typeface="+mn-ea"/>
            </a:endParaRPr>
          </a:p>
          <a:p>
            <a:pPr lvl="0" algn="l">
              <a:lnSpc>
                <a:spcPct val="150000"/>
              </a:lnSpc>
              <a:buClr>
                <a:srgbClr val="33CC33"/>
              </a:buClr>
              <a:buNone/>
            </a:pPr>
            <a:endParaRPr lang="en-US" altLang="zh-CN" b="1" dirty="0" smtClean="0">
              <a:latin typeface="+mn-ea"/>
              <a:cs typeface="+mn-ea"/>
            </a:endParaRPr>
          </a:p>
          <a:p>
            <a:pPr lvl="0" algn="l">
              <a:lnSpc>
                <a:spcPct val="150000"/>
              </a:lnSpc>
              <a:buClr>
                <a:srgbClr val="33CC33"/>
              </a:buClr>
              <a:buNone/>
            </a:pPr>
            <a:endParaRPr lang="en-US" altLang="zh-CN" b="1" dirty="0" smtClean="0">
              <a:latin typeface="+mn-ea"/>
              <a:cs typeface="+mn-ea"/>
            </a:endParaRPr>
          </a:p>
          <a:p>
            <a:pPr lvl="0" algn="l">
              <a:lnSpc>
                <a:spcPct val="150000"/>
              </a:lnSpc>
              <a:buClr>
                <a:srgbClr val="33CC33"/>
              </a:buClr>
              <a:buNone/>
            </a:pPr>
            <a:r>
              <a:rPr lang="en-US" altLang="zh-CN" b="1" dirty="0" smtClean="0">
                <a:latin typeface="+mn-ea"/>
                <a:cs typeface="+mn-ea"/>
                <a:sym typeface="+mn-ea"/>
              </a:rPr>
              <a:t>3</a:t>
            </a:r>
            <a:r>
              <a:rPr lang="zh-CN" altLang="en-US" b="1" dirty="0" smtClean="0">
                <a:latin typeface="+mn-ea"/>
                <a:cs typeface="+mn-ea"/>
                <a:sym typeface="+mn-ea"/>
              </a:rPr>
              <a:t>、项目资料员：</a:t>
            </a:r>
            <a:r>
              <a:rPr lang="zh-CN" altLang="en-US" b="1" dirty="0" smtClean="0">
                <a:solidFill>
                  <a:srgbClr val="00B050"/>
                </a:solidFill>
                <a:latin typeface="+mn-ea"/>
                <a:cs typeface="+mn-ea"/>
                <a:sym typeface="+mn-ea"/>
              </a:rPr>
              <a:t>男女不限</a:t>
            </a:r>
            <a:r>
              <a:rPr lang="zh-CN" altLang="en-US" b="1" dirty="0" smtClean="0">
                <a:latin typeface="+mn-ea"/>
                <a:cs typeface="+mn-ea"/>
                <a:sym typeface="+mn-ea"/>
              </a:rPr>
              <a:t>，土木工程类相关专业。</a:t>
            </a:r>
            <a:endParaRPr lang="zh-CN" altLang="en-US" b="1" dirty="0" smtClean="0">
              <a:latin typeface="+mn-ea"/>
              <a:cs typeface="+mn-ea"/>
            </a:endParaRPr>
          </a:p>
          <a:p>
            <a:endParaRPr lang="zh-CN"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
          <p:cNvPicPr/>
          <p:nvPr/>
        </p:nvPicPr>
        <p:blipFill>
          <a:blip r:embed="rId1"/>
          <a:stretch>
            <a:fillRect/>
          </a:stretch>
        </p:blipFill>
        <p:spPr>
          <a:xfrm>
            <a:off x="-30480" y="-635"/>
            <a:ext cx="9164955" cy="6873240"/>
          </a:xfrm>
          <a:prstGeom prst="rect">
            <a:avLst/>
          </a:prstGeom>
        </p:spPr>
      </p:pic>
      <p:sp>
        <p:nvSpPr>
          <p:cNvPr id="7" name="内容占位符 6"/>
          <p:cNvSpPr>
            <a:spLocks noGrp="1"/>
          </p:cNvSpPr>
          <p:nvPr>
            <p:ph idx="1"/>
          </p:nvPr>
        </p:nvSpPr>
        <p:spPr>
          <a:xfrm>
            <a:off x="457200" y="714356"/>
            <a:ext cx="8229600" cy="5500726"/>
          </a:xfrm>
        </p:spPr>
        <p:txBody>
          <a:bodyPr>
            <a:normAutofit fontScale="90000" lnSpcReduction="10000"/>
          </a:bodyPr>
          <a:lstStyle/>
          <a:p>
            <a:pPr lvl="0">
              <a:buClr>
                <a:srgbClr val="33CC33"/>
              </a:buClr>
              <a:buFont typeface="Wingdings" panose="05000000000000000000" pitchFamily="2" charset="2"/>
              <a:buChar char="Ø"/>
            </a:pPr>
            <a:r>
              <a:rPr lang="zh-CN" altLang="en-US" sz="2400" b="1" dirty="0">
                <a:solidFill>
                  <a:srgbClr val="00B050"/>
                </a:solidFill>
                <a:latin typeface="+mj-ea"/>
                <a:ea typeface="+mj-ea"/>
              </a:rPr>
              <a:t>公司实习福利</a:t>
            </a:r>
            <a:r>
              <a:rPr lang="zh-CN" altLang="en-US" sz="2400" b="1" dirty="0" smtClean="0">
                <a:solidFill>
                  <a:srgbClr val="00B050"/>
                </a:solidFill>
                <a:latin typeface="+mj-ea"/>
                <a:ea typeface="+mj-ea"/>
              </a:rPr>
              <a:t>待遇</a:t>
            </a:r>
            <a:endParaRPr lang="en-US" altLang="zh-CN" sz="2000" b="1" dirty="0" smtClean="0">
              <a:solidFill>
                <a:srgbClr val="00B050"/>
              </a:solidFill>
              <a:latin typeface="华文行楷" panose="02010800040101010101" pitchFamily="2" charset="-122"/>
              <a:ea typeface="华文行楷" panose="02010800040101010101" pitchFamily="2" charset="-122"/>
            </a:endParaRPr>
          </a:p>
          <a:p>
            <a:pPr lvl="0">
              <a:buClr>
                <a:srgbClr val="33CC33"/>
              </a:buClr>
              <a:buNone/>
            </a:pPr>
            <a:endParaRPr lang="zh-CN" altLang="en-US" sz="2000" b="1" dirty="0">
              <a:solidFill>
                <a:srgbClr val="00B050"/>
              </a:solidFill>
              <a:latin typeface="华文行楷" panose="02010800040101010101" pitchFamily="2" charset="-122"/>
              <a:ea typeface="华文行楷" panose="02010800040101010101" pitchFamily="2" charset="-122"/>
            </a:endParaRPr>
          </a:p>
          <a:p>
            <a:pPr lvl="0">
              <a:buNone/>
            </a:pPr>
            <a:r>
              <a:rPr lang="en-US" altLang="zh-CN" sz="2000" dirty="0">
                <a:latin typeface="+mn-ea"/>
                <a:cs typeface="+mn-ea"/>
              </a:rPr>
              <a:t> 1</a:t>
            </a:r>
            <a:r>
              <a:rPr lang="zh-CN" altLang="en-US" sz="2000" dirty="0">
                <a:latin typeface="+mn-ea"/>
                <a:cs typeface="+mn-ea"/>
              </a:rPr>
              <a:t>、</a:t>
            </a:r>
            <a:r>
              <a:rPr lang="zh-CN" altLang="en-US" sz="2000" dirty="0" smtClean="0">
                <a:latin typeface="+mn-ea"/>
                <a:cs typeface="+mn-ea"/>
              </a:rPr>
              <a:t>中专生</a:t>
            </a:r>
            <a:r>
              <a:rPr lang="zh-CN" altLang="en-US" sz="2000" dirty="0">
                <a:latin typeface="+mn-ea"/>
                <a:cs typeface="+mn-ea"/>
              </a:rPr>
              <a:t>实习期</a:t>
            </a:r>
            <a:r>
              <a:rPr lang="zh-CN" altLang="en-US" sz="2000" dirty="0" smtClean="0">
                <a:latin typeface="+mn-ea"/>
                <a:cs typeface="+mn-ea"/>
              </a:rPr>
              <a:t>工资</a:t>
            </a:r>
            <a:r>
              <a:rPr lang="en-US" altLang="en-US" sz="2000" dirty="0" smtClean="0">
                <a:latin typeface="+mn-ea"/>
                <a:cs typeface="+mn-ea"/>
              </a:rPr>
              <a:t>2500</a:t>
            </a:r>
            <a:r>
              <a:rPr lang="zh-CN" altLang="en-US" sz="2000" dirty="0" smtClean="0">
                <a:latin typeface="+mn-ea"/>
                <a:cs typeface="+mn-ea"/>
              </a:rPr>
              <a:t>元</a:t>
            </a:r>
            <a:r>
              <a:rPr lang="en-US" altLang="en-US" sz="2000" dirty="0">
                <a:latin typeface="+mn-ea"/>
                <a:cs typeface="+mn-ea"/>
              </a:rPr>
              <a:t>/</a:t>
            </a:r>
            <a:r>
              <a:rPr lang="zh-CN" altLang="en-US" sz="2000" dirty="0">
                <a:latin typeface="+mn-ea"/>
                <a:cs typeface="+mn-ea"/>
              </a:rPr>
              <a:t>月，大专生实习期</a:t>
            </a:r>
            <a:r>
              <a:rPr lang="zh-CN" altLang="en-US" sz="2000" dirty="0" smtClean="0">
                <a:latin typeface="+mn-ea"/>
                <a:cs typeface="+mn-ea"/>
              </a:rPr>
              <a:t>工资</a:t>
            </a:r>
            <a:r>
              <a:rPr lang="en-US" altLang="en-US" sz="2000" dirty="0" smtClean="0">
                <a:latin typeface="+mn-ea"/>
                <a:cs typeface="+mn-ea"/>
                <a:sym typeface="+mn-ea"/>
              </a:rPr>
              <a:t>3000</a:t>
            </a:r>
            <a:r>
              <a:rPr lang="zh-CN" altLang="en-US" sz="2000" dirty="0" smtClean="0">
                <a:latin typeface="+mn-ea"/>
                <a:cs typeface="+mn-ea"/>
              </a:rPr>
              <a:t>元</a:t>
            </a:r>
            <a:r>
              <a:rPr lang="en-US" altLang="en-US" sz="2000" dirty="0">
                <a:latin typeface="+mn-ea"/>
                <a:cs typeface="+mn-ea"/>
              </a:rPr>
              <a:t>/</a:t>
            </a:r>
            <a:r>
              <a:rPr lang="zh-CN" altLang="en-US" sz="2000" dirty="0">
                <a:latin typeface="+mn-ea"/>
                <a:cs typeface="+mn-ea"/>
              </a:rPr>
              <a:t>月，本科生实习   </a:t>
            </a:r>
            <a:r>
              <a:rPr lang="zh-CN" altLang="en-US" sz="2000" dirty="0" smtClean="0">
                <a:latin typeface="+mn-ea"/>
                <a:cs typeface="+mn-ea"/>
              </a:rPr>
              <a:t>工资</a:t>
            </a:r>
            <a:r>
              <a:rPr lang="en-US" altLang="en-US" sz="2000" dirty="0" smtClean="0">
                <a:latin typeface="+mn-ea"/>
                <a:cs typeface="+mn-ea"/>
              </a:rPr>
              <a:t>3500</a:t>
            </a:r>
            <a:r>
              <a:rPr lang="zh-CN" altLang="en-US" sz="2000" dirty="0" smtClean="0">
                <a:latin typeface="+mn-ea"/>
                <a:cs typeface="+mn-ea"/>
              </a:rPr>
              <a:t>元</a:t>
            </a:r>
            <a:r>
              <a:rPr lang="en-US" altLang="en-US" sz="2000" dirty="0" smtClean="0">
                <a:latin typeface="+mn-ea"/>
                <a:cs typeface="+mn-ea"/>
              </a:rPr>
              <a:t>/</a:t>
            </a:r>
            <a:r>
              <a:rPr lang="zh-CN" altLang="en-US" sz="2000" dirty="0">
                <a:latin typeface="+mn-ea"/>
                <a:cs typeface="+mn-ea"/>
              </a:rPr>
              <a:t>月。</a:t>
            </a:r>
            <a:endParaRPr lang="en-US" altLang="zh-CN" sz="2000" dirty="0">
              <a:latin typeface="+mn-ea"/>
              <a:cs typeface="+mn-ea"/>
            </a:endParaRPr>
          </a:p>
          <a:p>
            <a:pPr lvl="0">
              <a:buNone/>
            </a:pPr>
            <a:r>
              <a:rPr lang="en-US" altLang="zh-CN" sz="2000" dirty="0">
                <a:latin typeface="+mn-ea"/>
                <a:cs typeface="+mn-ea"/>
              </a:rPr>
              <a:t> 2</a:t>
            </a:r>
            <a:r>
              <a:rPr lang="zh-CN" altLang="en-US" sz="2000" dirty="0" smtClean="0">
                <a:latin typeface="+mn-ea"/>
                <a:cs typeface="+mn-ea"/>
              </a:rPr>
              <a:t>、对于</a:t>
            </a:r>
            <a:r>
              <a:rPr lang="zh-CN" altLang="en-US" sz="2000" dirty="0">
                <a:latin typeface="+mn-ea"/>
                <a:cs typeface="+mn-ea"/>
              </a:rPr>
              <a:t>项目部员工，原则上包吃包住，对无法提供食宿的项目，公司每月发放伙食补贴</a:t>
            </a:r>
            <a:r>
              <a:rPr lang="en-US" altLang="en-US" sz="2000" dirty="0">
                <a:latin typeface="+mn-ea"/>
                <a:cs typeface="+mn-ea"/>
              </a:rPr>
              <a:t>500</a:t>
            </a:r>
            <a:r>
              <a:rPr lang="zh-CN" altLang="en-US" sz="2000" dirty="0" smtClean="0">
                <a:latin typeface="+mn-ea"/>
                <a:cs typeface="+mn-ea"/>
              </a:rPr>
              <a:t>元和水电</a:t>
            </a:r>
            <a:r>
              <a:rPr lang="zh-CN" altLang="en-US" sz="2000" dirty="0">
                <a:latin typeface="+mn-ea"/>
                <a:cs typeface="+mn-ea"/>
              </a:rPr>
              <a:t>补贴</a:t>
            </a:r>
            <a:r>
              <a:rPr lang="en-US" altLang="en-US" sz="2000" dirty="0">
                <a:latin typeface="+mn-ea"/>
                <a:cs typeface="+mn-ea"/>
              </a:rPr>
              <a:t>100</a:t>
            </a:r>
            <a:r>
              <a:rPr lang="zh-CN" altLang="en-US" sz="2000" dirty="0">
                <a:latin typeface="+mn-ea"/>
                <a:cs typeface="+mn-ea"/>
              </a:rPr>
              <a:t>元，住宿由公司统一租赁安排。</a:t>
            </a:r>
            <a:endParaRPr lang="zh-CN" altLang="en-US" sz="2000" dirty="0">
              <a:latin typeface="+mn-ea"/>
              <a:cs typeface="+mn-ea"/>
            </a:endParaRPr>
          </a:p>
          <a:p>
            <a:pPr lvl="0">
              <a:buNone/>
            </a:pPr>
            <a:r>
              <a:rPr lang="en-US" altLang="zh-CN" sz="2000" dirty="0">
                <a:latin typeface="+mn-ea"/>
                <a:cs typeface="+mn-ea"/>
              </a:rPr>
              <a:t> 3</a:t>
            </a:r>
            <a:r>
              <a:rPr lang="zh-CN" altLang="en-US" sz="2000" dirty="0" smtClean="0">
                <a:latin typeface="+mn-ea"/>
                <a:cs typeface="+mn-ea"/>
              </a:rPr>
              <a:t>、实习生</a:t>
            </a:r>
            <a:r>
              <a:rPr lang="zh-CN" altLang="en-US" sz="2000" dirty="0">
                <a:latin typeface="+mn-ea"/>
                <a:cs typeface="+mn-ea"/>
              </a:rPr>
              <a:t>转正，以圆满取得毕业证为转正，转正工资提薪</a:t>
            </a:r>
            <a:r>
              <a:rPr lang="en-US" altLang="zh-CN" sz="2000" dirty="0">
                <a:latin typeface="+mn-ea"/>
                <a:cs typeface="+mn-ea"/>
              </a:rPr>
              <a:t>500</a:t>
            </a:r>
            <a:r>
              <a:rPr lang="zh-CN" altLang="en-US" sz="2000" dirty="0" smtClean="0">
                <a:latin typeface="+mn-ea"/>
                <a:cs typeface="+mn-ea"/>
              </a:rPr>
              <a:t>元，后续调薪参照公司正常晋升制度。</a:t>
            </a:r>
            <a:endParaRPr lang="en-US" altLang="zh-CN" sz="2000" dirty="0">
              <a:latin typeface="+mn-ea"/>
              <a:cs typeface="+mn-ea"/>
            </a:endParaRPr>
          </a:p>
          <a:p>
            <a:pPr>
              <a:buNone/>
            </a:pPr>
            <a:r>
              <a:rPr lang="en-US" altLang="zh-CN" sz="2000" dirty="0">
                <a:latin typeface="+mn-ea"/>
                <a:cs typeface="+mn-ea"/>
              </a:rPr>
              <a:t> 4</a:t>
            </a:r>
            <a:r>
              <a:rPr lang="zh-CN" altLang="en-US" sz="2000" dirty="0" smtClean="0">
                <a:latin typeface="+mn-ea"/>
                <a:cs typeface="+mn-ea"/>
              </a:rPr>
              <a:t>、公司</a:t>
            </a:r>
            <a:r>
              <a:rPr lang="zh-CN" altLang="en-US" sz="2000" dirty="0">
                <a:latin typeface="+mn-ea"/>
                <a:cs typeface="+mn-ea"/>
              </a:rPr>
              <a:t>每年都会不定期在各地区组织野外拓展和高规格年会活动。</a:t>
            </a:r>
            <a:endParaRPr lang="zh-CN" altLang="en-US" sz="2000" dirty="0">
              <a:latin typeface="+mn-ea"/>
              <a:cs typeface="+mn-ea"/>
            </a:endParaRPr>
          </a:p>
          <a:p>
            <a:pPr>
              <a:buNone/>
            </a:pPr>
            <a:r>
              <a:rPr lang="en-US" altLang="zh-CN" sz="2000" dirty="0">
                <a:latin typeface="+mn-ea"/>
                <a:cs typeface="+mn-ea"/>
              </a:rPr>
              <a:t> 5</a:t>
            </a:r>
            <a:r>
              <a:rPr lang="zh-CN" altLang="en-US" sz="2000" dirty="0" smtClean="0">
                <a:latin typeface="+mn-ea"/>
                <a:cs typeface="+mn-ea"/>
              </a:rPr>
              <a:t>、公司</a:t>
            </a:r>
            <a:r>
              <a:rPr lang="zh-CN" altLang="en-US" sz="2000" dirty="0">
                <a:latin typeface="+mn-ea"/>
                <a:cs typeface="+mn-ea"/>
              </a:rPr>
              <a:t>将对各项目部不定期进行专业技能培训，对表现优秀且有心与公司共进退的员工提供技术职称评审及各相关上岗证件备考的优越</a:t>
            </a:r>
            <a:r>
              <a:rPr lang="zh-CN" altLang="en-US" sz="2000" dirty="0" smtClean="0">
                <a:latin typeface="+mn-ea"/>
                <a:cs typeface="+mn-ea"/>
              </a:rPr>
              <a:t>平台。                                 </a:t>
            </a:r>
            <a:endParaRPr lang="en-US" altLang="zh-CN" sz="2000" dirty="0" smtClean="0">
              <a:latin typeface="+mn-ea"/>
              <a:cs typeface="+mn-ea"/>
            </a:endParaRPr>
          </a:p>
          <a:p>
            <a:pPr lvl="0">
              <a:buNone/>
            </a:pPr>
            <a:endParaRPr lang="en-US" altLang="zh-CN" sz="2000" dirty="0" smtClean="0">
              <a:latin typeface="+mn-ea"/>
              <a:cs typeface="+mn-ea"/>
            </a:endParaRPr>
          </a:p>
          <a:p>
            <a:pPr>
              <a:buClr>
                <a:srgbClr val="33CC33"/>
              </a:buClr>
              <a:buFont typeface="Wingdings" panose="05000000000000000000" pitchFamily="2" charset="2"/>
              <a:buChar char="Ø"/>
            </a:pPr>
            <a:r>
              <a:rPr lang="zh-CN" altLang="en-US" sz="2400" b="1" dirty="0">
                <a:solidFill>
                  <a:srgbClr val="00B050"/>
                </a:solidFill>
                <a:latin typeface="+mn-ea"/>
                <a:cs typeface="+mn-ea"/>
              </a:rPr>
              <a:t>招聘联系</a:t>
            </a:r>
            <a:r>
              <a:rPr lang="zh-CN" altLang="en-US" sz="2400" b="1" dirty="0" smtClean="0">
                <a:solidFill>
                  <a:srgbClr val="00B050"/>
                </a:solidFill>
                <a:latin typeface="+mn-ea"/>
                <a:cs typeface="+mn-ea"/>
              </a:rPr>
              <a:t>方式</a:t>
            </a:r>
            <a:endParaRPr lang="en-US" altLang="zh-CN" sz="2000" b="1" dirty="0" smtClean="0">
              <a:solidFill>
                <a:srgbClr val="00B050"/>
              </a:solidFill>
              <a:latin typeface="+mn-ea"/>
              <a:cs typeface="+mn-ea"/>
            </a:endParaRPr>
          </a:p>
          <a:p>
            <a:pPr>
              <a:buClr>
                <a:srgbClr val="33CC33"/>
              </a:buClr>
              <a:buNone/>
            </a:pPr>
            <a:endParaRPr lang="en-US" altLang="zh-CN" sz="2000" b="1" dirty="0" smtClean="0">
              <a:solidFill>
                <a:srgbClr val="00B050"/>
              </a:solidFill>
              <a:latin typeface="+mn-ea"/>
              <a:cs typeface="+mn-ea"/>
            </a:endParaRPr>
          </a:p>
          <a:p>
            <a:pPr>
              <a:buClr>
                <a:srgbClr val="33CC33"/>
              </a:buClr>
              <a:buNone/>
            </a:pPr>
            <a:r>
              <a:rPr lang="en-US" altLang="zh-CN" sz="2000" b="1" dirty="0">
                <a:solidFill>
                  <a:srgbClr val="00B050"/>
                </a:solidFill>
                <a:latin typeface="+mn-ea"/>
                <a:cs typeface="+mn-ea"/>
              </a:rPr>
              <a:t> </a:t>
            </a:r>
            <a:r>
              <a:rPr lang="en-US" altLang="zh-CN" sz="2000" b="1" dirty="0" smtClean="0">
                <a:solidFill>
                  <a:srgbClr val="00B050"/>
                </a:solidFill>
                <a:latin typeface="+mn-ea"/>
                <a:cs typeface="+mn-ea"/>
              </a:rPr>
              <a:t>   </a:t>
            </a:r>
            <a:r>
              <a:rPr lang="zh-CN" altLang="en-US" sz="2000" dirty="0" smtClean="0">
                <a:latin typeface="+mn-ea"/>
                <a:cs typeface="+mn-ea"/>
              </a:rPr>
              <a:t>公司</a:t>
            </a:r>
            <a:r>
              <a:rPr lang="zh-CN" altLang="en-US" sz="2000" dirty="0">
                <a:latin typeface="+mn-ea"/>
                <a:cs typeface="+mn-ea"/>
              </a:rPr>
              <a:t>电话：</a:t>
            </a:r>
            <a:r>
              <a:rPr lang="en-US" altLang="zh-CN" sz="2000" dirty="0" smtClean="0">
                <a:latin typeface="+mn-ea"/>
                <a:cs typeface="+mn-ea"/>
              </a:rPr>
              <a:t>020-38293607        </a:t>
            </a:r>
            <a:r>
              <a:rPr lang="zh-CN" altLang="en-US" sz="2000" dirty="0" smtClean="0">
                <a:latin typeface="+mn-ea"/>
                <a:cs typeface="+mn-ea"/>
              </a:rPr>
              <a:t>公司网址：</a:t>
            </a:r>
            <a:r>
              <a:rPr lang="en-US" altLang="zh-CN" sz="2000" dirty="0" smtClean="0">
                <a:latin typeface="+mn-ea"/>
                <a:cs typeface="+mn-ea"/>
              </a:rPr>
              <a:t>www.gzgd168.com        </a:t>
            </a:r>
            <a:endParaRPr lang="en-US" altLang="zh-CN" sz="2000" dirty="0">
              <a:latin typeface="+mn-ea"/>
              <a:cs typeface="+mn-ea"/>
            </a:endParaRPr>
          </a:p>
          <a:p>
            <a:pPr>
              <a:buClr>
                <a:srgbClr val="33CC33"/>
              </a:buClr>
              <a:buNone/>
            </a:pPr>
            <a:r>
              <a:rPr lang="en-US" altLang="zh-CN" sz="2000" dirty="0">
                <a:latin typeface="+mn-ea"/>
                <a:cs typeface="+mn-ea"/>
              </a:rPr>
              <a:t>    </a:t>
            </a:r>
            <a:r>
              <a:rPr lang="zh-CN" altLang="en-US" sz="2000" dirty="0">
                <a:latin typeface="+mn-ea"/>
                <a:cs typeface="+mn-ea"/>
              </a:rPr>
              <a:t>公司地址：广州市番禺区番禺大道</a:t>
            </a:r>
            <a:r>
              <a:rPr lang="zh-CN" altLang="en-US" sz="2000" dirty="0" smtClean="0">
                <a:latin typeface="+mn-ea"/>
                <a:cs typeface="+mn-ea"/>
              </a:rPr>
              <a:t>市桥</a:t>
            </a:r>
            <a:r>
              <a:rPr lang="zh-CN" altLang="en-US" sz="2000" dirty="0">
                <a:latin typeface="+mn-ea"/>
                <a:cs typeface="+mn-ea"/>
              </a:rPr>
              <a:t>东环街文坡路甘棠商业楼</a:t>
            </a:r>
            <a:r>
              <a:rPr lang="en-US" altLang="zh-CN" sz="2000" dirty="0">
                <a:latin typeface="+mn-ea"/>
                <a:cs typeface="+mn-ea"/>
              </a:rPr>
              <a:t>8</a:t>
            </a:r>
            <a:r>
              <a:rPr lang="zh-CN" altLang="en-US" sz="2000" dirty="0" smtClean="0">
                <a:latin typeface="+mn-ea"/>
                <a:cs typeface="+mn-ea"/>
              </a:rPr>
              <a:t>楼</a:t>
            </a:r>
            <a:endParaRPr lang="en-US" altLang="zh-CN" sz="2000" dirty="0" smtClean="0">
              <a:latin typeface="+mn-ea"/>
              <a:cs typeface="+mn-ea"/>
            </a:endParaRPr>
          </a:p>
          <a:p>
            <a:pPr>
              <a:buClr>
                <a:srgbClr val="33CC33"/>
              </a:buClr>
              <a:buNone/>
            </a:pPr>
            <a:r>
              <a:rPr lang="en-US" altLang="zh-CN" sz="2000" dirty="0">
                <a:latin typeface="+mn-ea"/>
                <a:cs typeface="+mn-ea"/>
              </a:rPr>
              <a:t> </a:t>
            </a:r>
            <a:r>
              <a:rPr lang="en-US" altLang="zh-CN" sz="2000" dirty="0" smtClean="0">
                <a:latin typeface="+mn-ea"/>
                <a:cs typeface="+mn-ea"/>
              </a:rPr>
              <a:t>   </a:t>
            </a:r>
            <a:r>
              <a:rPr lang="zh-CN" altLang="en-US" sz="2000" dirty="0" smtClean="0">
                <a:latin typeface="+mn-ea"/>
                <a:cs typeface="+mn-ea"/>
              </a:rPr>
              <a:t>联系方式：</a:t>
            </a:r>
            <a:r>
              <a:rPr lang="en-US" altLang="zh-CN" sz="2000" dirty="0" smtClean="0">
                <a:latin typeface="+mn-ea"/>
                <a:cs typeface="+mn-ea"/>
              </a:rPr>
              <a:t> </a:t>
            </a:r>
            <a:r>
              <a:rPr lang="zh-CN" altLang="en-US" sz="2000" dirty="0" smtClean="0">
                <a:latin typeface="+mn-ea"/>
                <a:cs typeface="+mn-ea"/>
              </a:rPr>
              <a:t>邓小姐：</a:t>
            </a:r>
            <a:r>
              <a:rPr lang="en-US" altLang="zh-CN" sz="2000" dirty="0" smtClean="0">
                <a:latin typeface="+mn-ea"/>
                <a:cs typeface="+mn-ea"/>
              </a:rPr>
              <a:t>18520093987</a:t>
            </a:r>
            <a:r>
              <a:rPr lang="en-US" altLang="zh-CN" sz="2000" dirty="0" smtClean="0">
                <a:latin typeface="+mn-ea"/>
                <a:cs typeface="+mn-ea"/>
              </a:rPr>
              <a:t>        </a:t>
            </a:r>
            <a:r>
              <a:rPr lang="zh-CN" altLang="en-US" sz="2000" dirty="0" smtClean="0">
                <a:latin typeface="+mn-ea"/>
                <a:cs typeface="+mn-ea"/>
              </a:rPr>
              <a:t>邮箱：</a:t>
            </a:r>
            <a:r>
              <a:rPr lang="en-US" altLang="zh-CN" sz="2000" dirty="0" smtClean="0">
                <a:latin typeface="+mn-ea"/>
                <a:cs typeface="+mn-ea"/>
              </a:rPr>
              <a:t>741689937</a:t>
            </a:r>
            <a:r>
              <a:rPr lang="en-US" altLang="zh-CN" sz="2000" dirty="0" smtClean="0">
                <a:latin typeface="+mn-ea"/>
                <a:cs typeface="+mn-ea"/>
              </a:rPr>
              <a:t>@qq.com</a:t>
            </a:r>
            <a:endParaRPr lang="en-US" altLang="zh-CN" sz="2000" dirty="0" smtClean="0">
              <a:latin typeface="+mn-ea"/>
              <a:cs typeface="+mn-ea"/>
            </a:endParaRPr>
          </a:p>
          <a:p>
            <a:pPr>
              <a:buClr>
                <a:srgbClr val="33CC33"/>
              </a:buClr>
              <a:buNone/>
            </a:pPr>
            <a:r>
              <a:rPr lang="en-US" altLang="zh-CN" sz="2000" dirty="0">
                <a:latin typeface="+mn-ea"/>
                <a:cs typeface="+mn-ea"/>
              </a:rPr>
              <a:t>               </a:t>
            </a:r>
            <a:r>
              <a:rPr lang="zh-CN" altLang="en-US" sz="2000" dirty="0">
                <a:latin typeface="+mn-ea"/>
                <a:cs typeface="+mn-ea"/>
              </a:rPr>
              <a:t>王先生：</a:t>
            </a:r>
            <a:r>
              <a:rPr lang="en-US" altLang="zh-CN" sz="2000" dirty="0">
                <a:latin typeface="+mn-ea"/>
                <a:cs typeface="+mn-ea"/>
              </a:rPr>
              <a:t>13421415395         </a:t>
            </a:r>
            <a:r>
              <a:rPr lang="zh-CN" altLang="en-US" sz="2000" dirty="0">
                <a:latin typeface="+mn-ea"/>
                <a:cs typeface="+mn-ea"/>
              </a:rPr>
              <a:t>邮箱：1773651132@qq.com</a:t>
            </a:r>
            <a:endParaRPr lang="zh-CN" altLang="en-US" sz="1800" dirty="0">
              <a:latin typeface="宋体" panose="02010600030101010101" pitchFamily="2" charset="-122"/>
              <a:ea typeface="宋体" panose="02010600030101010101" pitchFamily="2" charset="-122"/>
              <a:cs typeface="宋体" panose="02010600030101010101" pitchFamily="2" charset="-122"/>
            </a:endParaRPr>
          </a:p>
          <a:p>
            <a:pPr lvl="0" algn="ctr">
              <a:buNone/>
            </a:pPr>
            <a:endParaRPr lang="en-US" altLang="zh-CN" sz="1800" b="1" dirty="0" smtClean="0">
              <a:latin typeface="+mn-ea"/>
              <a:cs typeface="+mn-ea"/>
            </a:endParaRPr>
          </a:p>
          <a:p>
            <a:pPr lvl="0" algn="ctr">
              <a:buNone/>
            </a:pPr>
            <a:endParaRPr lang="zh-CN" altLang="en-US" sz="1800" dirty="0">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
          <p:cNvPicPr/>
          <p:nvPr/>
        </p:nvPicPr>
        <p:blipFill>
          <a:blip r:embed="rId1"/>
          <a:stretch>
            <a:fillRect/>
          </a:stretch>
        </p:blipFill>
        <p:spPr>
          <a:xfrm>
            <a:off x="-30480" y="-635"/>
            <a:ext cx="9164955" cy="6873240"/>
          </a:xfrm>
          <a:prstGeom prst="rect">
            <a:avLst/>
          </a:prstGeom>
        </p:spPr>
      </p:pic>
      <p:sp>
        <p:nvSpPr>
          <p:cNvPr id="19" name="标题 18"/>
          <p:cNvSpPr>
            <a:spLocks noGrp="1"/>
          </p:cNvSpPr>
          <p:nvPr>
            <p:ph type="title"/>
          </p:nvPr>
        </p:nvSpPr>
        <p:spPr>
          <a:xfrm>
            <a:off x="457200" y="142875"/>
            <a:ext cx="1219835" cy="6738620"/>
          </a:xfrm>
        </p:spPr>
        <p:txBody>
          <a:bodyPr>
            <a:normAutofit/>
          </a:bodyPr>
          <a:lstStyle/>
          <a:p>
            <a:br>
              <a:rPr lang="en-US" altLang="zh-CN" dirty="0" smtClean="0"/>
            </a:br>
            <a:br>
              <a:rPr lang="en-US" altLang="zh-CN" dirty="0" smtClean="0"/>
            </a:br>
            <a:br>
              <a:rPr lang="en-US" altLang="zh-CN" dirty="0" smtClean="0"/>
            </a:br>
            <a:br>
              <a:rPr lang="en-US" altLang="zh-CN" dirty="0" smtClean="0"/>
            </a:br>
            <a:br>
              <a:rPr lang="en-US" altLang="zh-CN" dirty="0" smtClean="0"/>
            </a:br>
            <a:br>
              <a:rPr lang="en-US" altLang="zh-CN" dirty="0" smtClean="0"/>
            </a:br>
            <a:br>
              <a:rPr lang="en-US" altLang="zh-CN" dirty="0" smtClean="0"/>
            </a:br>
            <a:br>
              <a:rPr lang="en-US" altLang="zh-CN" dirty="0" smtClean="0"/>
            </a:br>
            <a:br>
              <a:rPr lang="en-US" altLang="zh-CN" dirty="0" smtClean="0"/>
            </a:br>
            <a:endParaRPr lang="zh-CN" altLang="en-US" sz="3200" b="1" dirty="0">
              <a:solidFill>
                <a:srgbClr val="FF0000"/>
              </a:solidFill>
              <a:latin typeface="华文行楷" panose="02010800040101010101" pitchFamily="2" charset="-122"/>
              <a:ea typeface="华文行楷" panose="02010800040101010101" pitchFamily="2" charset="-122"/>
            </a:endParaRPr>
          </a:p>
        </p:txBody>
      </p:sp>
      <p:pic>
        <p:nvPicPr>
          <p:cNvPr id="2054" name="Picture 6" descr="微信图片_201804131655083"/>
          <p:cNvPicPr>
            <a:picLocks noChangeAspect="1" noChangeArrowheads="1"/>
          </p:cNvPicPr>
          <p:nvPr/>
        </p:nvPicPr>
        <p:blipFill>
          <a:blip r:embed="rId2" cstate="print"/>
          <a:srcRect/>
          <a:stretch>
            <a:fillRect/>
          </a:stretch>
        </p:blipFill>
        <p:spPr bwMode="auto">
          <a:xfrm>
            <a:off x="4678045" y="4622165"/>
            <a:ext cx="3000375" cy="2250440"/>
          </a:xfrm>
          <a:prstGeom prst="rect">
            <a:avLst/>
          </a:prstGeom>
          <a:noFill/>
        </p:spPr>
      </p:pic>
      <p:pic>
        <p:nvPicPr>
          <p:cNvPr id="2053" name="Picture 5" descr="微信图片_201804131655082"/>
          <p:cNvPicPr>
            <a:picLocks noChangeAspect="1" noChangeArrowheads="1"/>
          </p:cNvPicPr>
          <p:nvPr/>
        </p:nvPicPr>
        <p:blipFill>
          <a:blip r:embed="rId3" cstate="print"/>
          <a:srcRect/>
          <a:stretch>
            <a:fillRect/>
          </a:stretch>
        </p:blipFill>
        <p:spPr bwMode="auto">
          <a:xfrm>
            <a:off x="1544955" y="2416810"/>
            <a:ext cx="3000375" cy="2305685"/>
          </a:xfrm>
          <a:prstGeom prst="rect">
            <a:avLst/>
          </a:prstGeom>
          <a:noFill/>
        </p:spPr>
      </p:pic>
      <p:pic>
        <p:nvPicPr>
          <p:cNvPr id="2052" name="Picture 4" descr="微信图片_201804131655081"/>
          <p:cNvPicPr>
            <a:picLocks noChangeAspect="1" noChangeArrowheads="1"/>
          </p:cNvPicPr>
          <p:nvPr/>
        </p:nvPicPr>
        <p:blipFill>
          <a:blip r:embed="rId4" cstate="print"/>
          <a:srcRect/>
          <a:stretch>
            <a:fillRect/>
          </a:stretch>
        </p:blipFill>
        <p:spPr bwMode="auto">
          <a:xfrm>
            <a:off x="4678045" y="2471420"/>
            <a:ext cx="3000375" cy="2251075"/>
          </a:xfrm>
          <a:prstGeom prst="rect">
            <a:avLst/>
          </a:prstGeom>
          <a:noFill/>
        </p:spPr>
      </p:pic>
      <p:pic>
        <p:nvPicPr>
          <p:cNvPr id="2049" name="Picture 1" descr="微信图片_201804131655084"/>
          <p:cNvPicPr>
            <a:picLocks noChangeAspect="1" noChangeArrowheads="1"/>
          </p:cNvPicPr>
          <p:nvPr/>
        </p:nvPicPr>
        <p:blipFill>
          <a:blip r:embed="rId5" cstate="print"/>
          <a:srcRect/>
          <a:stretch>
            <a:fillRect/>
          </a:stretch>
        </p:blipFill>
        <p:spPr bwMode="auto">
          <a:xfrm>
            <a:off x="4725670" y="165735"/>
            <a:ext cx="2952750" cy="2305685"/>
          </a:xfrm>
          <a:prstGeom prst="rect">
            <a:avLst/>
          </a:prstGeom>
          <a:noFill/>
        </p:spPr>
      </p:pic>
      <p:sp>
        <p:nvSpPr>
          <p:cNvPr id="2055" name="Rectangle 7"/>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57" name="Rectangle 9"/>
          <p:cNvSpPr>
            <a:spLocks noChangeArrowheads="1"/>
          </p:cNvSpPr>
          <p:nvPr/>
        </p:nvSpPr>
        <p:spPr bwMode="auto">
          <a:xfrm>
            <a:off x="0" y="8620125"/>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2060" name="Picture 12" descr="微信图片_20180413165508"/>
          <p:cNvPicPr>
            <a:picLocks noChangeAspect="1" noChangeArrowheads="1"/>
          </p:cNvPicPr>
          <p:nvPr/>
        </p:nvPicPr>
        <p:blipFill>
          <a:blip r:embed="rId6" cstate="print"/>
          <a:srcRect/>
          <a:stretch>
            <a:fillRect/>
          </a:stretch>
        </p:blipFill>
        <p:spPr bwMode="auto">
          <a:xfrm>
            <a:off x="1544955" y="4581525"/>
            <a:ext cx="3000375" cy="2250440"/>
          </a:xfrm>
          <a:prstGeom prst="rect">
            <a:avLst/>
          </a:prstGeom>
          <a:noFill/>
        </p:spPr>
      </p:pic>
      <p:sp>
        <p:nvSpPr>
          <p:cNvPr id="2061" name="Rectangle 1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3" name="图片 2"/>
          <p:cNvPicPr>
            <a:picLocks noChangeAspect="1"/>
          </p:cNvPicPr>
          <p:nvPr/>
        </p:nvPicPr>
        <p:blipFill>
          <a:blip r:embed="rId7"/>
          <a:stretch>
            <a:fillRect/>
          </a:stretch>
        </p:blipFill>
        <p:spPr>
          <a:xfrm>
            <a:off x="1677670" y="-635"/>
            <a:ext cx="2867660" cy="241744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
          <p:cNvPicPr/>
          <p:nvPr/>
        </p:nvPicPr>
        <p:blipFill>
          <a:blip r:embed="rId1"/>
          <a:stretch>
            <a:fillRect/>
          </a:stretch>
        </p:blipFill>
        <p:spPr>
          <a:xfrm>
            <a:off x="-93345" y="-7620"/>
            <a:ext cx="9164955" cy="6873240"/>
          </a:xfrm>
          <a:prstGeom prst="rect">
            <a:avLst/>
          </a:prstGeom>
        </p:spPr>
      </p:pic>
      <p:sp>
        <p:nvSpPr>
          <p:cNvPr id="7" name="内容占位符 6"/>
          <p:cNvSpPr>
            <a:spLocks noGrp="1"/>
          </p:cNvSpPr>
          <p:nvPr>
            <p:ph idx="1"/>
          </p:nvPr>
        </p:nvSpPr>
        <p:spPr>
          <a:xfrm>
            <a:off x="457200" y="214290"/>
            <a:ext cx="8229600" cy="6643710"/>
          </a:xfrm>
        </p:spPr>
        <p:txBody>
          <a:bodyPr vert="eaVert" anchor="ctr">
            <a:normAutofit/>
          </a:bodyPr>
          <a:lstStyle/>
          <a:p>
            <a:pPr lvl="0">
              <a:buNone/>
            </a:pPr>
            <a:r>
              <a:rPr lang="en-US" altLang="zh-CN" b="1" dirty="0">
                <a:solidFill>
                  <a:srgbClr val="FF0000"/>
                </a:solidFill>
                <a:latin typeface="华文行楷" panose="02010800040101010101" pitchFamily="2" charset="-122"/>
                <a:ea typeface="华文行楷" panose="02010800040101010101" pitchFamily="2" charset="-122"/>
              </a:rPr>
              <a:t>      </a:t>
            </a:r>
            <a:r>
              <a:rPr lang="zh-CN" altLang="en-US" b="1" dirty="0">
                <a:solidFill>
                  <a:srgbClr val="FF0000"/>
                </a:solidFill>
                <a:latin typeface="华文行楷" panose="02010800040101010101" pitchFamily="2" charset="-122"/>
                <a:ea typeface="华文行楷" panose="02010800040101010101" pitchFamily="2" charset="-122"/>
              </a:rPr>
              <a:t>工作</a:t>
            </a:r>
            <a:r>
              <a:rPr lang="zh-CN" altLang="en-US" b="1" dirty="0" smtClean="0">
                <a:solidFill>
                  <a:srgbClr val="FF0000"/>
                </a:solidFill>
                <a:latin typeface="华文行楷" panose="02010800040101010101" pitchFamily="2" charset="-122"/>
                <a:ea typeface="华文行楷" panose="02010800040101010101" pitchFamily="2" charset="-122"/>
              </a:rPr>
              <a:t>环境</a:t>
            </a:r>
            <a:r>
              <a:rPr lang="zh-CN" altLang="en-US" b="1" dirty="0">
                <a:solidFill>
                  <a:srgbClr val="FF0000"/>
                </a:solidFill>
                <a:latin typeface="华文行楷" panose="02010800040101010101" pitchFamily="2" charset="-122"/>
                <a:ea typeface="华文行楷" panose="02010800040101010101" pitchFamily="2" charset="-122"/>
              </a:rPr>
              <a:t>及团体文化</a:t>
            </a:r>
            <a:r>
              <a:rPr lang="zh-CN" altLang="en-US" b="1" dirty="0" smtClean="0">
                <a:solidFill>
                  <a:srgbClr val="FF0000"/>
                </a:solidFill>
                <a:latin typeface="华文行楷" panose="02010800040101010101" pitchFamily="2" charset="-122"/>
                <a:ea typeface="华文行楷" panose="02010800040101010101" pitchFamily="2" charset="-122"/>
              </a:rPr>
              <a:t>活动</a:t>
            </a:r>
            <a:endParaRPr lang="zh-CN" altLang="en-US" b="1" dirty="0">
              <a:solidFill>
                <a:srgbClr val="FF0000"/>
              </a:solidFill>
              <a:latin typeface="华文行楷" panose="02010800040101010101" pitchFamily="2" charset="-122"/>
              <a:ea typeface="华文行楷" panose="02010800040101010101" pitchFamily="2" charset="-122"/>
            </a:endParaRPr>
          </a:p>
        </p:txBody>
      </p:sp>
      <p:pic>
        <p:nvPicPr>
          <p:cNvPr id="3" name="图片 2" descr="33"/>
          <p:cNvPicPr/>
          <p:nvPr/>
        </p:nvPicPr>
        <p:blipFill>
          <a:blip r:embed="rId2"/>
          <a:stretch>
            <a:fillRect/>
          </a:stretch>
        </p:blipFill>
        <p:spPr>
          <a:xfrm>
            <a:off x="830580" y="2357755"/>
            <a:ext cx="3060000" cy="1980000"/>
          </a:xfrm>
          <a:prstGeom prst="rect">
            <a:avLst/>
          </a:prstGeom>
        </p:spPr>
      </p:pic>
      <p:pic>
        <p:nvPicPr>
          <p:cNvPr id="5" name="图片 4" descr="11"/>
          <p:cNvPicPr/>
          <p:nvPr/>
        </p:nvPicPr>
        <p:blipFill>
          <a:blip r:embed="rId3"/>
          <a:stretch>
            <a:fillRect/>
          </a:stretch>
        </p:blipFill>
        <p:spPr>
          <a:xfrm>
            <a:off x="5120640" y="4493895"/>
            <a:ext cx="3060000" cy="1980000"/>
          </a:xfrm>
          <a:prstGeom prst="rect">
            <a:avLst/>
          </a:prstGeom>
        </p:spPr>
      </p:pic>
      <p:pic>
        <p:nvPicPr>
          <p:cNvPr id="6" name="图片 5" descr="22"/>
          <p:cNvPicPr/>
          <p:nvPr/>
        </p:nvPicPr>
        <p:blipFill>
          <a:blip r:embed="rId4"/>
          <a:stretch>
            <a:fillRect/>
          </a:stretch>
        </p:blipFill>
        <p:spPr>
          <a:xfrm>
            <a:off x="5121275" y="214630"/>
            <a:ext cx="3060000" cy="1980000"/>
          </a:xfrm>
          <a:prstGeom prst="rect">
            <a:avLst/>
          </a:prstGeom>
        </p:spPr>
      </p:pic>
      <p:pic>
        <p:nvPicPr>
          <p:cNvPr id="8" name="图片 7" descr="44"/>
          <p:cNvPicPr/>
          <p:nvPr/>
        </p:nvPicPr>
        <p:blipFill>
          <a:blip r:embed="rId5"/>
          <a:stretch>
            <a:fillRect/>
          </a:stretch>
        </p:blipFill>
        <p:spPr>
          <a:xfrm>
            <a:off x="5121275" y="2357755"/>
            <a:ext cx="3060000" cy="1980000"/>
          </a:xfrm>
          <a:prstGeom prst="rect">
            <a:avLst/>
          </a:prstGeom>
        </p:spPr>
      </p:pic>
      <p:pic>
        <p:nvPicPr>
          <p:cNvPr id="9" name="图片 8" descr="55"/>
          <p:cNvPicPr/>
          <p:nvPr/>
        </p:nvPicPr>
        <p:blipFill>
          <a:blip r:embed="rId6"/>
          <a:stretch>
            <a:fillRect/>
          </a:stretch>
        </p:blipFill>
        <p:spPr>
          <a:xfrm>
            <a:off x="830580" y="213995"/>
            <a:ext cx="3060000" cy="1979930"/>
          </a:xfrm>
          <a:prstGeom prst="rect">
            <a:avLst/>
          </a:prstGeom>
        </p:spPr>
      </p:pic>
      <p:pic>
        <p:nvPicPr>
          <p:cNvPr id="10" name="图片 9" descr="66"/>
          <p:cNvPicPr/>
          <p:nvPr/>
        </p:nvPicPr>
        <p:blipFill>
          <a:blip r:embed="rId7"/>
          <a:stretch>
            <a:fillRect/>
          </a:stretch>
        </p:blipFill>
        <p:spPr>
          <a:xfrm>
            <a:off x="830580" y="4493895"/>
            <a:ext cx="3060000" cy="1980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1131</Words>
  <Application>WPS 演示</Application>
  <PresentationFormat>全屏显示(4:3)</PresentationFormat>
  <Paragraphs>46</Paragraphs>
  <Slides>5</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5</vt:i4>
      </vt:variant>
    </vt:vector>
  </HeadingPairs>
  <TitlesOfParts>
    <vt:vector size="14" baseType="lpstr">
      <vt:lpstr>Arial</vt:lpstr>
      <vt:lpstr>宋体</vt:lpstr>
      <vt:lpstr>Wingdings</vt:lpstr>
      <vt:lpstr>黑体</vt:lpstr>
      <vt:lpstr>华文行楷</vt:lpstr>
      <vt:lpstr>Calibri</vt:lpstr>
      <vt:lpstr>微软雅黑</vt:lpstr>
      <vt:lpstr>Arial Unicode MS</vt:lpstr>
      <vt:lpstr>Office 主题</vt:lpstr>
      <vt:lpstr>   广东省广大工程顾问有限公司    Guangdong Guangda Project Managemant ＆ Consultancy Co.，Ltd</vt:lpstr>
      <vt:lpstr>PowerPoint 演示文稿</vt:lpstr>
      <vt:lpstr>PowerPoint 演示文稿</vt:lpstr>
      <vt:lpstr>         </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acer</dc:creator>
  <cp:lastModifiedBy>Season</cp:lastModifiedBy>
  <cp:revision>125</cp:revision>
  <dcterms:created xsi:type="dcterms:W3CDTF">2018-04-15T12:22:00Z</dcterms:created>
  <dcterms:modified xsi:type="dcterms:W3CDTF">2020-09-28T01:43:40Z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