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2"/>
  </p:notesMasterIdLst>
  <p:sldIdLst>
    <p:sldId id="257" r:id="rId2"/>
    <p:sldId id="258" r:id="rId3"/>
    <p:sldId id="259" r:id="rId4"/>
    <p:sldId id="265" r:id="rId5"/>
    <p:sldId id="266" r:id="rId6"/>
    <p:sldId id="267" r:id="rId7"/>
    <p:sldId id="268" r:id="rId8"/>
    <p:sldId id="269" r:id="rId9"/>
    <p:sldId id="263" r:id="rId10"/>
    <p:sldId id="270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0" autoAdjust="0"/>
  </p:normalViewPr>
  <p:slideViewPr>
    <p:cSldViewPr>
      <p:cViewPr varScale="1"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88CED06-17E5-4876-92BE-E28B144C2568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C29FFC1-5DED-4CFD-8A8B-B1840B0620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AEEFB-963D-4734-89EC-01D521165C61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44F63-4266-4440-BD4A-057DAD6D14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D6A-6949-4EBB-BC9F-99220BA23753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AFD9B-302E-48A1-8B7C-EECB768E62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672AE-FB15-43E8-A97F-89B6069FEEE0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D11DE-46E2-4932-B05C-843751612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FD960-27D8-4FF5-971F-B4D797E4EB6D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DCA6B-487D-41E4-A425-3A1AEDFA34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DA69B-C73A-41AF-BD44-17DCD346D95B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82436-9664-4A5B-BCC1-31F8874D27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C9D6B-457A-41C8-B2F4-152792BDBB24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B9787-88FD-493E-99A9-36B49ED107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EF7A9-1563-4BDE-9E37-518B845E8AFD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7758-A60A-4144-8C14-8A51256BEB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E19C3-CD2A-4F69-AFA1-608DBE8EB133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E2993-F96E-4272-95DA-686127734D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73DEA-D5FF-49BE-B9C4-222E6D74A67C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CA9C0-D441-4FDB-B412-0A227F59A1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2E01F-A1A4-42A9-B913-D2CC08D6A60B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61E04-21AD-454C-AA4B-CC44EA1BE5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A8695-B8A9-4A3E-8F5F-B233A6AAE359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1D9F1-6581-498D-B71C-0C5068A96E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/>
            </a:gs>
            <a:gs pos="55000">
              <a:srgbClr val="F3F3F3"/>
            </a:gs>
            <a:gs pos="100000">
              <a:srgbClr val="D2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13">
            <a:lum bright="12000" contrast="40000"/>
          </a:blip>
          <a:srcRect/>
          <a:stretch>
            <a:fillRect/>
          </a:stretch>
        </p:blipFill>
        <p:spPr bwMode="auto">
          <a:xfrm>
            <a:off x="6667500" y="4914900"/>
            <a:ext cx="24765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33" name="图片 8"/>
          <p:cNvPicPr>
            <a:picLocks noChangeAspect="1"/>
          </p:cNvPicPr>
          <p:nvPr/>
        </p:nvPicPr>
        <p:blipFill>
          <a:blip r:embed="rId14">
            <a:lum bright="34000" contrast="40000"/>
          </a:blip>
          <a:srcRect/>
          <a:stretch>
            <a:fillRect/>
          </a:stretch>
        </p:blipFill>
        <p:spPr bwMode="auto">
          <a:xfrm>
            <a:off x="0" y="6419850"/>
            <a:ext cx="91440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3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7381980-C4CE-497D-AFBB-BF85A0F007FD}" type="datetimeFigureOut">
              <a:rPr lang="zh-CN" altLang="en-US"/>
              <a:pPr>
                <a:defRPr/>
              </a:pPr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1BA1B16-EBCE-4A17-8C46-9DAA75979C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1" r:id="rId2"/>
    <p:sldLayoutId id="2147483793" r:id="rId3"/>
    <p:sldLayoutId id="2147483790" r:id="rId4"/>
    <p:sldLayoutId id="2147483789" r:id="rId5"/>
    <p:sldLayoutId id="2147483788" r:id="rId6"/>
    <p:sldLayoutId id="2147483787" r:id="rId7"/>
    <p:sldLayoutId id="2147483786" r:id="rId8"/>
    <p:sldLayoutId id="2147483785" r:id="rId9"/>
    <p:sldLayoutId id="2147483784" r:id="rId10"/>
    <p:sldLayoutId id="21474837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隶书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/>
          <a:cs typeface="隶书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/>
          <a:cs typeface="隶书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/>
          <a:cs typeface="隶书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aiandra GD"/>
          <a:ea typeface="隶书"/>
          <a:cs typeface="隶书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 2" pitchFamily="18" charset="2"/>
        <a:buChar char=""/>
        <a:defRPr sz="3200" kern="1200">
          <a:solidFill>
            <a:schemeClr val="tx1"/>
          </a:solidFill>
          <a:latin typeface="+mn-lt"/>
          <a:ea typeface="+mn-ea"/>
          <a:cs typeface="华文楷体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0000"/>
        <a:buFont typeface="Wingdings 2" pitchFamily="18" charset="2"/>
        <a:buChar char="³"/>
        <a:defRPr sz="2800" kern="1200">
          <a:solidFill>
            <a:schemeClr val="tx1"/>
          </a:solidFill>
          <a:latin typeface="+mn-lt"/>
          <a:ea typeface="+mn-ea"/>
          <a:cs typeface="华文楷体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7B9B57"/>
        </a:buClr>
        <a:buSzPct val="60000"/>
        <a:buFont typeface="Wingdings 2" pitchFamily="18" charset="2"/>
        <a:buChar char="®"/>
        <a:defRPr sz="2400" kern="1200">
          <a:solidFill>
            <a:schemeClr val="tx1"/>
          </a:solidFill>
          <a:latin typeface="+mn-lt"/>
          <a:ea typeface="+mn-ea"/>
          <a:cs typeface="华文楷体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8B7396"/>
        </a:buClr>
        <a:buSzPct val="45000"/>
        <a:buFont typeface="Wingdings 2" pitchFamily="18" charset="2"/>
        <a:buChar char="¯"/>
        <a:defRPr sz="2000" kern="1200">
          <a:solidFill>
            <a:schemeClr val="tx1"/>
          </a:solidFill>
          <a:latin typeface="+mn-lt"/>
          <a:ea typeface="+mn-ea"/>
          <a:cs typeface="华文楷体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E89A53"/>
        </a:buClr>
        <a:buFont typeface="Wingdings 2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华文楷体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&#23558;&#31616;&#21382;&#21457;&#36865;&#21040;lifengjidian@hotmail.com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50" y="714375"/>
            <a:ext cx="8401050" cy="48577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5000" b="1" dirty="0" smtClean="0">
                <a:solidFill>
                  <a:schemeClr val="tx1"/>
                </a:solidFill>
              </a:rPr>
              <a:t>广州力枫机电设备有限公司</a:t>
            </a:r>
            <a:r>
              <a:rPr lang="en-US" altLang="zh-CN" sz="5000" b="1" dirty="0" smtClean="0">
                <a:solidFill>
                  <a:schemeClr val="tx1"/>
                </a:solidFill>
              </a:rPr>
              <a:t/>
            </a:r>
            <a:br>
              <a:rPr lang="en-US" altLang="zh-CN" sz="5000" b="1" dirty="0" smtClean="0">
                <a:solidFill>
                  <a:schemeClr val="tx1"/>
                </a:solidFill>
              </a:rPr>
            </a:br>
            <a:r>
              <a:rPr lang="zh-CN" altLang="en-US" sz="5000" b="1" dirty="0" smtClean="0">
                <a:solidFill>
                  <a:schemeClr val="tx1"/>
                </a:solidFill>
              </a:rPr>
              <a:t>招聘信息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力枫营业执照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1850" y="0"/>
            <a:ext cx="4940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6226196"/>
          </a:xfr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目录：</a:t>
            </a:r>
            <a: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一、招聘简章</a:t>
            </a:r>
            <a:r>
              <a:rPr lang="en-US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二、招聘职位</a:t>
            </a:r>
            <a:r>
              <a:rPr lang="en-US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</a:t>
            </a:r>
            <a:r>
              <a:rPr lang="zh-CN" alt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（一）现场空调安装工程管理与监督实习生</a:t>
            </a:r>
            <a:r>
              <a:rPr lang="en-US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en-US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</a:t>
            </a:r>
            <a:r>
              <a:rPr lang="zh-CN" alt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（二）施工员实习生</a:t>
            </a:r>
            <a:r>
              <a:rPr lang="en-US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altLang="zh-CN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三、公司福利</a:t>
            </a:r>
            <a: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altLang="zh-CN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四、应聘方法</a:t>
            </a:r>
            <a:r>
              <a:rPr lang="en-US" altLang="zh-CN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en-US" altLang="zh-CN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zh-CN" altLang="en-US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五、联系方式</a:t>
            </a:r>
            <a:endParaRPr lang="zh-CN" altLang="en-US" sz="31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072494" cy="785818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zh-CN" alt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一、</a:t>
            </a:r>
            <a:r>
              <a:rPr lang="en-US" altLang="zh-CN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【</a:t>
            </a:r>
            <a:r>
              <a:rPr lang="zh-CN" alt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公司简介</a:t>
            </a:r>
            <a:r>
              <a:rPr lang="en-US" altLang="zh-CN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+mj-cs"/>
              </a:rPr>
              <a:t>】</a:t>
            </a:r>
            <a:endParaRPr lang="zh-CN" alt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0" y="1000125"/>
            <a:ext cx="8643938" cy="5286375"/>
          </a:xfrm>
        </p:spPr>
        <p:txBody>
          <a:bodyPr rtlCol="0">
            <a:noAutofit/>
          </a:bodyPr>
          <a:lstStyle/>
          <a:p>
            <a:pPr fontAlgn="auto">
              <a:lnSpc>
                <a:spcPct val="17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250" b="1" dirty="0" smtClean="0">
                <a:latin typeface="+mn-ea"/>
                <a:cs typeface="+mn-cs"/>
              </a:rPr>
              <a:t>广州力枫机电设备有限公司</a:t>
            </a:r>
            <a:r>
              <a:rPr lang="zh-CN" altLang="en-US" sz="2250" dirty="0" smtClean="0">
                <a:latin typeface="+mn-ea"/>
                <a:cs typeface="+mn-cs"/>
              </a:rPr>
              <a:t>（组织机构代码：</a:t>
            </a:r>
            <a:r>
              <a:rPr lang="en-US" sz="2250" dirty="0" smtClean="0">
                <a:latin typeface="+mn-ea"/>
                <a:cs typeface="+mn-cs"/>
              </a:rPr>
              <a:t>91440113695178269L</a:t>
            </a:r>
            <a:r>
              <a:rPr lang="zh-CN" altLang="en-US" sz="2250" dirty="0" smtClean="0">
                <a:latin typeface="+mn-ea"/>
                <a:cs typeface="+mn-cs"/>
              </a:rPr>
              <a:t>），位于广州市番禺区洛浦街上漖村迎宾路，成立于</a:t>
            </a:r>
            <a:r>
              <a:rPr lang="en-US" sz="2250" dirty="0" smtClean="0">
                <a:latin typeface="+mn-ea"/>
                <a:cs typeface="+mn-cs"/>
              </a:rPr>
              <a:t>2009</a:t>
            </a:r>
            <a:r>
              <a:rPr lang="zh-CN" altLang="en-US" sz="2250" dirty="0" smtClean="0">
                <a:latin typeface="+mn-ea"/>
                <a:cs typeface="+mn-cs"/>
              </a:rPr>
              <a:t>年，是一家代理日系产品，专注于暖通设备销售、工程设计、机电安装、家用中央空调、商用中央空调空调维修保养等业务的专业工程公司。</a:t>
            </a:r>
          </a:p>
          <a:p>
            <a:pPr fontAlgn="auto">
              <a:lnSpc>
                <a:spcPct val="17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250" dirty="0" smtClean="0">
                <a:latin typeface="+mn-ea"/>
                <a:cs typeface="+mn-cs"/>
              </a:rPr>
              <a:t>本公司永远秉承“质量、信誉、服务”三个第一的宗旨，本着友谊、互利、互惠的原则，永远为满足各界用户的需求服务。公司成立以来，已与数个大型房地产开发商建立了长远的战略合作关系 ，圆满完成的多个不同规模房地产开发中，空调器配套设计、</a:t>
            </a:r>
          </a:p>
          <a:p>
            <a:pPr algn="dist" fontAlgn="auto">
              <a:lnSpc>
                <a:spcPct val="170000"/>
              </a:lnSpc>
              <a:spcAft>
                <a:spcPts val="0"/>
              </a:spcAft>
              <a:buFont typeface="Wingdings 2"/>
              <a:buChar char=""/>
              <a:defRPr/>
            </a:pPr>
            <a:endParaRPr lang="zh-CN" altLang="en-US" sz="2250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285728"/>
            <a:ext cx="8429684" cy="9640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+mn-ea"/>
                <a:ea typeface="+mn-ea"/>
                <a:cs typeface="+mn-cs"/>
              </a:rPr>
              <a:t>安装、调试并交付使用的工程项目，在业界取得了令人瞩目的业绩，为公司进一步发展奠定了坚实的基础。</a:t>
            </a:r>
            <a:endParaRPr lang="en-US" altLang="zh-CN" sz="2400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zh-CN" altLang="en-US" sz="2400" dirty="0">
                <a:latin typeface="+mn-ea"/>
                <a:ea typeface="+mn-ea"/>
                <a:cs typeface="+mn-cs"/>
              </a:rPr>
              <a:t> 公司注重人力资源发展管理，形成了一整套科学化、制度化、人性化的管理体系，加强培养实习生的独立管理能力，以项目经理为目标的方向发展，提供优越的发展平台和薪酬福利待遇。特此以优厚待遇广募四方贤才，共同谋求发展大计</a:t>
            </a:r>
            <a:r>
              <a:rPr lang="zh-CN" altLang="en-US" sz="2250" dirty="0">
                <a:latin typeface="+mn-ea"/>
                <a:ea typeface="+mn-ea"/>
                <a:cs typeface="+mn-cs"/>
              </a:rPr>
              <a:t>。</a:t>
            </a:r>
            <a:endParaRPr lang="en-US" altLang="zh-CN" sz="2250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  <a:cs typeface="+mn-cs"/>
              </a:rPr>
              <a:t>二、招聘职位</a:t>
            </a:r>
            <a:endParaRPr lang="en-US" altLang="zh-CN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ea"/>
              <a:ea typeface="+mn-ea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b="1" dirty="0">
                <a:latin typeface="+mn-ea"/>
                <a:ea typeface="+mn-ea"/>
                <a:cs typeface="+mn-cs"/>
              </a:rPr>
              <a:t>（一）</a:t>
            </a:r>
            <a:r>
              <a:rPr lang="en-US" altLang="zh-CN" sz="2600" b="1" dirty="0">
                <a:latin typeface="+mn-ea"/>
                <a:ea typeface="+mn-ea"/>
                <a:cs typeface="+mn-cs"/>
              </a:rPr>
              <a:t>【</a:t>
            </a:r>
            <a:r>
              <a:rPr lang="zh-CN" altLang="en-US" sz="2600" b="1" dirty="0">
                <a:latin typeface="+mn-ea"/>
                <a:ea typeface="+mn-ea"/>
                <a:cs typeface="+mn-cs"/>
              </a:rPr>
              <a:t>现场空调安装工程管理与监督实习生</a:t>
            </a:r>
            <a:r>
              <a:rPr lang="en-US" altLang="zh-CN" sz="2600" b="1" dirty="0">
                <a:latin typeface="+mn-ea"/>
                <a:ea typeface="+mn-ea"/>
                <a:cs typeface="+mn-cs"/>
              </a:rPr>
              <a:t>】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50" b="1" dirty="0">
                <a:latin typeface="+mn-ea"/>
                <a:ea typeface="+mn-ea"/>
                <a:cs typeface="+mn-cs"/>
              </a:rPr>
              <a:t>岗位职责：</a:t>
            </a:r>
            <a:endParaRPr lang="en-US" altLang="zh-CN" sz="2250" b="1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2250" dirty="0">
                <a:latin typeface="+mn-ea"/>
                <a:ea typeface="+mn-ea"/>
                <a:cs typeface="+mn-cs"/>
              </a:rPr>
              <a:t>1</a:t>
            </a:r>
            <a:r>
              <a:rPr lang="zh-CN" altLang="en-US" sz="2250" dirty="0">
                <a:latin typeface="+mn-ea"/>
                <a:ea typeface="+mn-ea"/>
                <a:cs typeface="+mn-cs"/>
              </a:rPr>
              <a:t>、</a:t>
            </a:r>
            <a:r>
              <a:rPr lang="zh-CN" altLang="en-US" sz="2250" dirty="0">
                <a:latin typeface="+mn-lt"/>
                <a:ea typeface="+mn-ea"/>
                <a:cs typeface="+mn-cs"/>
              </a:rPr>
              <a:t>负责安装质量要求、施工工艺、质量目标对现场施工班组进行监督及资料整理，降低公司成本；</a:t>
            </a:r>
            <a:endParaRPr lang="en-US" altLang="zh-CN" sz="2250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ea"/>
              <a:ea typeface="+mn-ea"/>
              <a:cs typeface="+mn-cs"/>
            </a:endParaRPr>
          </a:p>
          <a:p>
            <a:pPr fontAlgn="auto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00063" y="500063"/>
            <a:ext cx="8072437" cy="892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2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、协助施工班组对人员进行安全、文明施工教育，落实整个工程安装安全文明事项；</a:t>
            </a:r>
            <a:endParaRPr lang="zh-CN" altLang="en-US" sz="2400" dirty="0">
              <a:latin typeface="+mn-ea"/>
              <a:ea typeface="+mn-ea"/>
              <a:cs typeface="宋体" pitchFamily="2" charset="-122"/>
            </a:endParaRP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3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、负责管理项目的安装技术管理工作，遵照施工图纸和公司安装要求进行技术指导；</a:t>
            </a:r>
            <a:endParaRPr lang="zh-CN" altLang="en-US" sz="2400" dirty="0">
              <a:latin typeface="+mn-ea"/>
              <a:ea typeface="+mn-ea"/>
              <a:cs typeface="宋体" pitchFamily="2" charset="-122"/>
            </a:endParaRP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4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、协调安装过程中，与业主方的工作沟通，解决施工中的问题。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  <a:ea typeface="+mn-ea"/>
                <a:cs typeface="Times New Roman" pitchFamily="18" charset="0"/>
              </a:rPr>
              <a:t>任职要求：</a:t>
            </a:r>
            <a:endParaRPr lang="en-US" altLang="zh-CN" sz="2400" b="1" dirty="0">
              <a:latin typeface="+mn-ea"/>
              <a:ea typeface="+mn-ea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1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、有现场实习</a:t>
            </a:r>
            <a:r>
              <a:rPr lang="zh-CN" altLang="en-US" sz="2400" dirty="0">
                <a:latin typeface="+mn-ea"/>
                <a:ea typeface="+mn-ea"/>
                <a:cs typeface="+mn-cs"/>
              </a:rPr>
              <a:t>经验者优先，持</a:t>
            </a:r>
            <a:r>
              <a:rPr lang="en-US" sz="2400" dirty="0">
                <a:latin typeface="+mn-ea"/>
                <a:ea typeface="+mn-ea"/>
                <a:cs typeface="+mn-cs"/>
              </a:rPr>
              <a:t>C1</a:t>
            </a:r>
            <a:r>
              <a:rPr lang="zh-CN" altLang="en-US" sz="2400" dirty="0">
                <a:latin typeface="+mn-ea"/>
                <a:ea typeface="+mn-ea"/>
                <a:cs typeface="+mn-cs"/>
              </a:rPr>
              <a:t>驾照优先；</a:t>
            </a:r>
            <a:endParaRPr lang="en-US" altLang="zh-CN" sz="2400" dirty="0">
              <a:latin typeface="+mn-ea"/>
              <a:ea typeface="+mn-ea"/>
              <a:cs typeface="+mn-cs"/>
            </a:endParaRP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+mn-cs"/>
              </a:rPr>
              <a:t>2</a:t>
            </a:r>
            <a:r>
              <a:rPr lang="zh-CN" altLang="en-US" sz="2400" dirty="0">
                <a:latin typeface="+mn-ea"/>
                <a:ea typeface="+mn-ea"/>
                <a:cs typeface="+mn-cs"/>
              </a:rPr>
              <a:t>、供热通风与空调工程技术相关专业专科以上学历；</a:t>
            </a:r>
            <a:endParaRPr lang="en-US" altLang="zh-CN" sz="2400" dirty="0">
              <a:latin typeface="+mn-ea"/>
              <a:ea typeface="+mn-ea"/>
              <a:cs typeface="+mn-cs"/>
            </a:endParaRP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+mn-cs"/>
              </a:rPr>
              <a:t>3</a:t>
            </a:r>
            <a:r>
              <a:rPr lang="zh-CN" altLang="en-US" sz="2400" dirty="0">
                <a:latin typeface="+mn-ea"/>
                <a:ea typeface="+mn-ea"/>
                <a:cs typeface="+mn-cs"/>
              </a:rPr>
              <a:t>、能熟练使用</a:t>
            </a:r>
            <a:r>
              <a:rPr lang="en-US" sz="2400" dirty="0">
                <a:latin typeface="+mn-ea"/>
                <a:ea typeface="+mn-ea"/>
                <a:cs typeface="+mn-cs"/>
              </a:rPr>
              <a:t>CAD</a:t>
            </a:r>
            <a:r>
              <a:rPr lang="zh-CN" altLang="en-US" sz="2400" dirty="0">
                <a:latin typeface="+mn-ea"/>
                <a:ea typeface="+mn-ea"/>
                <a:cs typeface="+mn-cs"/>
              </a:rPr>
              <a:t>绘制施工图纸；熟悉工程资料</a:t>
            </a:r>
            <a:r>
              <a:rPr lang="zh-CN" altLang="en-US" sz="2250" dirty="0">
                <a:latin typeface="+mn-ea"/>
                <a:ea typeface="+mn-ea"/>
                <a:cs typeface="+mn-cs"/>
              </a:rPr>
              <a:t>编制；</a:t>
            </a:r>
            <a:endParaRPr lang="en-US" altLang="zh-CN" sz="2250" dirty="0">
              <a:latin typeface="+mn-ea"/>
              <a:ea typeface="+mn-ea"/>
              <a:cs typeface="+mn-cs"/>
            </a:endParaRPr>
          </a:p>
          <a:p>
            <a:pPr eaLnBrk="0" hangingPunct="0">
              <a:lnSpc>
                <a:spcPct val="150000"/>
              </a:lnSpc>
              <a:defRPr/>
            </a:pPr>
            <a:endParaRPr lang="en-US" altLang="zh-CN" sz="2250" dirty="0">
              <a:latin typeface="+mn-ea"/>
              <a:ea typeface="+mn-ea"/>
              <a:cs typeface="+mn-cs"/>
            </a:endParaRP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en-US" altLang="zh-CN" sz="2400" dirty="0">
              <a:latin typeface="+mn-lt"/>
              <a:ea typeface="+mn-ea"/>
              <a:cs typeface="+mn-cs"/>
            </a:endParaRPr>
          </a:p>
          <a:p>
            <a:pPr eaLnBrk="0" hangingPunct="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en-US" altLang="zh-CN" sz="2400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endParaRPr lang="en-US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endParaRPr lang="en-US" altLang="zh-CN" sz="2400" b="1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  <a:defRPr/>
            </a:pPr>
            <a:endParaRPr lang="zh-CN" altLang="en-US" sz="2400" b="1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4375" y="571500"/>
            <a:ext cx="7786688" cy="85867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>
                <a:latin typeface="+mn-ea"/>
                <a:ea typeface="+mn-ea"/>
                <a:cs typeface="+mn-cs"/>
              </a:rPr>
              <a:t>4</a:t>
            </a:r>
            <a:r>
              <a:rPr lang="zh-CN" altLang="en-US" sz="2400" dirty="0">
                <a:latin typeface="+mn-ea"/>
                <a:ea typeface="+mn-ea"/>
                <a:cs typeface="+mn-cs"/>
              </a:rPr>
              <a:t>、有良好沟通能力及管理经验；</a:t>
            </a:r>
            <a:endParaRPr lang="en-US" altLang="zh-CN" sz="2400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dirty="0">
                <a:latin typeface="+mn-ea"/>
                <a:ea typeface="+mn-ea"/>
                <a:cs typeface="+mn-cs"/>
              </a:rPr>
              <a:t>5</a:t>
            </a:r>
            <a:r>
              <a:rPr lang="zh-CN" altLang="en-US" sz="2400" dirty="0">
                <a:latin typeface="+mn-ea"/>
                <a:ea typeface="+mn-ea"/>
                <a:cs typeface="+mn-cs"/>
              </a:rPr>
              <a:t>、适应出差</a:t>
            </a:r>
            <a:r>
              <a:rPr lang="zh-CN" altLang="en-US" sz="2400" dirty="0">
                <a:latin typeface="+mn-lt"/>
                <a:ea typeface="+mn-ea"/>
                <a:cs typeface="+mn-cs"/>
              </a:rPr>
              <a:t>。</a:t>
            </a:r>
            <a:endParaRPr lang="en-US" altLang="zh-CN" sz="240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ea"/>
                <a:ea typeface="+mn-ea"/>
                <a:cs typeface="+mn-cs"/>
              </a:rPr>
              <a:t>（二）</a:t>
            </a:r>
            <a:r>
              <a:rPr lang="en-US" altLang="zh-CN" sz="2800" b="1" dirty="0">
                <a:latin typeface="+mn-ea"/>
                <a:ea typeface="+mn-ea"/>
                <a:cs typeface="+mn-cs"/>
              </a:rPr>
              <a:t>【</a:t>
            </a:r>
            <a:r>
              <a:rPr lang="zh-CN" altLang="en-US" sz="2800" b="1" dirty="0">
                <a:latin typeface="+mn-ea"/>
                <a:ea typeface="+mn-ea"/>
                <a:cs typeface="+mn-cs"/>
              </a:rPr>
              <a:t>施工员实习生</a:t>
            </a:r>
            <a:r>
              <a:rPr lang="en-US" altLang="zh-CN" sz="2800" b="1" dirty="0">
                <a:latin typeface="+mn-ea"/>
                <a:ea typeface="+mn-ea"/>
                <a:cs typeface="+mn-cs"/>
              </a:rPr>
              <a:t>】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+mn-ea"/>
                <a:ea typeface="+mn-ea"/>
                <a:cs typeface="+mn-cs"/>
              </a:rPr>
              <a:t>岗位职责：</a:t>
            </a:r>
            <a:endParaRPr lang="en-US" altLang="zh-CN" sz="2400" b="1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+mn-cs"/>
              </a:rPr>
              <a:t>1</a:t>
            </a:r>
            <a:r>
              <a:rPr lang="zh-CN" altLang="en-US" sz="2400" dirty="0">
                <a:latin typeface="+mn-ea"/>
                <a:ea typeface="+mn-ea"/>
                <a:cs typeface="+mn-cs"/>
              </a:rPr>
              <a:t>、能按照作业标准、施工工艺，制定出每项工作的作业顺序，使施工有条不絮；</a:t>
            </a:r>
            <a:endParaRPr lang="en-US" altLang="zh-CN" sz="2400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+mn-cs"/>
              </a:rPr>
              <a:t>2</a:t>
            </a:r>
            <a:r>
              <a:rPr lang="zh-CN" altLang="en-US" sz="2400" dirty="0">
                <a:latin typeface="+mn-ea"/>
                <a:ea typeface="+mn-ea"/>
                <a:cs typeface="+mn-cs"/>
              </a:rPr>
              <a:t>、能按照施工组织设计和施工进度进行施工；</a:t>
            </a:r>
            <a:endParaRPr lang="en-US" altLang="zh-CN" sz="2400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+mn-cs"/>
              </a:rPr>
              <a:t>3</a:t>
            </a:r>
            <a:r>
              <a:rPr lang="zh-CN" altLang="en-US" sz="2400" dirty="0">
                <a:latin typeface="+mn-ea"/>
                <a:ea typeface="+mn-ea"/>
                <a:cs typeface="+mn-cs"/>
              </a:rPr>
              <a:t>、按设计要求、操作规程和验评标准向生产班组进行技术、安全交底；</a:t>
            </a:r>
            <a:endParaRPr lang="en-US" altLang="zh-CN" sz="2400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+mn-cs"/>
              </a:rPr>
              <a:t>4</a:t>
            </a:r>
            <a:r>
              <a:rPr lang="zh-CN" altLang="en-US" sz="2400" dirty="0">
                <a:latin typeface="+mn-ea"/>
                <a:ea typeface="+mn-ea"/>
                <a:cs typeface="+mn-cs"/>
              </a:rPr>
              <a:t>、对图纸及施工中出现的问题及时解决</a:t>
            </a:r>
            <a:endParaRPr lang="en-US" altLang="zh-CN" sz="2400" dirty="0">
              <a:latin typeface="+mn-ea"/>
              <a:ea typeface="+mn-ea"/>
              <a:cs typeface="+mn-cs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dirty="0">
              <a:latin typeface="+mn-ea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latin typeface="+mn-ea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latin typeface="+mn-ea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latin typeface="+mn-ea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+mn-ea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dirty="0">
              <a:latin typeface="+mn-ea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dirty="0">
              <a:latin typeface="+mn-ea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 rot="10800000" flipV="1">
            <a:off x="642938" y="428625"/>
            <a:ext cx="8001000" cy="784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5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、监督施工过程、质量、原材料检测，基础、中间结构和隐蔽工程验收，对工程资料的收集整理、建筑物定位放线等；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ea"/>
                <a:ea typeface="+mn-ea"/>
                <a:cs typeface="Times New Roman" pitchFamily="18" charset="0"/>
              </a:rPr>
              <a:t>任职要求：</a:t>
            </a:r>
            <a:endParaRPr lang="en-US" altLang="zh-CN" sz="2400" b="1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1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、有施工</a:t>
            </a:r>
            <a:r>
              <a:rPr lang="zh-CN" altLang="en-US" sz="2400">
                <a:latin typeface="+mn-ea"/>
                <a:ea typeface="+mn-ea"/>
                <a:cs typeface="Times New Roman" pitchFamily="18" charset="0"/>
              </a:rPr>
              <a:t>现场实习经验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者优先；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2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、供热通风与空调工程技术相关专业专科以上学历；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3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、熟练掌握建筑规范和施工工序及技术要求，能读懂施工图并了解材料及准确计算工程量，了解施工及验收规范，熟悉相关施工程序和施工工艺；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4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、对建筑施工的质量、安全和文明施工管理有深刻认识，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400" b="1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dirty="0">
              <a:latin typeface="+mn-ea"/>
              <a:ea typeface="+mn-ea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571472" y="571480"/>
            <a:ext cx="8001056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sz="2400" dirty="0">
                <a:latin typeface="+mn-ea"/>
                <a:ea typeface="+mn-ea"/>
                <a:cs typeface="Times New Roman" pitchFamily="18" charset="0"/>
              </a:rPr>
              <a:t>熟练运用</a:t>
            </a: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CAD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及其他计算机工作软件；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5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、责任心强，吃苦耐劳，良好的团队意识和沟通能力。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  <a:cs typeface="Times New Roman" pitchFamily="18" charset="0"/>
              </a:rPr>
              <a:t>三、公司薪酬福利</a:t>
            </a:r>
            <a:endParaRPr lang="en-US" altLang="zh-CN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1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、实习工资：</a:t>
            </a: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1500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元</a:t>
            </a: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-3000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元以上</a:t>
            </a: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+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年终奖金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2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、实习期提供住宿（宿舍两房一厅，附有空调、洗衣机、热水器、冰箱）及午餐，出差按公司规定补贴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3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、工作时间：一周五天制，每天工作八小时制，（工地忙时要适当加班）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4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、保险：转正后购买五险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5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、节假日：按法定假日休息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ea"/>
              <a:ea typeface="+mn-ea"/>
              <a:cs typeface="Times New Roman" pitchFamily="18" charset="0"/>
            </a:endParaRPr>
          </a:p>
          <a:p>
            <a:pPr>
              <a:defRPr/>
            </a:pPr>
            <a:endParaRPr lang="zh-CN" altLang="en-US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98396" y="488931"/>
            <a:ext cx="8143932" cy="545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66700">
              <a:defRPr/>
            </a:pPr>
            <a:r>
              <a:rPr lang="zh-CN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  <a:cs typeface="Times New Roman" pitchFamily="18" charset="0"/>
              </a:rPr>
              <a:t>四、应聘方法</a:t>
            </a:r>
            <a:endParaRPr lang="zh-CN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ea"/>
              <a:ea typeface="+mn-ea"/>
              <a:cs typeface="宋体" pitchFamily="2" charset="-122"/>
            </a:endParaRPr>
          </a:p>
          <a:p>
            <a:pPr indent="266700" eaLnBrk="0" hangingPunct="0">
              <a:lnSpc>
                <a:spcPct val="150000"/>
              </a:lnSpc>
              <a:defRPr/>
            </a:pPr>
            <a:r>
              <a:rPr lang="zh-CN" altLang="en-US" sz="2400" dirty="0">
                <a:latin typeface="+mn-ea"/>
                <a:ea typeface="+mn-ea"/>
                <a:cs typeface="Times New Roman" pitchFamily="18" charset="0"/>
                <a:hlinkClick r:id="rId2"/>
              </a:rPr>
              <a:t>将简历发送到</a:t>
            </a:r>
            <a:r>
              <a:rPr lang="en-US" altLang="zh-CN" sz="2400" dirty="0">
                <a:latin typeface="+mn-ea"/>
                <a:ea typeface="+mn-ea"/>
                <a:cs typeface="Arial" pitchFamily="34" charset="0"/>
                <a:hlinkClick r:id="rId2"/>
              </a:rPr>
              <a:t>lifengjidian@hotmail.com</a:t>
            </a:r>
            <a:r>
              <a:rPr lang="zh-CN" altLang="en-US" sz="2400" dirty="0">
                <a:latin typeface="+mn-ea"/>
                <a:ea typeface="+mn-ea"/>
                <a:cs typeface="Arial" pitchFamily="34" charset="0"/>
              </a:rPr>
              <a:t>，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请在邮件主题中注明姓名及应聘职位、联系方式。</a:t>
            </a:r>
            <a:endParaRPr lang="en-US" altLang="zh-CN" sz="2400" dirty="0">
              <a:latin typeface="+mn-ea"/>
              <a:ea typeface="+mn-ea"/>
              <a:cs typeface="Times New Roman" pitchFamily="18" charset="0"/>
            </a:endParaRPr>
          </a:p>
          <a:p>
            <a:pPr indent="266700" eaLnBrk="0" hangingPunct="0">
              <a:defRPr/>
            </a:pPr>
            <a:endParaRPr lang="zh-CN" altLang="en-US" sz="280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indent="266700" eaLnBrk="0" hangingPunct="0">
              <a:defRPr/>
            </a:pPr>
            <a:r>
              <a:rPr lang="zh-CN" alt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  <a:cs typeface="Times New Roman" pitchFamily="18" charset="0"/>
              </a:rPr>
              <a:t>五、联系方式</a:t>
            </a:r>
            <a:endParaRPr lang="zh-CN" alt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ea"/>
              <a:ea typeface="+mn-ea"/>
              <a:cs typeface="宋体" pitchFamily="2" charset="-122"/>
            </a:endParaRPr>
          </a:p>
          <a:p>
            <a:pPr indent="266700" eaLnBrk="0" hangingPunct="0">
              <a:lnSpc>
                <a:spcPct val="150000"/>
              </a:lnSpc>
              <a:defRPr/>
            </a:pP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公司名称：广州力枫机电设备有限公司</a:t>
            </a:r>
            <a:endParaRPr lang="zh-CN" altLang="en-US" sz="2400" dirty="0">
              <a:latin typeface="+mn-ea"/>
              <a:ea typeface="+mn-ea"/>
              <a:cs typeface="宋体" pitchFamily="2" charset="-122"/>
            </a:endParaRPr>
          </a:p>
          <a:p>
            <a:pPr indent="266700" eaLnBrk="0" hangingPunct="0">
              <a:lnSpc>
                <a:spcPct val="150000"/>
              </a:lnSpc>
              <a:defRPr/>
            </a:pP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公司地址：广州市番禺区番禺区洛浦街上漖村迎宾路</a:t>
            </a: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99</a:t>
            </a: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号南座</a:t>
            </a: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201C</a:t>
            </a:r>
            <a:endParaRPr lang="en-US" altLang="zh-CN" sz="2400" dirty="0">
              <a:latin typeface="+mn-ea"/>
              <a:ea typeface="+mn-ea"/>
              <a:cs typeface="宋体" pitchFamily="2" charset="-122"/>
            </a:endParaRPr>
          </a:p>
          <a:p>
            <a:pPr indent="266700" eaLnBrk="0" hangingPunct="0">
              <a:lnSpc>
                <a:spcPct val="150000"/>
              </a:lnSpc>
              <a:defRPr/>
            </a:pP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联系电话：</a:t>
            </a: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020-39209638        </a:t>
            </a:r>
            <a:endParaRPr lang="en-US" altLang="zh-CN" sz="2400" dirty="0">
              <a:latin typeface="+mn-ea"/>
              <a:ea typeface="+mn-ea"/>
              <a:cs typeface="宋体" pitchFamily="2" charset="-122"/>
            </a:endParaRPr>
          </a:p>
          <a:p>
            <a:pPr indent="266700" eaLnBrk="0" hangingPunct="0">
              <a:lnSpc>
                <a:spcPct val="150000"/>
              </a:lnSpc>
              <a:defRPr/>
            </a:pPr>
            <a:r>
              <a:rPr lang="zh-CN" altLang="en-US" sz="2400" dirty="0">
                <a:latin typeface="+mn-ea"/>
                <a:ea typeface="+mn-ea"/>
                <a:cs typeface="Times New Roman" pitchFamily="18" charset="0"/>
              </a:rPr>
              <a:t>联系人：行政部苏小姐   </a:t>
            </a:r>
            <a:r>
              <a:rPr lang="en-US" altLang="zh-CN" sz="2400" dirty="0">
                <a:latin typeface="+mn-ea"/>
                <a:ea typeface="+mn-ea"/>
                <a:cs typeface="Times New Roman" pitchFamily="18" charset="0"/>
              </a:rPr>
              <a:t>18218247990</a:t>
            </a:r>
            <a:endParaRPr lang="en-US" altLang="zh-CN" sz="2400" dirty="0">
              <a:latin typeface="+mn-ea"/>
              <a:ea typeface="+mn-ea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342</TotalTime>
  <Words>659</Words>
  <PresentationFormat>全屏显示(4:3)</PresentationFormat>
  <Paragraphs>36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Cambria</vt:lpstr>
      <vt:lpstr>华文楷体</vt:lpstr>
      <vt:lpstr>Arial</vt:lpstr>
      <vt:lpstr>Maiandra GD</vt:lpstr>
      <vt:lpstr>隶书</vt:lpstr>
      <vt:lpstr>Wingdings 2</vt:lpstr>
      <vt:lpstr>Calibri</vt:lpstr>
      <vt:lpstr>宋体</vt:lpstr>
      <vt:lpstr>Wingdings</vt:lpstr>
      <vt:lpstr>Times New Roman</vt:lpstr>
      <vt:lpstr>龙腾四海</vt:lpstr>
      <vt:lpstr>龙腾四海</vt:lpstr>
      <vt:lpstr>龙腾四海</vt:lpstr>
      <vt:lpstr>广州力枫机电设备有限公司 招聘信息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广州力枫机电设备有限公司招聘信息 </dc:title>
  <dc:creator>sudeting</dc:creator>
  <cp:lastModifiedBy>admin</cp:lastModifiedBy>
  <cp:revision>39</cp:revision>
  <dcterms:created xsi:type="dcterms:W3CDTF">2017-05-15T03:15:45Z</dcterms:created>
  <dcterms:modified xsi:type="dcterms:W3CDTF">2017-05-17T13:10:06Z</dcterms:modified>
</cp:coreProperties>
</file>