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notesMasterIdLst>
    <p:notesMasterId r:id="rId53"/>
  </p:notesMasterIdLst>
  <p:sldIdLst>
    <p:sldId id="256" r:id="rId3"/>
    <p:sldId id="297" r:id="rId4"/>
    <p:sldId id="278" r:id="rId5"/>
    <p:sldId id="305" r:id="rId6"/>
    <p:sldId id="306" r:id="rId7"/>
    <p:sldId id="307" r:id="rId8"/>
    <p:sldId id="308" r:id="rId9"/>
    <p:sldId id="311" r:id="rId10"/>
    <p:sldId id="310" r:id="rId11"/>
    <p:sldId id="309" r:id="rId12"/>
    <p:sldId id="312" r:id="rId13"/>
    <p:sldId id="313" r:id="rId14"/>
    <p:sldId id="314" r:id="rId15"/>
    <p:sldId id="315" r:id="rId16"/>
    <p:sldId id="316" r:id="rId17"/>
    <p:sldId id="317" r:id="rId18"/>
    <p:sldId id="296" r:id="rId19"/>
    <p:sldId id="319" r:id="rId20"/>
    <p:sldId id="320" r:id="rId21"/>
    <p:sldId id="321" r:id="rId22"/>
    <p:sldId id="322" r:id="rId23"/>
    <p:sldId id="323" r:id="rId24"/>
    <p:sldId id="324" r:id="rId25"/>
    <p:sldId id="326" r:id="rId26"/>
    <p:sldId id="327" r:id="rId27"/>
    <p:sldId id="328" r:id="rId28"/>
    <p:sldId id="329" r:id="rId29"/>
    <p:sldId id="330" r:id="rId30"/>
    <p:sldId id="331" r:id="rId31"/>
    <p:sldId id="332" r:id="rId32"/>
    <p:sldId id="333" r:id="rId33"/>
    <p:sldId id="334" r:id="rId34"/>
    <p:sldId id="335" r:id="rId35"/>
    <p:sldId id="336" r:id="rId36"/>
    <p:sldId id="337" r:id="rId37"/>
    <p:sldId id="338" r:id="rId38"/>
    <p:sldId id="339" r:id="rId39"/>
    <p:sldId id="340" r:id="rId40"/>
    <p:sldId id="341" r:id="rId41"/>
    <p:sldId id="342" r:id="rId42"/>
    <p:sldId id="343" r:id="rId43"/>
    <p:sldId id="344" r:id="rId44"/>
    <p:sldId id="345" r:id="rId45"/>
    <p:sldId id="347" r:id="rId46"/>
    <p:sldId id="348" r:id="rId47"/>
    <p:sldId id="349" r:id="rId48"/>
    <p:sldId id="350" r:id="rId49"/>
    <p:sldId id="351" r:id="rId50"/>
    <p:sldId id="299" r:id="rId51"/>
    <p:sldId id="286"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微软雅黑" pitchFamily="34" charset="-122"/>
        <a:cs typeface="+mn-cs"/>
      </a:defRPr>
    </a:lvl1pPr>
    <a:lvl2pPr marL="457200" algn="l" rtl="0" fontAlgn="base">
      <a:spcBef>
        <a:spcPct val="0"/>
      </a:spcBef>
      <a:spcAft>
        <a:spcPct val="0"/>
      </a:spcAft>
      <a:defRPr kern="1200">
        <a:solidFill>
          <a:schemeClr val="tx1"/>
        </a:solidFill>
        <a:latin typeface="Arial" charset="0"/>
        <a:ea typeface="微软雅黑" pitchFamily="34" charset="-122"/>
        <a:cs typeface="+mn-cs"/>
      </a:defRPr>
    </a:lvl2pPr>
    <a:lvl3pPr marL="914400" algn="l" rtl="0" fontAlgn="base">
      <a:spcBef>
        <a:spcPct val="0"/>
      </a:spcBef>
      <a:spcAft>
        <a:spcPct val="0"/>
      </a:spcAft>
      <a:defRPr kern="1200">
        <a:solidFill>
          <a:schemeClr val="tx1"/>
        </a:solidFill>
        <a:latin typeface="Arial" charset="0"/>
        <a:ea typeface="微软雅黑" pitchFamily="34" charset="-122"/>
        <a:cs typeface="+mn-cs"/>
      </a:defRPr>
    </a:lvl3pPr>
    <a:lvl4pPr marL="1371600" algn="l" rtl="0" fontAlgn="base">
      <a:spcBef>
        <a:spcPct val="0"/>
      </a:spcBef>
      <a:spcAft>
        <a:spcPct val="0"/>
      </a:spcAft>
      <a:defRPr kern="1200">
        <a:solidFill>
          <a:schemeClr val="tx1"/>
        </a:solidFill>
        <a:latin typeface="Arial" charset="0"/>
        <a:ea typeface="微软雅黑" pitchFamily="34" charset="-122"/>
        <a:cs typeface="+mn-cs"/>
      </a:defRPr>
    </a:lvl4pPr>
    <a:lvl5pPr marL="1828800" algn="l" rtl="0" fontAlgn="base">
      <a:spcBef>
        <a:spcPct val="0"/>
      </a:spcBef>
      <a:spcAft>
        <a:spcPct val="0"/>
      </a:spcAft>
      <a:defRPr kern="1200">
        <a:solidFill>
          <a:schemeClr val="tx1"/>
        </a:solidFill>
        <a:latin typeface="Arial" charset="0"/>
        <a:ea typeface="微软雅黑" pitchFamily="34" charset="-122"/>
        <a:cs typeface="+mn-cs"/>
      </a:defRPr>
    </a:lvl5pPr>
    <a:lvl6pPr marL="2286000" algn="l" defTabSz="914400" rtl="0" eaLnBrk="1" latinLnBrk="0" hangingPunct="1">
      <a:defRPr kern="1200">
        <a:solidFill>
          <a:schemeClr val="tx1"/>
        </a:solidFill>
        <a:latin typeface="Arial" charset="0"/>
        <a:ea typeface="微软雅黑" pitchFamily="34" charset="-122"/>
        <a:cs typeface="+mn-cs"/>
      </a:defRPr>
    </a:lvl6pPr>
    <a:lvl7pPr marL="2743200" algn="l" defTabSz="914400" rtl="0" eaLnBrk="1" latinLnBrk="0" hangingPunct="1">
      <a:defRPr kern="1200">
        <a:solidFill>
          <a:schemeClr val="tx1"/>
        </a:solidFill>
        <a:latin typeface="Arial" charset="0"/>
        <a:ea typeface="微软雅黑" pitchFamily="34" charset="-122"/>
        <a:cs typeface="+mn-cs"/>
      </a:defRPr>
    </a:lvl7pPr>
    <a:lvl8pPr marL="3200400" algn="l" defTabSz="914400" rtl="0" eaLnBrk="1" latinLnBrk="0" hangingPunct="1">
      <a:defRPr kern="1200">
        <a:solidFill>
          <a:schemeClr val="tx1"/>
        </a:solidFill>
        <a:latin typeface="Arial" charset="0"/>
        <a:ea typeface="微软雅黑" pitchFamily="34" charset="-122"/>
        <a:cs typeface="+mn-cs"/>
      </a:defRPr>
    </a:lvl8pPr>
    <a:lvl9pPr marL="3657600" algn="l" defTabSz="914400" rtl="0" eaLnBrk="1" latinLnBrk="0" hangingPunct="1">
      <a:defRPr kern="1200">
        <a:solidFill>
          <a:schemeClr val="tx1"/>
        </a:solidFill>
        <a:latin typeface="Arial" charset="0"/>
        <a:ea typeface="微软雅黑"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3918"/>
    <a:srgbClr val="C40005"/>
    <a:srgbClr val="FFFFFF"/>
    <a:srgbClr val="006600"/>
    <a:srgbClr val="80808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94646" autoAdjust="0"/>
  </p:normalViewPr>
  <p:slideViewPr>
    <p:cSldViewPr>
      <p:cViewPr varScale="1">
        <p:scale>
          <a:sx n="73" d="100"/>
          <a:sy n="73" d="100"/>
        </p:scale>
        <p:origin x="1104" y="72"/>
      </p:cViewPr>
      <p:guideLst>
        <p:guide orient="horz" pos="2160"/>
        <p:guide pos="2880"/>
      </p:guideLst>
    </p:cSldViewPr>
  </p:slideViewPr>
  <p:outlineViewPr>
    <p:cViewPr>
      <p:scale>
        <a:sx n="33" d="100"/>
        <a:sy n="33" d="100"/>
      </p:scale>
      <p:origin x="0" y="-5310"/>
    </p:cViewPr>
  </p:outlineViewPr>
  <p:notesTextViewPr>
    <p:cViewPr>
      <p:scale>
        <a:sx n="100" d="100"/>
        <a:sy n="100" d="100"/>
      </p:scale>
      <p:origin x="0" y="0"/>
    </p:cViewPr>
  </p:notesTextViewPr>
  <p:sorterViewPr>
    <p:cViewPr>
      <p:scale>
        <a:sx n="69" d="100"/>
        <a:sy n="69" d="100"/>
      </p:scale>
      <p:origin x="0" y="0"/>
    </p:cViewPr>
  </p:sorterViewPr>
  <p:notesViewPr>
    <p:cSldViewPr>
      <p:cViewPr varScale="1">
        <p:scale>
          <a:sx n="62" d="100"/>
          <a:sy n="62" d="100"/>
        </p:scale>
        <p:origin x="-1680" y="-9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pitchFamily="34" charset="0"/>
                <a:ea typeface="+mn-ea"/>
              </a:defRPr>
            </a:lvl1pPr>
          </a:lstStyle>
          <a:p>
            <a:pPr>
              <a:defRPr/>
            </a:pPr>
            <a:endParaRPr lang="zh-CN"/>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pitchFamily="34" charset="0"/>
                <a:ea typeface="宋体" pitchFamily="2" charset="-122"/>
              </a:defRPr>
            </a:lvl1pPr>
          </a:lstStyle>
          <a:p>
            <a:pPr>
              <a:defRPr/>
            </a:pPr>
            <a:endParaRPr lang="en-US"/>
          </a:p>
        </p:txBody>
      </p:sp>
      <p:sp>
        <p:nvSpPr>
          <p:cNvPr id="32772" name="Rectangle 4"/>
          <p:cNvSpPr>
            <a:spLocks noGrp="1" noRot="1" noChangeAspect="1" noChangeArrowheads="1"/>
          </p:cNvSpPr>
          <p:nvPr>
            <p:ph type="sldImg" idx="2"/>
          </p:nvPr>
        </p:nvSpPr>
        <p:spPr bwMode="auto">
          <a:xfrm>
            <a:off x="1143000" y="685800"/>
            <a:ext cx="4572000" cy="3429000"/>
          </a:xfrm>
          <a:prstGeom prst="rect">
            <a:avLst/>
          </a:prstGeom>
          <a:noFill/>
          <a:ln w="9525">
            <a:noFill/>
            <a:miter lim="800000"/>
            <a:headEnd/>
            <a:tailEnd/>
          </a:ln>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pitchFamily="34" charset="0"/>
                <a:ea typeface="宋体" pitchFamily="2" charset="-122"/>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pitchFamily="34" charset="0"/>
                <a:ea typeface="+mn-ea"/>
              </a:defRPr>
            </a:lvl1pPr>
          </a:lstStyle>
          <a:p>
            <a:pPr>
              <a:defRPr/>
            </a:pPr>
            <a:fld id="{DA550A81-1517-4957-BFD0-FBA7BA4ADD6B}" type="slidenum">
              <a:rPr lang="en-US" altLang="zh-CN"/>
              <a:pPr>
                <a:defRPr/>
              </a:pPr>
              <a:t>‹#›</a:t>
            </a:fld>
            <a:endParaRPr lang="en-US">
              <a:ea typeface="宋体" pitchFamily="2" charset="-122"/>
            </a:endParaRPr>
          </a:p>
        </p:txBody>
      </p:sp>
    </p:spTree>
    <p:extLst>
      <p:ext uri="{BB962C8B-B14F-4D97-AF65-F5344CB8AC3E}">
        <p14:creationId xmlns:p14="http://schemas.microsoft.com/office/powerpoint/2010/main" val="7826586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DA550A81-1517-4957-BFD0-FBA7BA4ADD6B}" type="slidenum">
              <a:rPr lang="en-US" altLang="zh-CN" smtClean="0"/>
              <a:pPr>
                <a:defRPr/>
              </a:pPr>
              <a:t>17</a:t>
            </a:fld>
            <a:endParaRPr lang="en-US">
              <a:ea typeface="宋体"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DA550A81-1517-4957-BFD0-FBA7BA4ADD6B}" type="slidenum">
              <a:rPr lang="en-US" altLang="zh-CN" smtClean="0"/>
              <a:pPr>
                <a:defRPr/>
              </a:pPr>
              <a:t>18</a:t>
            </a:fld>
            <a:endParaRPr lang="en-US">
              <a:ea typeface="宋体" pitchFamily="2" charset="-122"/>
            </a:endParaRPr>
          </a:p>
        </p:txBody>
      </p:sp>
    </p:spTree>
    <p:extLst>
      <p:ext uri="{BB962C8B-B14F-4D97-AF65-F5344CB8AC3E}">
        <p14:creationId xmlns:p14="http://schemas.microsoft.com/office/powerpoint/2010/main" val="2239374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DA550A81-1517-4957-BFD0-FBA7BA4ADD6B}" type="slidenum">
              <a:rPr lang="en-US" altLang="zh-CN" smtClean="0"/>
              <a:pPr>
                <a:defRPr/>
              </a:pPr>
              <a:t>19</a:t>
            </a:fld>
            <a:endParaRPr lang="en-US">
              <a:ea typeface="宋体" pitchFamily="2" charset="-122"/>
            </a:endParaRPr>
          </a:p>
        </p:txBody>
      </p:sp>
    </p:spTree>
    <p:extLst>
      <p:ext uri="{BB962C8B-B14F-4D97-AF65-F5344CB8AC3E}">
        <p14:creationId xmlns:p14="http://schemas.microsoft.com/office/powerpoint/2010/main" val="4390459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dpi="0" rotWithShape="0">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1E6C1EE6-1635-4286-9A30-9FE4090B576E}" type="slidenum">
              <a:rPr lang="en-US" altLang="zh-CN"/>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blipFill dpi="0" rotWithShape="0">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0513" y="193675"/>
            <a:ext cx="2060575" cy="59324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93675"/>
            <a:ext cx="6030913" cy="59324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8F8EBF00-A602-43C1-B1C1-88634CD0423C}" type="slidenum">
              <a:rPr lang="en-US" altLang="zh-CN"/>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bg>
      <p:bgPr>
        <a:blipFill dpi="0" rotWithShape="0">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54113" y="193675"/>
            <a:ext cx="7546975" cy="808038"/>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6"/>
          <p:cNvSpPr>
            <a:spLocks noGrp="1" noChangeArrowheads="1"/>
          </p:cNvSpPr>
          <p:nvPr>
            <p:ph type="sldNum" sz="quarter" idx="12"/>
          </p:nvPr>
        </p:nvSpPr>
        <p:spPr>
          <a:ln/>
        </p:spPr>
        <p:txBody>
          <a:bodyPr/>
          <a:lstStyle>
            <a:lvl1pPr>
              <a:defRPr/>
            </a:lvl1pPr>
          </a:lstStyle>
          <a:p>
            <a:pPr>
              <a:defRPr/>
            </a:pPr>
            <a:fld id="{39ED6118-555F-4E71-BB96-E19D1574E373}" type="slidenum">
              <a:rPr lang="en-US" altLang="zh-CN"/>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标题和图表">
    <p:bg>
      <p:bgPr>
        <a:blipFill dpi="0" rotWithShape="0">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54113" y="193675"/>
            <a:ext cx="7546975" cy="808038"/>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457200" y="1600200"/>
            <a:ext cx="8229600" cy="4525963"/>
          </a:xfrm>
        </p:spPr>
        <p:txBody>
          <a:bodyPr/>
          <a:lstStyle/>
          <a:p>
            <a:pPr lvl="0"/>
            <a:endParaRPr lang="zh-CN" altLang="en-US" noProof="0" smtClean="0"/>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BCF7076E-4FB2-46F2-BD76-075417BD960F}" type="slidenum">
              <a:rPr lang="en-US" altLang="zh-CN"/>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标题和表格">
    <p:bg>
      <p:bgPr>
        <a:blipFill dpi="0" rotWithShape="0">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54113" y="193675"/>
            <a:ext cx="7546975" cy="808038"/>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a:lstStyle/>
          <a:p>
            <a:pPr lvl="0"/>
            <a:endParaRPr lang="zh-CN" altLang="en-US" noProof="0" smtClean="0"/>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06B30DC0-08E8-4E49-8F78-CE5A5EC021AD}" type="slidenum">
              <a:rPr lang="en-US" altLang="zh-CN"/>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5FB0780-043D-412F-AD7F-91630199E796}" type="datetimeFigureOut">
              <a:rPr lang="zh-CN" altLang="en-US" smtClean="0"/>
              <a:t>2016/6/13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DCFCFC-0215-4ADA-8D33-65D704ED35F3}"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5FB0780-043D-412F-AD7F-91630199E796}" type="datetimeFigureOut">
              <a:rPr lang="zh-CN" altLang="en-US" smtClean="0"/>
              <a:t>2016/6/13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DCFCFC-0215-4ADA-8D33-65D704ED35F3}"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5FB0780-043D-412F-AD7F-91630199E796}" type="datetimeFigureOut">
              <a:rPr lang="zh-CN" altLang="en-US" smtClean="0"/>
              <a:t>2016/6/13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DCFCFC-0215-4ADA-8D33-65D704ED35F3}"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5FB0780-043D-412F-AD7F-91630199E796}" type="datetimeFigureOut">
              <a:rPr lang="zh-CN" altLang="en-US" smtClean="0"/>
              <a:t>2016/6/13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DCFCFC-0215-4ADA-8D33-65D704ED35F3}"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5FB0780-043D-412F-AD7F-91630199E796}" type="datetimeFigureOut">
              <a:rPr lang="zh-CN" altLang="en-US" smtClean="0"/>
              <a:t>2016/6/13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FDCFCFC-0215-4ADA-8D33-65D704ED35F3}"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0">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9E3DFF2D-D04C-4F5C-9A3E-CA0EC1AD1F33}" type="slidenum">
              <a:rPr lang="en-US" altLang="zh-CN"/>
              <a:pPr>
                <a:defRPr/>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5FB0780-043D-412F-AD7F-91630199E796}" type="datetimeFigureOut">
              <a:rPr lang="zh-CN" altLang="en-US" smtClean="0"/>
              <a:t>2016/6/13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FDCFCFC-0215-4ADA-8D33-65D704ED35F3}"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5FB0780-043D-412F-AD7F-91630199E796}" type="datetimeFigureOut">
              <a:rPr lang="zh-CN" altLang="en-US" smtClean="0"/>
              <a:t>2016/6/13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FDCFCFC-0215-4ADA-8D33-65D704ED35F3}"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5FB0780-043D-412F-AD7F-91630199E796}" type="datetimeFigureOut">
              <a:rPr lang="zh-CN" altLang="en-US" smtClean="0"/>
              <a:t>2016/6/13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DCFCFC-0215-4ADA-8D33-65D704ED35F3}"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5FB0780-043D-412F-AD7F-91630199E796}" type="datetimeFigureOut">
              <a:rPr lang="zh-CN" altLang="en-US" smtClean="0"/>
              <a:t>2016/6/13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DCFCFC-0215-4ADA-8D33-65D704ED35F3}"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5FB0780-043D-412F-AD7F-91630199E796}" type="datetimeFigureOut">
              <a:rPr lang="zh-CN" altLang="en-US" smtClean="0"/>
              <a:t>2016/6/13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DCFCFC-0215-4ADA-8D33-65D704ED35F3}"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5FB0780-043D-412F-AD7F-91630199E796}" type="datetimeFigureOut">
              <a:rPr lang="zh-CN" altLang="en-US" smtClean="0"/>
              <a:t>2016/6/13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DCFCFC-0215-4ADA-8D33-65D704ED35F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0">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C9B81A19-2CF6-4010-9583-7CE7ABB4BB95}" type="slidenum">
              <a:rPr lang="en-US" altLang="zh-CN"/>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0">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6"/>
          <p:cNvSpPr>
            <a:spLocks noGrp="1" noChangeArrowheads="1"/>
          </p:cNvSpPr>
          <p:nvPr>
            <p:ph type="sldNum" sz="quarter" idx="12"/>
          </p:nvPr>
        </p:nvSpPr>
        <p:spPr>
          <a:ln/>
        </p:spPr>
        <p:txBody>
          <a:bodyPr/>
          <a:lstStyle>
            <a:lvl1pPr>
              <a:defRPr/>
            </a:lvl1pPr>
          </a:lstStyle>
          <a:p>
            <a:pPr>
              <a:defRPr/>
            </a:pPr>
            <a:fld id="{FDA79F23-DA5B-48ED-89EB-86766057D5B4}" type="slidenum">
              <a:rPr lang="en-US" altLang="zh-CN"/>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dpi="0" rotWithShape="0">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4"/>
          <p:cNvSpPr>
            <a:spLocks noGrp="1" noChangeArrowheads="1"/>
          </p:cNvSpPr>
          <p:nvPr>
            <p:ph type="dt" sz="half" idx="10"/>
          </p:nvPr>
        </p:nvSpPr>
        <p:spPr>
          <a:ln/>
        </p:spPr>
        <p:txBody>
          <a:bodyPr/>
          <a:lstStyle>
            <a:lvl1pPr>
              <a:defRPr/>
            </a:lvl1pPr>
          </a:lstStyle>
          <a:p>
            <a:pPr>
              <a:defRPr/>
            </a:pPr>
            <a:endParaRPr lang="en-US"/>
          </a:p>
        </p:txBody>
      </p:sp>
      <p:sp>
        <p:nvSpPr>
          <p:cNvPr id="8" name="Rectangle 15"/>
          <p:cNvSpPr>
            <a:spLocks noGrp="1" noChangeArrowheads="1"/>
          </p:cNvSpPr>
          <p:nvPr>
            <p:ph type="ftr" sz="quarter" idx="11"/>
          </p:nvPr>
        </p:nvSpPr>
        <p:spPr>
          <a:ln/>
        </p:spPr>
        <p:txBody>
          <a:bodyPr/>
          <a:lstStyle>
            <a:lvl1pPr>
              <a:defRPr/>
            </a:lvl1pPr>
          </a:lstStyle>
          <a:p>
            <a:pPr>
              <a:defRPr/>
            </a:pPr>
            <a:endParaRPr lang="en-US"/>
          </a:p>
        </p:txBody>
      </p:sp>
      <p:sp>
        <p:nvSpPr>
          <p:cNvPr id="9" name="Rectangle 16"/>
          <p:cNvSpPr>
            <a:spLocks noGrp="1" noChangeArrowheads="1"/>
          </p:cNvSpPr>
          <p:nvPr>
            <p:ph type="sldNum" sz="quarter" idx="12"/>
          </p:nvPr>
        </p:nvSpPr>
        <p:spPr>
          <a:ln/>
        </p:spPr>
        <p:txBody>
          <a:bodyPr/>
          <a:lstStyle>
            <a:lvl1pPr>
              <a:defRPr/>
            </a:lvl1pPr>
          </a:lstStyle>
          <a:p>
            <a:pPr>
              <a:defRPr/>
            </a:pPr>
            <a:fld id="{B9CA0A11-78A6-4433-8F55-016CAB801D71}" type="slidenum">
              <a:rPr lang="en-US" altLang="zh-CN"/>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0">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14"/>
          <p:cNvSpPr>
            <a:spLocks noGrp="1" noChangeArrowheads="1"/>
          </p:cNvSpPr>
          <p:nvPr>
            <p:ph type="dt" sz="half" idx="10"/>
          </p:nvPr>
        </p:nvSpPr>
        <p:spPr>
          <a:ln/>
        </p:spPr>
        <p:txBody>
          <a:bodyPr/>
          <a:lstStyle>
            <a:lvl1pPr>
              <a:defRPr/>
            </a:lvl1pPr>
          </a:lstStyle>
          <a:p>
            <a:pPr>
              <a:defRPr/>
            </a:pPr>
            <a:endParaRPr lang="en-US"/>
          </a:p>
        </p:txBody>
      </p:sp>
      <p:sp>
        <p:nvSpPr>
          <p:cNvPr id="4" name="Rectangle 15"/>
          <p:cNvSpPr>
            <a:spLocks noGrp="1" noChangeArrowheads="1"/>
          </p:cNvSpPr>
          <p:nvPr>
            <p:ph type="ftr" sz="quarter" idx="11"/>
          </p:nvPr>
        </p:nvSpPr>
        <p:spPr>
          <a:ln/>
        </p:spPr>
        <p:txBody>
          <a:bodyPr/>
          <a:lstStyle>
            <a:lvl1pPr>
              <a:defRPr/>
            </a:lvl1pPr>
          </a:lstStyle>
          <a:p>
            <a:pPr>
              <a:defRPr/>
            </a:pPr>
            <a:endParaRPr lang="en-US"/>
          </a:p>
        </p:txBody>
      </p:sp>
      <p:sp>
        <p:nvSpPr>
          <p:cNvPr id="5" name="Rectangle 16"/>
          <p:cNvSpPr>
            <a:spLocks noGrp="1" noChangeArrowheads="1"/>
          </p:cNvSpPr>
          <p:nvPr>
            <p:ph type="sldNum" sz="quarter" idx="12"/>
          </p:nvPr>
        </p:nvSpPr>
        <p:spPr>
          <a:ln/>
        </p:spPr>
        <p:txBody>
          <a:bodyPr/>
          <a:lstStyle>
            <a:lvl1pPr>
              <a:defRPr/>
            </a:lvl1pPr>
          </a:lstStyle>
          <a:p>
            <a:pPr>
              <a:defRPr/>
            </a:pPr>
            <a:fld id="{8D86446B-70B0-4963-8268-A43E19E1A75A}" type="slidenum">
              <a:rPr lang="en-US" altLang="zh-CN"/>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0">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en-US"/>
          </a:p>
        </p:txBody>
      </p:sp>
      <p:sp>
        <p:nvSpPr>
          <p:cNvPr id="3" name="Rectangle 15"/>
          <p:cNvSpPr>
            <a:spLocks noGrp="1" noChangeArrowheads="1"/>
          </p:cNvSpPr>
          <p:nvPr>
            <p:ph type="ftr" sz="quarter" idx="11"/>
          </p:nvPr>
        </p:nvSpPr>
        <p:spPr>
          <a:ln/>
        </p:spPr>
        <p:txBody>
          <a:bodyPr/>
          <a:lstStyle>
            <a:lvl1pPr>
              <a:defRPr/>
            </a:lvl1pPr>
          </a:lstStyle>
          <a:p>
            <a:pPr>
              <a:defRPr/>
            </a:pPr>
            <a:endParaRPr lang="en-US"/>
          </a:p>
        </p:txBody>
      </p:sp>
      <p:sp>
        <p:nvSpPr>
          <p:cNvPr id="4" name="Rectangle 16"/>
          <p:cNvSpPr>
            <a:spLocks noGrp="1" noChangeArrowheads="1"/>
          </p:cNvSpPr>
          <p:nvPr>
            <p:ph type="sldNum" sz="quarter" idx="12"/>
          </p:nvPr>
        </p:nvSpPr>
        <p:spPr>
          <a:ln/>
        </p:spPr>
        <p:txBody>
          <a:bodyPr/>
          <a:lstStyle>
            <a:lvl1pPr>
              <a:defRPr/>
            </a:lvl1pPr>
          </a:lstStyle>
          <a:p>
            <a:pPr>
              <a:defRPr/>
            </a:pPr>
            <a:fld id="{66E4E95E-501E-43AD-82BF-0B4418E0B233}" type="slidenum">
              <a:rPr lang="en-US" altLang="zh-CN"/>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dpi="0" rotWithShape="0">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6"/>
          <p:cNvSpPr>
            <a:spLocks noGrp="1" noChangeArrowheads="1"/>
          </p:cNvSpPr>
          <p:nvPr>
            <p:ph type="sldNum" sz="quarter" idx="12"/>
          </p:nvPr>
        </p:nvSpPr>
        <p:spPr>
          <a:ln/>
        </p:spPr>
        <p:txBody>
          <a:bodyPr/>
          <a:lstStyle>
            <a:lvl1pPr>
              <a:defRPr/>
            </a:lvl1pPr>
          </a:lstStyle>
          <a:p>
            <a:pPr>
              <a:defRPr/>
            </a:pPr>
            <a:fld id="{0F884B09-8B6F-454C-9956-DD3242155206}" type="slidenum">
              <a:rPr lang="en-US" altLang="zh-CN"/>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dpi="0" rotWithShape="0">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6"/>
          <p:cNvSpPr>
            <a:spLocks noGrp="1" noChangeArrowheads="1"/>
          </p:cNvSpPr>
          <p:nvPr>
            <p:ph type="sldNum" sz="quarter" idx="12"/>
          </p:nvPr>
        </p:nvSpPr>
        <p:spPr>
          <a:ln/>
        </p:spPr>
        <p:txBody>
          <a:bodyPr/>
          <a:lstStyle>
            <a:lvl1pPr>
              <a:defRPr/>
            </a:lvl1pPr>
          </a:lstStyle>
          <a:p>
            <a:pPr>
              <a:defRPr/>
            </a:pPr>
            <a:fld id="{7E2C7D1D-3F9C-4C3B-9EF5-5E7D2EDDA580}" type="slidenum">
              <a:rPr lang="en-US" altLang="zh-CN"/>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6">
            <a:lum/>
          </a:blip>
          <a:srcRect/>
          <a:stretch>
            <a:fillRect/>
          </a:stretch>
        </a:blipFill>
        <a:effectLst/>
      </p:bgPr>
    </p:bg>
    <p:spTree>
      <p:nvGrpSpPr>
        <p:cNvPr id="1" name=""/>
        <p:cNvGrpSpPr/>
        <p:nvPr/>
      </p:nvGrpSpPr>
      <p:grpSpPr>
        <a:xfrm>
          <a:off x="0" y="0"/>
          <a:ext cx="0" cy="0"/>
          <a:chOff x="0" y="0"/>
          <a:chExt cx="0" cy="0"/>
        </a:xfrm>
      </p:grpSpPr>
      <p:sp>
        <p:nvSpPr>
          <p:cNvPr id="1027" name="Rectangle 12"/>
          <p:cNvSpPr>
            <a:spLocks noGrp="1" noChangeArrowheads="1"/>
          </p:cNvSpPr>
          <p:nvPr>
            <p:ph type="title"/>
          </p:nvPr>
        </p:nvSpPr>
        <p:spPr bwMode="auto">
          <a:xfrm>
            <a:off x="428597" y="285728"/>
            <a:ext cx="5786478" cy="6195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
        <p:nvSpPr>
          <p:cNvPr id="1028" name="Rectangle 1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1038" name="Rectangle 1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pitchFamily="34" charset="0"/>
                <a:ea typeface="宋体" pitchFamily="2" charset="-122"/>
              </a:defRPr>
            </a:lvl1pPr>
          </a:lstStyle>
          <a:p>
            <a:pPr>
              <a:defRPr/>
            </a:pPr>
            <a:endParaRPr lang="en-US"/>
          </a:p>
        </p:txBody>
      </p:sp>
      <p:sp>
        <p:nvSpPr>
          <p:cNvPr id="1039" name="Rectangle 1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pitchFamily="34" charset="0"/>
                <a:ea typeface="宋体" pitchFamily="2" charset="-122"/>
              </a:defRPr>
            </a:lvl1pPr>
          </a:lstStyle>
          <a:p>
            <a:pPr>
              <a:defRPr/>
            </a:pPr>
            <a:endParaRPr lang="en-US"/>
          </a:p>
        </p:txBody>
      </p:sp>
      <p:sp>
        <p:nvSpPr>
          <p:cNvPr id="1040" name="Rectangle 1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pitchFamily="34" charset="0"/>
                <a:ea typeface="宋体" pitchFamily="2" charset="-122"/>
              </a:defRPr>
            </a:lvl1pPr>
          </a:lstStyle>
          <a:p>
            <a:pPr>
              <a:defRPr/>
            </a:pPr>
            <a:fld id="{F9CF1286-6E3F-4B5F-865F-BC66674053C4}" type="slidenum">
              <a:rPr lang="en-US" altLang="zh-CN"/>
              <a:pPr>
                <a:defRPr/>
              </a:pPr>
              <a:t>‹#›</a:t>
            </a:fld>
            <a:endParaRPr lang="en-US"/>
          </a:p>
        </p:txBody>
      </p:sp>
    </p:spTree>
  </p:cSld>
  <p:clrMap bg1="dk2" tx1="lt1" bg2="dk1" tx2="lt2" accent1="accent1" accent2="accent2" accent3="accent3" accent4="accent4" accent5="accent5" accent6="accent6" hlink="hlink" folHlink="folHlink"/>
  <p:sldLayoutIdLst>
    <p:sldLayoutId id="2147483677"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iming>
    <p:tnLst>
      <p:par>
        <p:cTn id="1" dur="indefinite" restart="never" nodeType="tmRoot"/>
      </p:par>
    </p:tnLst>
  </p:timing>
  <p:txStyles>
    <p:titleStyle>
      <a:lvl1pPr algn="l" rtl="0" eaLnBrk="0" fontAlgn="base" hangingPunct="0">
        <a:spcBef>
          <a:spcPct val="0"/>
        </a:spcBef>
        <a:spcAft>
          <a:spcPct val="0"/>
        </a:spcAft>
        <a:defRPr sz="3200" b="0" i="0">
          <a:solidFill>
            <a:schemeClr val="tx1"/>
          </a:solidFill>
          <a:latin typeface="黑体" pitchFamily="49" charset="-122"/>
          <a:ea typeface="黑体" pitchFamily="49" charset="-122"/>
          <a:cs typeface="+mj-cs"/>
        </a:defRPr>
      </a:lvl1pPr>
      <a:lvl2pPr algn="r" rtl="0" eaLnBrk="0" fontAlgn="base" hangingPunct="0">
        <a:spcBef>
          <a:spcPct val="0"/>
        </a:spcBef>
        <a:spcAft>
          <a:spcPct val="0"/>
        </a:spcAft>
        <a:defRPr sz="3800" b="1">
          <a:solidFill>
            <a:schemeClr val="tx2"/>
          </a:solidFill>
          <a:latin typeface="Times New Roman" pitchFamily="18" charset="0"/>
          <a:ea typeface="微软雅黑" pitchFamily="34" charset="-122"/>
        </a:defRPr>
      </a:lvl2pPr>
      <a:lvl3pPr algn="r" rtl="0" eaLnBrk="0" fontAlgn="base" hangingPunct="0">
        <a:spcBef>
          <a:spcPct val="0"/>
        </a:spcBef>
        <a:spcAft>
          <a:spcPct val="0"/>
        </a:spcAft>
        <a:defRPr sz="3800" b="1">
          <a:solidFill>
            <a:schemeClr val="tx2"/>
          </a:solidFill>
          <a:latin typeface="Times New Roman" pitchFamily="18" charset="0"/>
          <a:ea typeface="微软雅黑" pitchFamily="34" charset="-122"/>
        </a:defRPr>
      </a:lvl3pPr>
      <a:lvl4pPr algn="r" rtl="0" eaLnBrk="0" fontAlgn="base" hangingPunct="0">
        <a:spcBef>
          <a:spcPct val="0"/>
        </a:spcBef>
        <a:spcAft>
          <a:spcPct val="0"/>
        </a:spcAft>
        <a:defRPr sz="3800" b="1">
          <a:solidFill>
            <a:schemeClr val="tx2"/>
          </a:solidFill>
          <a:latin typeface="Times New Roman" pitchFamily="18" charset="0"/>
          <a:ea typeface="微软雅黑" pitchFamily="34" charset="-122"/>
        </a:defRPr>
      </a:lvl4pPr>
      <a:lvl5pPr algn="r" rtl="0" eaLnBrk="0" fontAlgn="base" hangingPunct="0">
        <a:spcBef>
          <a:spcPct val="0"/>
        </a:spcBef>
        <a:spcAft>
          <a:spcPct val="0"/>
        </a:spcAft>
        <a:defRPr sz="3800" b="1">
          <a:solidFill>
            <a:schemeClr val="tx2"/>
          </a:solidFill>
          <a:latin typeface="Times New Roman" pitchFamily="18" charset="0"/>
          <a:ea typeface="微软雅黑" pitchFamily="34" charset="-122"/>
        </a:defRPr>
      </a:lvl5pPr>
      <a:lvl6pPr marL="457200" algn="r" rtl="0" fontAlgn="base">
        <a:spcBef>
          <a:spcPct val="0"/>
        </a:spcBef>
        <a:spcAft>
          <a:spcPct val="0"/>
        </a:spcAft>
        <a:defRPr sz="3800" b="1">
          <a:solidFill>
            <a:schemeClr val="tx2"/>
          </a:solidFill>
          <a:latin typeface="Times New Roman" pitchFamily="18" charset="0"/>
          <a:ea typeface="微软雅黑" pitchFamily="34" charset="-122"/>
        </a:defRPr>
      </a:lvl6pPr>
      <a:lvl7pPr marL="914400" algn="r" rtl="0" fontAlgn="base">
        <a:spcBef>
          <a:spcPct val="0"/>
        </a:spcBef>
        <a:spcAft>
          <a:spcPct val="0"/>
        </a:spcAft>
        <a:defRPr sz="3800" b="1">
          <a:solidFill>
            <a:schemeClr val="tx2"/>
          </a:solidFill>
          <a:latin typeface="Times New Roman" pitchFamily="18" charset="0"/>
          <a:ea typeface="微软雅黑" pitchFamily="34" charset="-122"/>
        </a:defRPr>
      </a:lvl7pPr>
      <a:lvl8pPr marL="1371600" algn="r" rtl="0" fontAlgn="base">
        <a:spcBef>
          <a:spcPct val="0"/>
        </a:spcBef>
        <a:spcAft>
          <a:spcPct val="0"/>
        </a:spcAft>
        <a:defRPr sz="3800" b="1">
          <a:solidFill>
            <a:schemeClr val="tx2"/>
          </a:solidFill>
          <a:latin typeface="Times New Roman" pitchFamily="18" charset="0"/>
          <a:ea typeface="微软雅黑" pitchFamily="34" charset="-122"/>
        </a:defRPr>
      </a:lvl8pPr>
      <a:lvl9pPr marL="1828800" algn="r" rtl="0" fontAlgn="base">
        <a:spcBef>
          <a:spcPct val="0"/>
        </a:spcBef>
        <a:spcAft>
          <a:spcPct val="0"/>
        </a:spcAft>
        <a:defRPr sz="3800" b="1">
          <a:solidFill>
            <a:schemeClr val="tx2"/>
          </a:solidFill>
          <a:latin typeface="Times New Roman" pitchFamily="18" charset="0"/>
          <a:ea typeface="微软雅黑" pitchFamily="34" charset="-122"/>
        </a:defRPr>
      </a:lvl9pPr>
    </p:titleStyle>
    <p:bodyStyle>
      <a:lvl1pPr marL="342900" indent="-342900" algn="l" rtl="0" eaLnBrk="0" fontAlgn="base" hangingPunct="0">
        <a:spcBef>
          <a:spcPct val="20000"/>
        </a:spcBef>
        <a:spcAft>
          <a:spcPct val="0"/>
        </a:spcAft>
        <a:buChar char="•"/>
        <a:defRPr sz="2800">
          <a:solidFill>
            <a:schemeClr val="accent4">
              <a:lumMod val="10000"/>
            </a:schemeClr>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4">
              <a:lumMod val="10000"/>
            </a:schemeClr>
          </a:solidFill>
          <a:latin typeface="+mn-lt"/>
          <a:ea typeface="+mn-ea"/>
        </a:defRPr>
      </a:lvl2pPr>
      <a:lvl3pPr marL="1143000" indent="-228600" algn="l" rtl="0" eaLnBrk="0" fontAlgn="base" hangingPunct="0">
        <a:spcBef>
          <a:spcPct val="20000"/>
        </a:spcBef>
        <a:spcAft>
          <a:spcPct val="0"/>
        </a:spcAft>
        <a:buChar char="•"/>
        <a:defRPr sz="2000">
          <a:solidFill>
            <a:schemeClr val="accent4">
              <a:lumMod val="10000"/>
            </a:schemeClr>
          </a:solidFill>
          <a:latin typeface="+mn-lt"/>
          <a:ea typeface="+mn-ea"/>
        </a:defRPr>
      </a:lvl3pPr>
      <a:lvl4pPr marL="1600200" indent="-228600" algn="l" rtl="0" eaLnBrk="0" fontAlgn="base" hangingPunct="0">
        <a:spcBef>
          <a:spcPct val="20000"/>
        </a:spcBef>
        <a:spcAft>
          <a:spcPct val="0"/>
        </a:spcAft>
        <a:buChar char="–"/>
        <a:defRPr sz="2000">
          <a:solidFill>
            <a:schemeClr val="accent4">
              <a:lumMod val="10000"/>
            </a:schemeClr>
          </a:solidFill>
          <a:latin typeface="+mn-lt"/>
          <a:ea typeface="+mn-ea"/>
        </a:defRPr>
      </a:lvl4pPr>
      <a:lvl5pPr marL="2057400" indent="-228600" algn="l" rtl="0" eaLnBrk="0" fontAlgn="base" hangingPunct="0">
        <a:spcBef>
          <a:spcPct val="20000"/>
        </a:spcBef>
        <a:spcAft>
          <a:spcPct val="0"/>
        </a:spcAft>
        <a:buChar char="»"/>
        <a:defRPr sz="2000">
          <a:solidFill>
            <a:schemeClr val="accent4">
              <a:lumMod val="10000"/>
            </a:schemeClr>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FB0780-043D-412F-AD7F-91630199E796}" type="datetimeFigureOut">
              <a:rPr lang="zh-CN" altLang="en-US" smtClean="0"/>
              <a:t>2016/6/13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DCFCFC-0215-4ADA-8D33-65D704ED35F3}" type="slidenum">
              <a:rPr lang="zh-CN" altLang="en-US" smtClean="0"/>
              <a:t>‹#›</a:t>
            </a:fld>
            <a:endParaRPr lang="zh-CN" altLang="en-US"/>
          </a:p>
        </p:txBody>
      </p:sp>
      <p:sp>
        <p:nvSpPr>
          <p:cNvPr id="7" name="Rectangle 12"/>
          <p:cNvSpPr>
            <a:spLocks noGrp="1" noChangeArrowheads="1"/>
          </p:cNvSpPr>
          <p:nvPr>
            <p:ph type="title"/>
          </p:nvPr>
        </p:nvSpPr>
        <p:spPr bwMode="auto">
          <a:xfrm>
            <a:off x="428597" y="285728"/>
            <a:ext cx="5786478" cy="6195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spcBef>
          <a:spcPct val="0"/>
        </a:spcBef>
        <a:buNone/>
        <a:defRPr sz="3200" kern="1200">
          <a:solidFill>
            <a:schemeClr val="bg1"/>
          </a:solidFill>
          <a:latin typeface="黑体" pitchFamily="49" charset="-122"/>
          <a:ea typeface="黑体" pitchFamily="49" charset="-122"/>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hyperlink" Target="&#34920;2&#65306;&#19987;&#23478;&#20010;&#20154;&#24037;&#20316;&#35745;&#21010;&#34920;.doc" TargetMode="External"/><Relationship Id="rId2" Type="http://schemas.openxmlformats.org/officeDocument/2006/relationships/hyperlink" Target="&#34920;1&#65306;&#22797;&#26680;&#19987;&#23478;&#39044;&#35786;&#24847;&#35265;&#34920;.doc" TargetMode="Externa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hyperlink" Target="&#34920;4&#65306;&#19987;&#23478;&#65288;&#20010;&#20154;&#65289;&#22797;&#26680;&#24847;&#35265;&#34920;.doc" TargetMode="External"/><Relationship Id="rId2" Type="http://schemas.openxmlformats.org/officeDocument/2006/relationships/hyperlink" Target="&#34920;3&#65306;&#36208;&#35775;&#20132;&#27969;&#35760;&#24405;&#34920;.doc" TargetMode="Externa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hyperlink" Target="&#34920;6%20%20&#34920;&#20915;&#32467;&#26524;&#27719;&#24635;&#34920;.doc" TargetMode="External"/><Relationship Id="rId2" Type="http://schemas.openxmlformats.org/officeDocument/2006/relationships/hyperlink" Target="&#34920;5%20%20&#19987;&#23478;&#20010;&#20154;&#34920;&#20915;&#34920;.doc" TargetMode="Externa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hyperlink" Target="&#34920;7%20%20&#39640;&#31561;&#32844;&#19994;&#38498;&#26657;&#20869;&#37096;&#36136;&#37327;&#20445;&#35777;&#20307;&#31995;&#35786;&#25913;&#22797;&#26680;&#25253;&#21578;.doc" TargetMode="Externa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p:cNvGrpSpPr/>
        <p:nvPr/>
      </p:nvGrpSpPr>
      <p:grpSpPr>
        <a:xfrm>
          <a:off x="0" y="0"/>
          <a:ext cx="0" cy="0"/>
          <a:chOff x="0" y="0"/>
          <a:chExt cx="0" cy="0"/>
        </a:xfrm>
      </p:grpSpPr>
      <p:sp>
        <p:nvSpPr>
          <p:cNvPr id="6" name="WordArt 2"/>
          <p:cNvSpPr>
            <a:spLocks noChangeArrowheads="1" noChangeShapeType="1"/>
          </p:cNvSpPr>
          <p:nvPr/>
        </p:nvSpPr>
        <p:spPr bwMode="auto">
          <a:xfrm>
            <a:off x="1215650" y="2060848"/>
            <a:ext cx="6956750" cy="1512168"/>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b="1" kern="0" dirty="0">
                <a:solidFill>
                  <a:srgbClr val="C40005"/>
                </a:solidFill>
                <a:effectLst>
                  <a:glow rad="101600">
                    <a:srgbClr val="FFFFFF">
                      <a:alpha val="60000"/>
                    </a:srgbClr>
                  </a:glow>
                  <a:outerShdw blurRad="38100" dist="38100" dir="2700000" algn="tl">
                    <a:srgbClr val="000000">
                      <a:alpha val="43137"/>
                    </a:srgbClr>
                  </a:outerShdw>
                </a:effectLst>
                <a:latin typeface="黑体" pitchFamily="49" charset="-122"/>
                <a:ea typeface="黑体" pitchFamily="49" charset="-122"/>
              </a:rPr>
              <a:t>高职院校内部质量保证体系</a:t>
            </a:r>
            <a:br>
              <a:rPr lang="zh-CN" altLang="en-US" b="1" kern="0" dirty="0">
                <a:solidFill>
                  <a:srgbClr val="C40005"/>
                </a:solidFill>
                <a:effectLst>
                  <a:glow rad="101600">
                    <a:srgbClr val="FFFFFF">
                      <a:alpha val="60000"/>
                    </a:srgbClr>
                  </a:glow>
                  <a:outerShdw blurRad="38100" dist="38100" dir="2700000" algn="tl">
                    <a:srgbClr val="000000">
                      <a:alpha val="43137"/>
                    </a:srgbClr>
                  </a:outerShdw>
                </a:effectLst>
                <a:latin typeface="黑体" pitchFamily="49" charset="-122"/>
                <a:ea typeface="黑体" pitchFamily="49" charset="-122"/>
              </a:rPr>
            </a:br>
            <a:r>
              <a:rPr lang="zh-CN" altLang="en-US" b="1" kern="0" dirty="0">
                <a:solidFill>
                  <a:srgbClr val="C40005"/>
                </a:solidFill>
                <a:effectLst>
                  <a:glow rad="101600">
                    <a:srgbClr val="FFFFFF">
                      <a:alpha val="60000"/>
                    </a:srgbClr>
                  </a:glow>
                  <a:outerShdw blurRad="38100" dist="38100" dir="2700000" algn="tl">
                    <a:srgbClr val="000000">
                      <a:alpha val="43137"/>
                    </a:srgbClr>
                  </a:outerShdw>
                </a:effectLst>
                <a:latin typeface="黑体" pitchFamily="49" charset="-122"/>
                <a:ea typeface="黑体" pitchFamily="49" charset="-122"/>
              </a:rPr>
              <a:t>诊断与改进指导方案解读</a:t>
            </a:r>
            <a:endParaRPr kumimoji="0" lang="zh-CN" altLang="en-US" sz="1800" b="1" i="0" u="none" strike="noStrike" kern="0" cap="none" spc="0" normalizeH="0" baseline="0" noProof="0" dirty="0">
              <a:ln>
                <a:noFill/>
              </a:ln>
              <a:solidFill>
                <a:srgbClr val="C40005"/>
              </a:solidFill>
              <a:effectLst>
                <a:glow rad="101600">
                  <a:srgbClr val="FFFFFF">
                    <a:alpha val="60000"/>
                  </a:srgbClr>
                </a:glow>
                <a:outerShdw blurRad="38100" dist="38100" dir="2700000" algn="tl">
                  <a:srgbClr val="000000">
                    <a:alpha val="43137"/>
                  </a:srgbClr>
                </a:outerShdw>
              </a:effectLst>
              <a:uLnTx/>
              <a:uFillTx/>
              <a:latin typeface="黑体" pitchFamily="49" charset="-122"/>
              <a:ea typeface="黑体" pitchFamily="49" charset="-122"/>
            </a:endParaRPr>
          </a:p>
        </p:txBody>
      </p:sp>
      <p:sp>
        <p:nvSpPr>
          <p:cNvPr id="7" name="WordArt 4"/>
          <p:cNvSpPr>
            <a:spLocks noChangeArrowheads="1" noChangeShapeType="1"/>
          </p:cNvSpPr>
          <p:nvPr/>
        </p:nvSpPr>
        <p:spPr bwMode="auto">
          <a:xfrm>
            <a:off x="1343260" y="5085184"/>
            <a:ext cx="6696744" cy="1296144"/>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kern="0" dirty="0">
                <a:solidFill>
                  <a:sysClr val="windowText" lastClr="000000"/>
                </a:solidFill>
                <a:effectLst>
                  <a:glow rad="63500">
                    <a:schemeClr val="accent4">
                      <a:satMod val="175000"/>
                      <a:alpha val="40000"/>
                    </a:schemeClr>
                  </a:glow>
                  <a:outerShdw blurRad="38100" dist="38100" dir="2700000" algn="tl">
                    <a:srgbClr val="000000">
                      <a:alpha val="43137"/>
                    </a:srgbClr>
                  </a:outerShdw>
                </a:effectLst>
              </a:rPr>
              <a:t>经贵宝</a:t>
            </a:r>
          </a:p>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kern="0" dirty="0">
                <a:solidFill>
                  <a:sysClr val="windowText" lastClr="000000"/>
                </a:solidFill>
                <a:effectLst>
                  <a:glow rad="63500">
                    <a:schemeClr val="accent4">
                      <a:satMod val="175000"/>
                      <a:alpha val="40000"/>
                    </a:schemeClr>
                  </a:glow>
                  <a:outerShdw blurRad="38100" dist="38100" dir="2700000" algn="tl">
                    <a:srgbClr val="000000">
                      <a:alpha val="43137"/>
                    </a:srgbClr>
                  </a:outerShdw>
                </a:effectLst>
              </a:rPr>
              <a:t>江苏省扬州商务高等职业学校党委书记</a:t>
            </a:r>
          </a:p>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kern="0" dirty="0">
                <a:solidFill>
                  <a:sysClr val="windowText" lastClr="000000"/>
                </a:solidFill>
                <a:effectLst>
                  <a:glow rad="63500">
                    <a:schemeClr val="accent4">
                      <a:satMod val="175000"/>
                      <a:alpha val="40000"/>
                    </a:schemeClr>
                  </a:glow>
                  <a:outerShdw blurRad="38100" dist="38100" dir="2700000" algn="tl">
                    <a:srgbClr val="000000">
                      <a:alpha val="43137"/>
                    </a:srgbClr>
                  </a:outerShdw>
                </a:effectLst>
              </a:rPr>
              <a:t> 全国职业院校教学工作诊断与改进专家委员会委员</a:t>
            </a:r>
          </a:p>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kern="0" dirty="0">
                <a:solidFill>
                  <a:sysClr val="windowText" lastClr="000000"/>
                </a:solidFill>
                <a:effectLst>
                  <a:glow rad="63500">
                    <a:schemeClr val="accent4">
                      <a:satMod val="175000"/>
                      <a:alpha val="40000"/>
                    </a:schemeClr>
                  </a:glow>
                  <a:outerShdw blurRad="38100" dist="38100" dir="2700000" algn="tl">
                    <a:srgbClr val="000000">
                      <a:alpha val="43137"/>
                    </a:srgbClr>
                  </a:outerShdw>
                </a:effectLst>
              </a:rPr>
              <a:t>高等职业院校内部质量保证体系诊断与改进指导方案起草工作负责人</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kern="0" dirty="0">
                <a:solidFill>
                  <a:sysClr val="windowText" lastClr="000000"/>
                </a:solidFill>
                <a:effectLst>
                  <a:glow rad="63500">
                    <a:schemeClr val="accent4">
                      <a:satMod val="175000"/>
                      <a:alpha val="40000"/>
                    </a:schemeClr>
                  </a:glow>
                  <a:outerShdw blurRad="38100" dist="38100" dir="2700000" algn="tl">
                    <a:srgbClr val="000000">
                      <a:alpha val="43137"/>
                    </a:srgbClr>
                  </a:outerShdw>
                </a:effectLst>
              </a:rPr>
              <a:t>15396758899</a:t>
            </a:r>
            <a:r>
              <a:rPr lang="zh-CN" altLang="en-US" kern="0" dirty="0">
                <a:solidFill>
                  <a:sysClr val="windowText" lastClr="000000"/>
                </a:solidFill>
                <a:effectLst>
                  <a:glow rad="63500">
                    <a:schemeClr val="accent4">
                      <a:satMod val="175000"/>
                      <a:alpha val="40000"/>
                    </a:schemeClr>
                  </a:glow>
                  <a:outerShdw blurRad="38100" dist="38100" dir="2700000" algn="tl">
                    <a:srgbClr val="000000">
                      <a:alpha val="43137"/>
                    </a:srgbClr>
                  </a:outerShdw>
                </a:effectLst>
              </a:rPr>
              <a:t>；</a:t>
            </a:r>
            <a:r>
              <a:rPr lang="en-US" altLang="zh-CN" kern="0" dirty="0">
                <a:solidFill>
                  <a:sysClr val="windowText" lastClr="000000"/>
                </a:solidFill>
                <a:effectLst>
                  <a:glow rad="63500">
                    <a:schemeClr val="accent4">
                      <a:satMod val="175000"/>
                      <a:alpha val="40000"/>
                    </a:schemeClr>
                  </a:glow>
                  <a:outerShdw blurRad="38100" dist="38100" dir="2700000" algn="tl">
                    <a:srgbClr val="000000">
                      <a:alpha val="43137"/>
                    </a:srgbClr>
                  </a:outerShdw>
                </a:effectLst>
              </a:rPr>
              <a:t>1641755583@qq.com</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175" y="156108"/>
            <a:ext cx="1006475"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5496" y="260649"/>
            <a:ext cx="9452522" cy="576063"/>
          </a:xfrm>
          <a:prstGeom prst="rect">
            <a:avLst/>
          </a:prstGeom>
        </p:spPr>
        <p:txBody>
          <a:bodyPr>
            <a:normAutofit fontScale="97500"/>
          </a:bodyPr>
          <a:lstStyle>
            <a:lvl1pPr algn="l" defTabSz="914400" rtl="0" eaLnBrk="1" latinLnBrk="0" hangingPunct="1">
              <a:spcBef>
                <a:spcPct val="0"/>
              </a:spcBef>
              <a:buNone/>
              <a:defRPr sz="3200" kern="1200">
                <a:solidFill>
                  <a:schemeClr val="bg1"/>
                </a:solidFill>
                <a:latin typeface="黑体" pitchFamily="49" charset="-122"/>
                <a:ea typeface="黑体" pitchFamily="49" charset="-122"/>
                <a:cs typeface="+mj-cs"/>
              </a:defRPr>
            </a:lvl1pPr>
          </a:lstStyle>
          <a:p>
            <a:r>
              <a:rPr lang="zh-CN" altLang="en-US" dirty="0">
                <a:solidFill>
                  <a:srgbClr val="FFFFFF"/>
                </a:solidFill>
                <a:effectLst>
                  <a:outerShdw blurRad="38100" dist="38100" dir="2700000" algn="tl">
                    <a:srgbClr val="000000">
                      <a:alpha val="43137"/>
                    </a:srgbClr>
                  </a:outerShdw>
                </a:effectLst>
              </a:rPr>
              <a:t>实时、动态教学信息化数据</a:t>
            </a:r>
            <a:r>
              <a:rPr lang="zh-CN" altLang="en-US" dirty="0">
                <a:solidFill>
                  <a:srgbClr val="C40005"/>
                </a:solidFill>
                <a:effectLst>
                  <a:outerShdw blurRad="38100" dist="38100" dir="2700000" algn="tl">
                    <a:srgbClr val="000000">
                      <a:alpha val="43137"/>
                    </a:srgbClr>
                  </a:outerShdw>
                </a:effectLst>
              </a:rPr>
              <a:t>平台</a:t>
            </a:r>
            <a:r>
              <a:rPr lang="zh-CN" altLang="en-US" dirty="0">
                <a:solidFill>
                  <a:srgbClr val="FFFFFF"/>
                </a:solidFill>
                <a:effectLst>
                  <a:outerShdw blurRad="38100" dist="38100" dir="2700000" algn="tl">
                    <a:srgbClr val="000000">
                      <a:alpha val="43137"/>
                    </a:srgbClr>
                  </a:outerShdw>
                </a:effectLst>
              </a:rPr>
              <a:t>是必不可少的</a:t>
            </a:r>
          </a:p>
        </p:txBody>
      </p:sp>
      <p:sp>
        <p:nvSpPr>
          <p:cNvPr id="4" name="矩形 3"/>
          <p:cNvSpPr/>
          <p:nvPr/>
        </p:nvSpPr>
        <p:spPr>
          <a:xfrm>
            <a:off x="0" y="1364107"/>
            <a:ext cx="9180512" cy="1381147"/>
          </a:xfrm>
          <a:prstGeom prst="rect">
            <a:avLst/>
          </a:prstGeom>
        </p:spPr>
        <p:txBody>
          <a:bodyPr wrap="square">
            <a:spAutoFit/>
          </a:bodyPr>
          <a:lstStyle/>
          <a:p>
            <a:pPr marL="0" indent="0">
              <a:lnSpc>
                <a:spcPct val="120000"/>
              </a:lnSpc>
              <a:buNone/>
            </a:pPr>
            <a:r>
              <a:rPr lang="zh-CN" altLang="en-US" sz="2400" b="1" dirty="0">
                <a:solidFill>
                  <a:srgbClr val="563918"/>
                </a:solidFill>
              </a:rPr>
              <a:t>每个学校都要打造一个人人参与、处处覆盖、时时共享的人才培养工作状态数据采集与管理平台</a:t>
            </a:r>
            <a:r>
              <a:rPr lang="zh-CN" altLang="en-US" sz="2400" b="1" dirty="0" smtClean="0">
                <a:solidFill>
                  <a:srgbClr val="563918"/>
                </a:solidFill>
              </a:rPr>
              <a:t>）</a:t>
            </a:r>
            <a:r>
              <a:rPr lang="en-US" altLang="zh-CN" sz="2400" b="1" dirty="0">
                <a:solidFill>
                  <a:srgbClr val="563918"/>
                </a:solidFill>
              </a:rPr>
              <a:t>,</a:t>
            </a:r>
            <a:r>
              <a:rPr lang="zh-CN" altLang="en-US" sz="2400" b="1" dirty="0" smtClean="0">
                <a:solidFill>
                  <a:srgbClr val="563918"/>
                </a:solidFill>
              </a:rPr>
              <a:t>因此</a:t>
            </a:r>
            <a:r>
              <a:rPr lang="zh-CN" altLang="en-US" sz="2400" b="1" dirty="0">
                <a:solidFill>
                  <a:srgbClr val="563918"/>
                </a:solidFill>
              </a:rPr>
              <a:t>，必须做到：</a:t>
            </a:r>
          </a:p>
          <a:p>
            <a:pPr>
              <a:lnSpc>
                <a:spcPct val="120000"/>
              </a:lnSpc>
              <a:buFont typeface="Wingdings" panose="05000000000000000000" pitchFamily="2" charset="2"/>
              <a:buChar char="Ø"/>
            </a:pPr>
            <a:endParaRPr lang="en-US" altLang="zh-CN" sz="2400" b="1" dirty="0">
              <a:solidFill>
                <a:srgbClr val="563918"/>
              </a:solidFill>
            </a:endParaRPr>
          </a:p>
        </p:txBody>
      </p:sp>
      <p:sp>
        <p:nvSpPr>
          <p:cNvPr id="3" name="矩形 2"/>
          <p:cNvSpPr/>
          <p:nvPr/>
        </p:nvSpPr>
        <p:spPr>
          <a:xfrm>
            <a:off x="449796" y="2420888"/>
            <a:ext cx="8280920" cy="3416320"/>
          </a:xfrm>
          <a:prstGeom prst="rect">
            <a:avLst/>
          </a:prstGeom>
        </p:spPr>
        <p:txBody>
          <a:bodyPr wrap="square">
            <a:spAutoFit/>
          </a:bodyPr>
          <a:lstStyle/>
          <a:p>
            <a:pPr>
              <a:lnSpc>
                <a:spcPct val="150000"/>
              </a:lnSpc>
              <a:buSzPct val="80000"/>
              <a:buFont typeface="Wingdings" panose="05000000000000000000" pitchFamily="2" charset="2"/>
              <a:buChar char="l"/>
            </a:pPr>
            <a:r>
              <a:rPr lang="zh-CN" altLang="zh-CN" sz="2400" b="1" dirty="0">
                <a:solidFill>
                  <a:srgbClr val="563918"/>
                </a:solidFill>
              </a:rPr>
              <a:t>平台数据源头采集，做到人人都是源头数据的采集者；</a:t>
            </a:r>
            <a:endParaRPr lang="en-US" altLang="zh-CN" sz="2400" b="1" dirty="0">
              <a:solidFill>
                <a:srgbClr val="563918"/>
              </a:solidFill>
            </a:endParaRPr>
          </a:p>
          <a:p>
            <a:pPr>
              <a:lnSpc>
                <a:spcPct val="150000"/>
              </a:lnSpc>
              <a:buSzPct val="80000"/>
              <a:buFont typeface="Wingdings" panose="05000000000000000000" pitchFamily="2" charset="2"/>
              <a:buChar char="l"/>
            </a:pPr>
            <a:r>
              <a:rPr lang="zh-CN" altLang="zh-CN" sz="2400" b="1" dirty="0">
                <a:solidFill>
                  <a:srgbClr val="563918"/>
                </a:solidFill>
              </a:rPr>
              <a:t>平台数据源即时采集，源头数据必须是生成就要采集；</a:t>
            </a:r>
            <a:endParaRPr lang="en-US" altLang="zh-CN" sz="2400" b="1" dirty="0">
              <a:solidFill>
                <a:srgbClr val="563918"/>
              </a:solidFill>
            </a:endParaRPr>
          </a:p>
          <a:p>
            <a:pPr>
              <a:lnSpc>
                <a:spcPct val="150000"/>
              </a:lnSpc>
              <a:buSzPct val="80000"/>
              <a:buFont typeface="Wingdings" panose="05000000000000000000" pitchFamily="2" charset="2"/>
              <a:buChar char="l"/>
            </a:pPr>
            <a:r>
              <a:rPr lang="zh-CN" altLang="zh-CN" sz="2400" b="1" dirty="0">
                <a:solidFill>
                  <a:srgbClr val="563918"/>
                </a:solidFill>
              </a:rPr>
              <a:t>平台数据开放共享，人人都是数据的使用和监督者</a:t>
            </a:r>
            <a:r>
              <a:rPr lang="zh-CN" altLang="en-US" sz="2400" b="1" dirty="0">
                <a:solidFill>
                  <a:srgbClr val="563918"/>
                </a:solidFill>
              </a:rPr>
              <a:t>；</a:t>
            </a:r>
            <a:endParaRPr lang="en-US" altLang="zh-CN" sz="2400" b="1" dirty="0">
              <a:solidFill>
                <a:srgbClr val="563918"/>
              </a:solidFill>
            </a:endParaRPr>
          </a:p>
          <a:p>
            <a:pPr>
              <a:lnSpc>
                <a:spcPct val="150000"/>
              </a:lnSpc>
              <a:buSzPct val="80000"/>
              <a:buFont typeface="Wingdings" panose="05000000000000000000" pitchFamily="2" charset="2"/>
              <a:buChar char="l"/>
            </a:pPr>
            <a:r>
              <a:rPr lang="zh-CN" altLang="zh-CN" sz="2400" b="1" dirty="0">
                <a:solidFill>
                  <a:srgbClr val="563918"/>
                </a:solidFill>
              </a:rPr>
              <a:t>平台重在使用，利用平台实施常态监控，随时关注反映关键要素（标准）即时状态的主要表现指标，及时发现问题、偏差，发出预警，实施调控、改进。</a:t>
            </a:r>
            <a:endParaRPr lang="en-US" altLang="zh-CN" sz="2400" b="1" dirty="0">
              <a:solidFill>
                <a:srgbClr val="563918"/>
              </a:solidFill>
            </a:endParaRPr>
          </a:p>
        </p:txBody>
      </p:sp>
    </p:spTree>
    <p:extLst>
      <p:ext uri="{BB962C8B-B14F-4D97-AF65-F5344CB8AC3E}">
        <p14:creationId xmlns:p14="http://schemas.microsoft.com/office/powerpoint/2010/main" val="3714957318"/>
      </p:ext>
    </p:extLst>
  </p:cSld>
  <p:clrMapOvr>
    <a:masterClrMapping/>
  </p:clrMapOvr>
  <p:transition spd="slow">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5496" y="260649"/>
            <a:ext cx="9452522" cy="576063"/>
          </a:xfrm>
          <a:prstGeom prst="rect">
            <a:avLst/>
          </a:prstGeom>
        </p:spPr>
        <p:txBody>
          <a:bodyPr>
            <a:normAutofit fontScale="97500"/>
          </a:bodyPr>
          <a:lstStyle>
            <a:lvl1pPr algn="l" defTabSz="914400" rtl="0" eaLnBrk="1" latinLnBrk="0" hangingPunct="1">
              <a:spcBef>
                <a:spcPct val="0"/>
              </a:spcBef>
              <a:buNone/>
              <a:defRPr sz="3200" kern="1200">
                <a:solidFill>
                  <a:schemeClr val="bg1"/>
                </a:solidFill>
                <a:latin typeface="黑体" pitchFamily="49" charset="-122"/>
                <a:ea typeface="黑体" pitchFamily="49" charset="-122"/>
                <a:cs typeface="+mj-cs"/>
              </a:defRPr>
            </a:lvl1pPr>
          </a:lstStyle>
          <a:p>
            <a:r>
              <a:rPr lang="zh-CN" altLang="en-US" dirty="0">
                <a:solidFill>
                  <a:srgbClr val="FFFFFF"/>
                </a:solidFill>
                <a:effectLst>
                  <a:outerShdw blurRad="38100" dist="38100" dir="2700000" algn="tl">
                    <a:srgbClr val="000000">
                      <a:alpha val="43137"/>
                    </a:srgbClr>
                  </a:outerShdw>
                </a:effectLst>
              </a:rPr>
              <a:t>职业院校内部网格化质量保证体系逻辑结构</a:t>
            </a:r>
          </a:p>
        </p:txBody>
      </p:sp>
      <p:sp>
        <p:nvSpPr>
          <p:cNvPr id="4" name="矩形 3"/>
          <p:cNvSpPr/>
          <p:nvPr/>
        </p:nvSpPr>
        <p:spPr>
          <a:xfrm>
            <a:off x="-72008" y="1364107"/>
            <a:ext cx="9180512" cy="4322273"/>
          </a:xfrm>
          <a:prstGeom prst="rect">
            <a:avLst/>
          </a:prstGeom>
        </p:spPr>
        <p:txBody>
          <a:bodyPr wrap="square">
            <a:spAutoFit/>
          </a:bodyPr>
          <a:lstStyle/>
          <a:p>
            <a:pPr marL="342900" lvl="1" indent="-342900">
              <a:lnSpc>
                <a:spcPct val="150000"/>
              </a:lnSpc>
              <a:buFont typeface="Wingdings" panose="05000000000000000000" pitchFamily="2" charset="2"/>
              <a:buChar char="Ø"/>
            </a:pPr>
            <a:r>
              <a:rPr lang="zh-CN" altLang="en-US" sz="3200" b="1" dirty="0">
                <a:solidFill>
                  <a:srgbClr val="C40005"/>
                </a:solidFill>
              </a:rPr>
              <a:t>多元质量文化是灵魂，</a:t>
            </a:r>
          </a:p>
          <a:p>
            <a:pPr marL="342900" lvl="1" indent="-342900">
              <a:lnSpc>
                <a:spcPct val="150000"/>
              </a:lnSpc>
              <a:buFont typeface="Wingdings" panose="05000000000000000000" pitchFamily="2" charset="2"/>
              <a:buChar char="Ø"/>
            </a:pPr>
            <a:r>
              <a:rPr lang="zh-CN" altLang="en-US" sz="3200" b="1" dirty="0">
                <a:solidFill>
                  <a:srgbClr val="C40005"/>
                </a:solidFill>
              </a:rPr>
              <a:t>五纵五横一平台构架是骨骼，</a:t>
            </a:r>
          </a:p>
          <a:p>
            <a:pPr marL="342900" lvl="1" indent="-342900">
              <a:lnSpc>
                <a:spcPct val="150000"/>
              </a:lnSpc>
              <a:buFont typeface="Wingdings" panose="05000000000000000000" pitchFamily="2" charset="2"/>
              <a:buChar char="Ø"/>
            </a:pPr>
            <a:r>
              <a:rPr lang="zh-CN" altLang="en-US" sz="3200" b="1" dirty="0">
                <a:solidFill>
                  <a:srgbClr val="C40005"/>
                </a:solidFill>
              </a:rPr>
              <a:t>纵横联动全覆盖的质量改进螺旋运行机制是经络，</a:t>
            </a:r>
          </a:p>
          <a:p>
            <a:pPr marL="342900" lvl="1" indent="-342900">
              <a:lnSpc>
                <a:spcPct val="150000"/>
              </a:lnSpc>
              <a:buFont typeface="Wingdings" panose="05000000000000000000" pitchFamily="2" charset="2"/>
              <a:buChar char="Ø"/>
            </a:pPr>
            <a:r>
              <a:rPr lang="zh-CN" altLang="en-US" sz="3200" b="1" dirty="0">
                <a:solidFill>
                  <a:srgbClr val="C40005"/>
                </a:solidFill>
              </a:rPr>
              <a:t>戴明循环与知识生命周期管理融合的动力机制是精髓。</a:t>
            </a:r>
          </a:p>
          <a:p>
            <a:pPr>
              <a:lnSpc>
                <a:spcPct val="120000"/>
              </a:lnSpc>
              <a:buFont typeface="Wingdings" panose="05000000000000000000" pitchFamily="2" charset="2"/>
              <a:buChar char="Ø"/>
            </a:pPr>
            <a:endParaRPr lang="en-US" altLang="zh-CN" sz="3200" b="1" dirty="0">
              <a:solidFill>
                <a:srgbClr val="563918"/>
              </a:solidFill>
            </a:endParaRPr>
          </a:p>
        </p:txBody>
      </p:sp>
    </p:spTree>
    <p:extLst>
      <p:ext uri="{BB962C8B-B14F-4D97-AF65-F5344CB8AC3E}">
        <p14:creationId xmlns:p14="http://schemas.microsoft.com/office/powerpoint/2010/main" val="291886005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内容占位符 3"/>
          <p:cNvGraphicFramePr>
            <a:graphicFrameLocks/>
          </p:cNvGraphicFramePr>
          <p:nvPr>
            <p:extLst>
              <p:ext uri="{D42A27DB-BD31-4B8C-83A1-F6EECF244321}">
                <p14:modId xmlns:p14="http://schemas.microsoft.com/office/powerpoint/2010/main" val="1689874226"/>
              </p:ext>
            </p:extLst>
          </p:nvPr>
        </p:nvGraphicFramePr>
        <p:xfrm>
          <a:off x="251520" y="917024"/>
          <a:ext cx="8784976" cy="5608320"/>
        </p:xfrm>
        <a:graphic>
          <a:graphicData uri="http://schemas.openxmlformats.org/drawingml/2006/table">
            <a:tbl>
              <a:tblPr firstRow="1" firstCol="1" lastRow="1" lastCol="1" bandRow="1" bandCol="1">
                <a:tableStyleId>{5C22544A-7EE6-4342-B048-85BDC9FD1C3A}</a:tableStyleId>
              </a:tblPr>
              <a:tblGrid>
                <a:gridCol w="3519215">
                  <a:extLst>
                    <a:ext uri="{9D8B030D-6E8A-4147-A177-3AD203B41FA5}">
                      <a16:colId xmlns:a16="http://schemas.microsoft.com/office/drawing/2014/main" val="172206997"/>
                    </a:ext>
                  </a:extLst>
                </a:gridCol>
                <a:gridCol w="2036490">
                  <a:extLst>
                    <a:ext uri="{9D8B030D-6E8A-4147-A177-3AD203B41FA5}">
                      <a16:colId xmlns:a16="http://schemas.microsoft.com/office/drawing/2014/main" val="1466772390"/>
                    </a:ext>
                  </a:extLst>
                </a:gridCol>
                <a:gridCol w="3229271">
                  <a:extLst>
                    <a:ext uri="{9D8B030D-6E8A-4147-A177-3AD203B41FA5}">
                      <a16:colId xmlns:a16="http://schemas.microsoft.com/office/drawing/2014/main" val="2458174629"/>
                    </a:ext>
                  </a:extLst>
                </a:gridCol>
              </a:tblGrid>
              <a:tr h="168834">
                <a:tc>
                  <a:txBody>
                    <a:bodyPr/>
                    <a:lstStyle/>
                    <a:p>
                      <a:pPr algn="ctr">
                        <a:spcAft>
                          <a:spcPts val="0"/>
                        </a:spcAft>
                      </a:pPr>
                      <a:r>
                        <a:rPr lang="zh-CN" sz="1200" kern="100" dirty="0">
                          <a:solidFill>
                            <a:schemeClr val="tx1"/>
                          </a:solidFill>
                          <a:effectLst/>
                        </a:rPr>
                        <a:t>诊断项目</a:t>
                      </a:r>
                      <a:r>
                        <a:rPr lang="zh-CN" altLang="en-US" sz="1200" kern="100" dirty="0">
                          <a:solidFill>
                            <a:schemeClr val="tx1"/>
                          </a:solidFill>
                          <a:effectLst/>
                        </a:rPr>
                        <a:t>（</a:t>
                      </a:r>
                      <a:r>
                        <a:rPr lang="en-US" altLang="zh-CN" sz="1200" kern="100" dirty="0">
                          <a:solidFill>
                            <a:schemeClr val="tx1"/>
                          </a:solidFill>
                          <a:effectLst/>
                        </a:rPr>
                        <a:t>5</a:t>
                      </a:r>
                      <a:r>
                        <a:rPr lang="zh-CN" altLang="en-US" sz="1200" kern="100" dirty="0">
                          <a:solidFill>
                            <a:schemeClr val="tx1"/>
                          </a:solidFill>
                          <a:effectLst/>
                        </a:rPr>
                        <a:t>）</a:t>
                      </a:r>
                      <a:endParaRPr lang="zh-CN" sz="12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ctr">
                        <a:spcAft>
                          <a:spcPts val="0"/>
                        </a:spcAft>
                      </a:pPr>
                      <a:r>
                        <a:rPr lang="zh-CN" sz="1200" kern="100" dirty="0">
                          <a:solidFill>
                            <a:schemeClr val="tx1"/>
                          </a:solidFill>
                          <a:effectLst/>
                        </a:rPr>
                        <a:t>诊断要素</a:t>
                      </a:r>
                      <a:r>
                        <a:rPr lang="zh-CN" altLang="en-US" sz="1200" kern="100" dirty="0">
                          <a:solidFill>
                            <a:schemeClr val="tx1"/>
                          </a:solidFill>
                          <a:effectLst/>
                        </a:rPr>
                        <a:t>（</a:t>
                      </a:r>
                      <a:r>
                        <a:rPr lang="en-US" altLang="zh-CN" sz="1200" kern="100" dirty="0">
                          <a:solidFill>
                            <a:schemeClr val="tx1"/>
                          </a:solidFill>
                          <a:effectLst/>
                        </a:rPr>
                        <a:t>15</a:t>
                      </a:r>
                      <a:r>
                        <a:rPr lang="zh-CN" altLang="en-US" sz="1200" kern="100" dirty="0">
                          <a:solidFill>
                            <a:schemeClr val="tx1"/>
                          </a:solidFill>
                          <a:effectLst/>
                        </a:rPr>
                        <a:t>）</a:t>
                      </a:r>
                      <a:endParaRPr lang="zh-CN" sz="12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ctr">
                        <a:spcAft>
                          <a:spcPts val="0"/>
                        </a:spcAft>
                      </a:pPr>
                      <a:r>
                        <a:rPr lang="zh-CN" sz="1600" kern="100" dirty="0">
                          <a:solidFill>
                            <a:schemeClr val="tx1"/>
                          </a:solidFill>
                          <a:effectLst/>
                        </a:rPr>
                        <a:t>诊断点</a:t>
                      </a:r>
                      <a:r>
                        <a:rPr lang="zh-CN" altLang="en-US" sz="1600" kern="100" dirty="0">
                          <a:solidFill>
                            <a:schemeClr val="tx1"/>
                          </a:solidFill>
                          <a:effectLst/>
                        </a:rPr>
                        <a:t>（</a:t>
                      </a:r>
                      <a:r>
                        <a:rPr lang="en-US" altLang="zh-CN" sz="1600" kern="100" dirty="0">
                          <a:solidFill>
                            <a:schemeClr val="tx1"/>
                          </a:solidFill>
                          <a:effectLst/>
                        </a:rPr>
                        <a:t>37</a:t>
                      </a:r>
                      <a:r>
                        <a:rPr lang="zh-CN" altLang="en-US" sz="1600" kern="100" dirty="0">
                          <a:solidFill>
                            <a:schemeClr val="tx1"/>
                          </a:solidFill>
                          <a:effectLst/>
                        </a:rPr>
                        <a:t>）</a:t>
                      </a:r>
                      <a:endParaRPr lang="zh-CN" sz="16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1460718225"/>
                  </a:ext>
                </a:extLst>
              </a:tr>
              <a:tr h="168834">
                <a:tc rowSpan="9">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1" kern="100" dirty="0">
                          <a:solidFill>
                            <a:schemeClr val="tx1"/>
                          </a:solidFill>
                          <a:effectLst/>
                        </a:rPr>
                        <a:t>1 </a:t>
                      </a:r>
                      <a:r>
                        <a:rPr lang="zh-CN" sz="1600" b="1" kern="100" dirty="0">
                          <a:solidFill>
                            <a:schemeClr val="tx1"/>
                          </a:solidFill>
                          <a:effectLst/>
                        </a:rPr>
                        <a:t>体系总体构架</a:t>
                      </a:r>
                      <a:r>
                        <a:rPr lang="zh-CN" altLang="en-US" sz="1600" b="0" kern="100" dirty="0">
                          <a:solidFill>
                            <a:srgbClr val="FF0000"/>
                          </a:solidFill>
                          <a:effectLst/>
                        </a:rPr>
                        <a:t>（包括纵向和横向）</a:t>
                      </a:r>
                      <a:endParaRPr lang="en-US" altLang="zh-CN" sz="1600" b="0" kern="100" dirty="0">
                        <a:solidFill>
                          <a:srgbClr val="FF0000"/>
                        </a:solidFill>
                        <a:effectLst/>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altLang="zh-CN" sz="1600" b="0" kern="100" dirty="0">
                        <a:solidFill>
                          <a:srgbClr val="FF0000"/>
                        </a:solidFill>
                        <a:effectLst/>
                      </a:endParaRPr>
                    </a:p>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zh-CN" altLang="en-US" sz="1400" b="1" kern="100" dirty="0">
                          <a:solidFill>
                            <a:srgbClr val="FF0000"/>
                          </a:solidFill>
                          <a:effectLst/>
                        </a:rPr>
                        <a:t>纵向</a:t>
                      </a:r>
                      <a:r>
                        <a:rPr lang="en-US" altLang="zh-CN" sz="1400" b="0" kern="100" dirty="0">
                          <a:solidFill>
                            <a:srgbClr val="FF0000"/>
                          </a:solidFill>
                          <a:effectLst/>
                          <a:latin typeface="+mn-ea"/>
                          <a:ea typeface="+mn-ea"/>
                        </a:rPr>
                        <a:t>——</a:t>
                      </a:r>
                      <a:r>
                        <a:rPr lang="zh-CN" altLang="en-US" sz="1400" b="0" kern="100" dirty="0">
                          <a:solidFill>
                            <a:srgbClr val="FF0000"/>
                          </a:solidFill>
                          <a:effectLst/>
                        </a:rPr>
                        <a:t>学校职能管理部门</a:t>
                      </a:r>
                      <a:r>
                        <a:rPr lang="zh-CN" altLang="en-US" sz="1400" b="0" kern="100" dirty="0">
                          <a:solidFill>
                            <a:srgbClr val="FF0000"/>
                          </a:solidFill>
                        </a:rPr>
                        <a:t>（教务处、学生处、人事师资处、质控</a:t>
                      </a:r>
                      <a:r>
                        <a:rPr lang="en-US" altLang="zh-CN" sz="1400" b="0" kern="100" dirty="0">
                          <a:solidFill>
                            <a:srgbClr val="FF0000"/>
                          </a:solidFill>
                        </a:rPr>
                        <a:t>……</a:t>
                      </a:r>
                      <a:r>
                        <a:rPr lang="zh-CN" altLang="en-US" sz="1400" b="0" kern="100" dirty="0">
                          <a:solidFill>
                            <a:srgbClr val="FF0000"/>
                          </a:solidFill>
                        </a:rPr>
                        <a:t>）；</a:t>
                      </a:r>
                      <a:endParaRPr lang="en-US" altLang="zh-CN" sz="1400" b="0" kern="100" dirty="0">
                        <a:solidFill>
                          <a:srgbClr val="FF0000"/>
                        </a:solidFill>
                      </a:endParaRPr>
                    </a:p>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zh-CN" altLang="en-US" sz="1400" b="1" kern="100" dirty="0">
                          <a:solidFill>
                            <a:srgbClr val="FF0000"/>
                          </a:solidFill>
                        </a:rPr>
                        <a:t>横向</a:t>
                      </a:r>
                      <a:r>
                        <a:rPr lang="en-US" altLang="zh-CN" sz="1400" b="0" kern="100" dirty="0">
                          <a:solidFill>
                            <a:srgbClr val="FF0000"/>
                          </a:solidFill>
                          <a:latin typeface="+mj-ea"/>
                          <a:ea typeface="+mj-ea"/>
                        </a:rPr>
                        <a:t>——</a:t>
                      </a:r>
                      <a:r>
                        <a:rPr lang="zh-CN" altLang="en-US" sz="1400" b="0" kern="100" dirty="0">
                          <a:solidFill>
                            <a:srgbClr val="FF0000"/>
                          </a:solidFill>
                          <a:effectLst/>
                        </a:rPr>
                        <a:t>院系；</a:t>
                      </a:r>
                      <a:endParaRPr lang="en-US" altLang="zh-CN" sz="1400" b="0" kern="100" dirty="0">
                        <a:solidFill>
                          <a:srgbClr val="FF0000"/>
                        </a:solidFill>
                        <a:effectLst/>
                      </a:endParaRPr>
                    </a:p>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zh-CN" altLang="en-US" sz="1400" b="1" kern="100" dirty="0">
                          <a:solidFill>
                            <a:srgbClr val="FF0000"/>
                          </a:solidFill>
                          <a:effectLst/>
                        </a:rPr>
                        <a:t>纵向</a:t>
                      </a:r>
                      <a:r>
                        <a:rPr lang="zh-CN" altLang="en-US" sz="1400" b="0" kern="100" dirty="0">
                          <a:solidFill>
                            <a:srgbClr val="FF0000"/>
                          </a:solidFill>
                          <a:effectLst/>
                        </a:rPr>
                        <a:t>（部门）和</a:t>
                      </a:r>
                      <a:r>
                        <a:rPr lang="zh-CN" altLang="en-US" sz="1400" b="1" kern="100" dirty="0">
                          <a:solidFill>
                            <a:srgbClr val="FF0000"/>
                          </a:solidFill>
                        </a:rPr>
                        <a:t>横向</a:t>
                      </a:r>
                      <a:r>
                        <a:rPr lang="zh-CN" altLang="en-US" sz="1400" b="0" kern="100" dirty="0">
                          <a:solidFill>
                            <a:srgbClr val="FF0000"/>
                          </a:solidFill>
                        </a:rPr>
                        <a:t>（</a:t>
                      </a:r>
                      <a:r>
                        <a:rPr lang="zh-CN" altLang="en-US" sz="1400" b="0" kern="100" dirty="0">
                          <a:solidFill>
                            <a:srgbClr val="FF0000"/>
                          </a:solidFill>
                          <a:effectLst/>
                        </a:rPr>
                        <a:t>院系）的目标与学校目标要一致；</a:t>
                      </a:r>
                      <a:endParaRPr lang="en-US" altLang="zh-CN" sz="1400" b="0" kern="100" dirty="0">
                        <a:solidFill>
                          <a:srgbClr val="FF0000"/>
                        </a:solidFill>
                        <a:effectLst/>
                      </a:endParaRPr>
                    </a:p>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zh-CN" altLang="en-US" sz="1400" b="0" kern="100" dirty="0">
                          <a:solidFill>
                            <a:srgbClr val="FF0000"/>
                          </a:solidFill>
                          <a:effectLst/>
                        </a:rPr>
                        <a:t>所以文件要求诊改复诊要报</a:t>
                      </a:r>
                      <a:r>
                        <a:rPr lang="zh-CN" altLang="en-US" sz="1400" b="1" kern="100" dirty="0">
                          <a:solidFill>
                            <a:srgbClr val="FF0000"/>
                          </a:solidFill>
                          <a:effectLst/>
                        </a:rPr>
                        <a:t>三类自诊</a:t>
                      </a:r>
                      <a:r>
                        <a:rPr lang="zh-CN" altLang="en-US" sz="1400" b="1" kern="100">
                          <a:solidFill>
                            <a:srgbClr val="FF0000"/>
                          </a:solidFill>
                          <a:effectLst/>
                        </a:rPr>
                        <a:t>报告</a:t>
                      </a:r>
                      <a:r>
                        <a:rPr lang="zh-CN" altLang="en-US" sz="1400" b="0" kern="100">
                          <a:solidFill>
                            <a:srgbClr val="FF0000"/>
                          </a:solidFill>
                          <a:effectLst/>
                        </a:rPr>
                        <a:t>：学校、</a:t>
                      </a:r>
                      <a:r>
                        <a:rPr lang="zh-CN" altLang="en-US" sz="1400" b="0" kern="100" dirty="0">
                          <a:solidFill>
                            <a:srgbClr val="FF0000"/>
                          </a:solidFill>
                          <a:effectLst/>
                        </a:rPr>
                        <a:t>部门、院系</a:t>
                      </a:r>
                      <a:endParaRPr lang="zh-CN" altLang="zh-CN" sz="1400" b="0" kern="100" dirty="0">
                        <a:solidFill>
                          <a:srgbClr val="FF0000"/>
                        </a:solidFill>
                        <a:effectLst/>
                        <a:latin typeface="Calibri" panose="020F0502020204030204" pitchFamily="34" charset="0"/>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rowSpan="3">
                  <a:txBody>
                    <a:bodyPr/>
                    <a:lstStyle/>
                    <a:p>
                      <a:pPr algn="just">
                        <a:spcAft>
                          <a:spcPts val="0"/>
                        </a:spcAft>
                      </a:pPr>
                      <a:r>
                        <a:rPr lang="en-US" sz="1600" b="1" kern="100" dirty="0">
                          <a:solidFill>
                            <a:schemeClr val="tx1"/>
                          </a:solidFill>
                          <a:effectLst/>
                        </a:rPr>
                        <a:t>1.1</a:t>
                      </a:r>
                      <a:r>
                        <a:rPr lang="zh-CN" sz="1600" b="1" kern="100" dirty="0">
                          <a:solidFill>
                            <a:schemeClr val="tx1"/>
                          </a:solidFill>
                          <a:effectLst/>
                        </a:rPr>
                        <a:t>质量保证理念</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zh-CN" sz="1600" b="0" kern="100" dirty="0">
                          <a:solidFill>
                            <a:schemeClr val="tx1"/>
                          </a:solidFill>
                          <a:effectLst/>
                        </a:rPr>
                        <a:t>质量</a:t>
                      </a:r>
                      <a:r>
                        <a:rPr lang="zh-CN" sz="1600" b="1" kern="100" dirty="0">
                          <a:solidFill>
                            <a:srgbClr val="FF0000"/>
                          </a:solidFill>
                          <a:effectLst/>
                        </a:rPr>
                        <a:t>目标与定位</a:t>
                      </a:r>
                      <a:endParaRPr lang="zh-CN" sz="16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4034883206"/>
                  </a:ext>
                </a:extLst>
              </a:tr>
              <a:tr h="168834">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600" b="0" kern="100" dirty="0">
                          <a:solidFill>
                            <a:schemeClr val="tx1"/>
                          </a:solidFill>
                          <a:effectLst/>
                        </a:rPr>
                        <a:t>质量保证</a:t>
                      </a:r>
                      <a:r>
                        <a:rPr lang="zh-CN" sz="1600" b="1" kern="100" dirty="0">
                          <a:solidFill>
                            <a:srgbClr val="FF0000"/>
                          </a:solidFill>
                          <a:effectLst/>
                        </a:rPr>
                        <a:t>规划</a:t>
                      </a:r>
                      <a:endParaRPr lang="zh-CN" sz="16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588282330"/>
                  </a:ext>
                </a:extLst>
              </a:tr>
              <a:tr h="202333">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600" b="0" kern="100" dirty="0">
                          <a:solidFill>
                            <a:schemeClr val="tx1"/>
                          </a:solidFill>
                          <a:effectLst/>
                        </a:rPr>
                        <a:t>质量</a:t>
                      </a:r>
                      <a:r>
                        <a:rPr lang="zh-CN" sz="1600" b="1" kern="100" dirty="0">
                          <a:solidFill>
                            <a:srgbClr val="FF0000"/>
                          </a:solidFill>
                          <a:effectLst/>
                        </a:rPr>
                        <a:t>文化</a:t>
                      </a:r>
                      <a:r>
                        <a:rPr lang="zh-CN" sz="1600" b="0" kern="100" dirty="0">
                          <a:solidFill>
                            <a:schemeClr val="tx1"/>
                          </a:solidFill>
                          <a:effectLst/>
                        </a:rPr>
                        <a:t>建设</a:t>
                      </a:r>
                      <a:endParaRPr lang="zh-CN" sz="16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73096267"/>
                  </a:ext>
                </a:extLst>
              </a:tr>
              <a:tr h="163169">
                <a:tc vMerge="1">
                  <a:txBody>
                    <a:bodyPr/>
                    <a:lstStyle/>
                    <a:p>
                      <a:endParaRPr lang="zh-CN" altLang="en-US"/>
                    </a:p>
                  </a:txBody>
                  <a:tcPr/>
                </a:tc>
                <a:tc rowSpan="2">
                  <a:txBody>
                    <a:bodyPr/>
                    <a:lstStyle/>
                    <a:p>
                      <a:pPr algn="just">
                        <a:spcAft>
                          <a:spcPts val="0"/>
                        </a:spcAft>
                      </a:pPr>
                      <a:r>
                        <a:rPr lang="en-US" sz="1600" b="1" kern="100" dirty="0">
                          <a:solidFill>
                            <a:schemeClr val="tx1"/>
                          </a:solidFill>
                          <a:effectLst/>
                        </a:rPr>
                        <a:t>1.2</a:t>
                      </a:r>
                      <a:r>
                        <a:rPr lang="zh-CN" sz="1600" b="1" kern="100" dirty="0">
                          <a:solidFill>
                            <a:schemeClr val="tx1"/>
                          </a:solidFill>
                          <a:effectLst/>
                        </a:rPr>
                        <a:t>组织构架</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zh-CN" sz="1600" b="0" kern="100" dirty="0">
                          <a:solidFill>
                            <a:schemeClr val="tx1"/>
                          </a:solidFill>
                          <a:effectLst/>
                        </a:rPr>
                        <a:t>质量保证</a:t>
                      </a:r>
                      <a:r>
                        <a:rPr lang="zh-CN" sz="1600" b="1" kern="100" dirty="0">
                          <a:solidFill>
                            <a:srgbClr val="FF0000"/>
                          </a:solidFill>
                          <a:effectLst/>
                        </a:rPr>
                        <a:t>机构</a:t>
                      </a:r>
                      <a:r>
                        <a:rPr lang="zh-CN" sz="1600" b="0" kern="100" dirty="0">
                          <a:solidFill>
                            <a:schemeClr val="tx1"/>
                          </a:solidFill>
                          <a:effectLst/>
                        </a:rPr>
                        <a:t>与分工</a:t>
                      </a:r>
                      <a:endParaRPr lang="zh-CN" sz="16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618485782"/>
                  </a:ext>
                </a:extLst>
              </a:tr>
              <a:tr h="189605">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600" b="0" kern="100" dirty="0">
                          <a:solidFill>
                            <a:schemeClr val="tx1"/>
                          </a:solidFill>
                          <a:effectLst/>
                        </a:rPr>
                        <a:t>质量保证</a:t>
                      </a:r>
                      <a:r>
                        <a:rPr lang="zh-CN" sz="1600" b="1" kern="100" dirty="0">
                          <a:solidFill>
                            <a:srgbClr val="FF0000"/>
                          </a:solidFill>
                          <a:effectLst/>
                        </a:rPr>
                        <a:t>队伍</a:t>
                      </a:r>
                      <a:endParaRPr lang="zh-CN" sz="16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541827877"/>
                  </a:ext>
                </a:extLst>
              </a:tr>
              <a:tr h="174863">
                <a:tc vMerge="1">
                  <a:txBody>
                    <a:bodyPr/>
                    <a:lstStyle/>
                    <a:p>
                      <a:endParaRPr lang="zh-CN" altLang="en-US"/>
                    </a:p>
                  </a:txBody>
                  <a:tcPr/>
                </a:tc>
                <a:tc rowSpan="2">
                  <a:txBody>
                    <a:bodyPr/>
                    <a:lstStyle/>
                    <a:p>
                      <a:pPr algn="just">
                        <a:spcAft>
                          <a:spcPts val="0"/>
                        </a:spcAft>
                      </a:pPr>
                      <a:r>
                        <a:rPr lang="en-US" sz="1600" b="1" kern="100" dirty="0">
                          <a:solidFill>
                            <a:schemeClr val="tx1"/>
                          </a:solidFill>
                          <a:effectLst/>
                        </a:rPr>
                        <a:t>1.3</a:t>
                      </a:r>
                      <a:r>
                        <a:rPr lang="zh-CN" sz="1600" b="1" kern="100" dirty="0">
                          <a:solidFill>
                            <a:schemeClr val="tx1"/>
                          </a:solidFill>
                          <a:effectLst/>
                        </a:rPr>
                        <a:t>制度构架</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zh-CN" sz="1600" b="0" kern="100" dirty="0">
                          <a:solidFill>
                            <a:schemeClr val="tx1"/>
                          </a:solidFill>
                          <a:effectLst/>
                        </a:rPr>
                        <a:t>质量保证</a:t>
                      </a:r>
                      <a:r>
                        <a:rPr lang="zh-CN" sz="1600" b="1" kern="100" dirty="0">
                          <a:solidFill>
                            <a:srgbClr val="FF0000"/>
                          </a:solidFill>
                          <a:effectLst/>
                        </a:rPr>
                        <a:t>制度</a:t>
                      </a:r>
                      <a:endParaRPr lang="zh-CN" sz="16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1614488345"/>
                  </a:ext>
                </a:extLst>
              </a:tr>
              <a:tr h="168834">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600" b="1" kern="100" dirty="0">
                          <a:solidFill>
                            <a:srgbClr val="FF0000"/>
                          </a:solidFill>
                          <a:effectLst/>
                        </a:rPr>
                        <a:t>执行</a:t>
                      </a:r>
                      <a:r>
                        <a:rPr lang="zh-CN" sz="1600" b="0" kern="100" dirty="0">
                          <a:solidFill>
                            <a:schemeClr val="tx1"/>
                          </a:solidFill>
                          <a:effectLst/>
                        </a:rPr>
                        <a:t>与</a:t>
                      </a:r>
                      <a:r>
                        <a:rPr lang="zh-CN" sz="1600" b="1" kern="100" dirty="0">
                          <a:solidFill>
                            <a:srgbClr val="FF0000"/>
                          </a:solidFill>
                          <a:effectLst/>
                        </a:rPr>
                        <a:t>改进</a:t>
                      </a:r>
                      <a:endParaRPr lang="zh-CN" sz="16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435304266"/>
                  </a:ext>
                </a:extLst>
              </a:tr>
              <a:tr h="208362">
                <a:tc vMerge="1">
                  <a:txBody>
                    <a:bodyPr/>
                    <a:lstStyle/>
                    <a:p>
                      <a:endParaRPr lang="zh-CN" altLang="en-US"/>
                    </a:p>
                  </a:txBody>
                  <a:tcPr/>
                </a:tc>
                <a:tc rowSpan="2">
                  <a:txBody>
                    <a:bodyPr/>
                    <a:lstStyle/>
                    <a:p>
                      <a:pPr algn="just">
                        <a:spcAft>
                          <a:spcPts val="0"/>
                        </a:spcAft>
                      </a:pPr>
                      <a:r>
                        <a:rPr lang="en-US" sz="1600" b="1" kern="100" dirty="0">
                          <a:solidFill>
                            <a:schemeClr val="tx1"/>
                          </a:solidFill>
                          <a:effectLst/>
                        </a:rPr>
                        <a:t>1.4</a:t>
                      </a:r>
                      <a:r>
                        <a:rPr lang="zh-CN" sz="1600" b="1" kern="100" dirty="0">
                          <a:solidFill>
                            <a:schemeClr val="tx1"/>
                          </a:solidFill>
                          <a:effectLst/>
                        </a:rPr>
                        <a:t>信息系统</a:t>
                      </a:r>
                      <a:r>
                        <a:rPr lang="zh-CN" altLang="en-US" sz="1600" b="1" kern="100" dirty="0">
                          <a:solidFill>
                            <a:srgbClr val="FF0000"/>
                          </a:solidFill>
                          <a:effectLst/>
                        </a:rPr>
                        <a:t>（平台）</a:t>
                      </a:r>
                      <a:endParaRPr lang="zh-CN" sz="16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zh-CN" sz="1600" b="0" kern="100" dirty="0">
                          <a:solidFill>
                            <a:schemeClr val="tx1"/>
                          </a:solidFill>
                          <a:effectLst/>
                        </a:rPr>
                        <a:t>信息采集与管理</a:t>
                      </a:r>
                      <a:endParaRPr lang="zh-CN" sz="16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2279743934"/>
                  </a:ext>
                </a:extLst>
              </a:tr>
              <a:tr h="168834">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600" b="0" kern="100" dirty="0">
                          <a:solidFill>
                            <a:schemeClr val="tx1"/>
                          </a:solidFill>
                          <a:effectLst/>
                        </a:rPr>
                        <a:t>信息应用</a:t>
                      </a:r>
                      <a:endParaRPr lang="zh-CN" sz="16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95103753"/>
                  </a:ext>
                </a:extLst>
              </a:tr>
              <a:tr h="23372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1" kern="100" baseline="0" dirty="0">
                          <a:solidFill>
                            <a:schemeClr val="tx1">
                              <a:lumMod val="65000"/>
                              <a:lumOff val="35000"/>
                            </a:schemeClr>
                          </a:solidFill>
                          <a:effectLst/>
                        </a:rPr>
                        <a:t>2 </a:t>
                      </a:r>
                      <a:r>
                        <a:rPr lang="zh-CN" sz="1600" b="1" kern="100" baseline="0" dirty="0">
                          <a:solidFill>
                            <a:schemeClr val="tx1">
                              <a:lumMod val="65000"/>
                              <a:lumOff val="35000"/>
                            </a:schemeClr>
                          </a:solidFill>
                          <a:effectLst/>
                        </a:rPr>
                        <a:t>专业</a:t>
                      </a:r>
                      <a:r>
                        <a:rPr lang="en-US" altLang="zh-CN" sz="1600" b="1" kern="100" baseline="0" dirty="0">
                          <a:solidFill>
                            <a:schemeClr val="tx1">
                              <a:lumMod val="65000"/>
                              <a:lumOff val="35000"/>
                            </a:schemeClr>
                          </a:solidFill>
                          <a:effectLst/>
                        </a:rPr>
                        <a:t>(</a:t>
                      </a:r>
                      <a:r>
                        <a:rPr lang="zh-CN" altLang="en-US" sz="1600" b="1" kern="100" baseline="0" dirty="0">
                          <a:solidFill>
                            <a:srgbClr val="0000FF"/>
                          </a:solidFill>
                          <a:effectLst/>
                        </a:rPr>
                        <a:t>课程</a:t>
                      </a:r>
                      <a:r>
                        <a:rPr lang="en-US" altLang="zh-CN" sz="1600" b="1" kern="100" baseline="0" dirty="0">
                          <a:solidFill>
                            <a:schemeClr val="tx1">
                              <a:lumMod val="65000"/>
                              <a:lumOff val="35000"/>
                            </a:schemeClr>
                          </a:solidFill>
                          <a:effectLst/>
                        </a:rPr>
                        <a:t>)</a:t>
                      </a:r>
                      <a:r>
                        <a:rPr lang="zh-CN" sz="1600" b="1" kern="100" baseline="0" dirty="0">
                          <a:solidFill>
                            <a:schemeClr val="tx1">
                              <a:lumMod val="65000"/>
                              <a:lumOff val="35000"/>
                            </a:schemeClr>
                          </a:solidFill>
                          <a:effectLst/>
                        </a:rPr>
                        <a:t>质量保证</a:t>
                      </a:r>
                      <a:r>
                        <a:rPr lang="zh-CN" altLang="en-US" sz="1600" b="1" kern="100" baseline="0" dirty="0">
                          <a:solidFill>
                            <a:schemeClr val="tx1">
                              <a:lumMod val="65000"/>
                              <a:lumOff val="35000"/>
                            </a:schemeClr>
                          </a:solidFill>
                          <a:effectLst/>
                        </a:rPr>
                        <a:t>（</a:t>
                      </a:r>
                      <a:r>
                        <a:rPr lang="en-US" altLang="zh-CN" sz="1600" b="1" kern="100" baseline="0" dirty="0">
                          <a:solidFill>
                            <a:schemeClr val="tx1">
                              <a:lumMod val="65000"/>
                              <a:lumOff val="35000"/>
                            </a:schemeClr>
                          </a:solidFill>
                          <a:effectLst/>
                        </a:rPr>
                        <a:t>PDCA+</a:t>
                      </a:r>
                      <a:r>
                        <a:rPr lang="zh-CN" altLang="en-US" sz="1600" b="1" kern="100" baseline="0" dirty="0">
                          <a:solidFill>
                            <a:schemeClr val="tx1">
                              <a:lumMod val="65000"/>
                              <a:lumOff val="35000"/>
                            </a:schemeClr>
                          </a:solidFill>
                          <a:effectLst/>
                        </a:rPr>
                        <a:t>创新）</a:t>
                      </a:r>
                      <a:endParaRPr lang="zh-CN" altLang="zh-CN" sz="1600" b="1" kern="100" baseline="0" dirty="0">
                        <a:solidFill>
                          <a:schemeClr val="tx1">
                            <a:lumMod val="65000"/>
                            <a:lumOff val="35000"/>
                          </a:schemeClr>
                        </a:solidFill>
                        <a:effectLst/>
                        <a:latin typeface="Calibri" panose="020F0502020204030204" pitchFamily="34" charset="0"/>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endParaRPr lang="zh-CN" sz="1600" b="1" kern="100" baseline="0" dirty="0">
                        <a:solidFill>
                          <a:schemeClr val="bg2">
                            <a:lumMod val="50000"/>
                          </a:schemeClr>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endParaRPr lang="zh-CN" sz="1600" b="1" kern="100" baseline="0" dirty="0">
                        <a:solidFill>
                          <a:schemeClr val="bg2">
                            <a:lumMod val="50000"/>
                          </a:schemeClr>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4140216990"/>
                  </a:ext>
                </a:extLst>
              </a:tr>
              <a:tr h="21602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1" kern="100" baseline="0" dirty="0">
                          <a:solidFill>
                            <a:schemeClr val="tx1">
                              <a:lumMod val="65000"/>
                              <a:lumOff val="35000"/>
                            </a:schemeClr>
                          </a:solidFill>
                          <a:effectLst/>
                        </a:rPr>
                        <a:t>3 </a:t>
                      </a:r>
                      <a:r>
                        <a:rPr lang="zh-CN" sz="1600" b="1" kern="100" baseline="0" dirty="0">
                          <a:solidFill>
                            <a:schemeClr val="tx1">
                              <a:lumMod val="65000"/>
                              <a:lumOff val="35000"/>
                            </a:schemeClr>
                          </a:solidFill>
                          <a:effectLst/>
                        </a:rPr>
                        <a:t>师资质量保证</a:t>
                      </a:r>
                      <a:r>
                        <a:rPr lang="zh-CN" altLang="en-US" sz="1600" b="1" kern="100" baseline="0" dirty="0">
                          <a:solidFill>
                            <a:schemeClr val="tx1">
                              <a:lumMod val="65000"/>
                              <a:lumOff val="35000"/>
                            </a:schemeClr>
                          </a:solidFill>
                          <a:effectLst/>
                        </a:rPr>
                        <a:t>（</a:t>
                      </a:r>
                      <a:r>
                        <a:rPr lang="en-US" altLang="zh-CN" sz="1600" b="1" kern="100" baseline="0" dirty="0">
                          <a:solidFill>
                            <a:schemeClr val="tx1">
                              <a:lumMod val="65000"/>
                              <a:lumOff val="35000"/>
                            </a:schemeClr>
                          </a:solidFill>
                          <a:effectLst/>
                        </a:rPr>
                        <a:t>PDCA+</a:t>
                      </a:r>
                      <a:r>
                        <a:rPr lang="zh-CN" altLang="en-US" sz="1600" b="1" kern="100" baseline="0" dirty="0">
                          <a:solidFill>
                            <a:schemeClr val="tx1">
                              <a:lumMod val="65000"/>
                              <a:lumOff val="35000"/>
                            </a:schemeClr>
                          </a:solidFill>
                          <a:effectLst/>
                        </a:rPr>
                        <a:t>创新）</a:t>
                      </a:r>
                      <a:endParaRPr lang="zh-CN" sz="1600" b="1" kern="100" baseline="0" dirty="0">
                        <a:solidFill>
                          <a:schemeClr val="tx1">
                            <a:lumMod val="65000"/>
                            <a:lumOff val="35000"/>
                          </a:schemeClr>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endParaRPr lang="zh-CN" sz="1600" b="1" kern="100" baseline="0" dirty="0">
                        <a:solidFill>
                          <a:schemeClr val="bg2">
                            <a:lumMod val="50000"/>
                          </a:schemeClr>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endParaRPr lang="zh-CN" sz="1600" b="1" kern="100" baseline="0" dirty="0">
                        <a:solidFill>
                          <a:schemeClr val="bg2">
                            <a:lumMod val="50000"/>
                          </a:schemeClr>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2127463023"/>
                  </a:ext>
                </a:extLst>
              </a:tr>
              <a:tr h="14401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1" kern="100" baseline="0" dirty="0">
                          <a:solidFill>
                            <a:schemeClr val="tx1">
                              <a:lumMod val="65000"/>
                              <a:lumOff val="35000"/>
                            </a:schemeClr>
                          </a:solidFill>
                          <a:effectLst/>
                        </a:rPr>
                        <a:t>4 </a:t>
                      </a:r>
                      <a:r>
                        <a:rPr lang="zh-CN" sz="1600" b="1" kern="100" baseline="0" dirty="0">
                          <a:solidFill>
                            <a:schemeClr val="tx1">
                              <a:lumMod val="65000"/>
                              <a:lumOff val="35000"/>
                            </a:schemeClr>
                          </a:solidFill>
                          <a:effectLst/>
                        </a:rPr>
                        <a:t>学生全面发展保证</a:t>
                      </a:r>
                      <a:r>
                        <a:rPr lang="zh-CN" altLang="en-US" sz="1600" b="1" kern="100" baseline="0" dirty="0">
                          <a:solidFill>
                            <a:schemeClr val="tx1">
                              <a:lumMod val="65000"/>
                              <a:lumOff val="35000"/>
                            </a:schemeClr>
                          </a:solidFill>
                          <a:effectLst/>
                        </a:rPr>
                        <a:t>（</a:t>
                      </a:r>
                      <a:r>
                        <a:rPr lang="en-US" altLang="zh-CN" sz="1600" b="1" kern="100" baseline="0" dirty="0">
                          <a:solidFill>
                            <a:schemeClr val="tx1">
                              <a:lumMod val="65000"/>
                              <a:lumOff val="35000"/>
                            </a:schemeClr>
                          </a:solidFill>
                          <a:effectLst/>
                        </a:rPr>
                        <a:t>PDCA+</a:t>
                      </a:r>
                      <a:r>
                        <a:rPr lang="zh-CN" altLang="en-US" sz="1600" b="1" kern="100" baseline="0" dirty="0">
                          <a:solidFill>
                            <a:schemeClr val="tx1">
                              <a:lumMod val="65000"/>
                              <a:lumOff val="35000"/>
                            </a:schemeClr>
                          </a:solidFill>
                          <a:effectLst/>
                        </a:rPr>
                        <a:t>创新）</a:t>
                      </a:r>
                      <a:endParaRPr lang="zh-CN" sz="1600" b="1" kern="100" baseline="0" dirty="0">
                        <a:solidFill>
                          <a:schemeClr val="tx1">
                            <a:lumMod val="65000"/>
                            <a:lumOff val="35000"/>
                          </a:schemeClr>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endParaRPr lang="zh-CN" sz="1600" b="1" kern="100" baseline="0" dirty="0">
                        <a:solidFill>
                          <a:schemeClr val="bg2">
                            <a:lumMod val="50000"/>
                          </a:schemeClr>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endParaRPr lang="zh-CN" sz="1600" b="0" kern="100" baseline="0" dirty="0">
                        <a:solidFill>
                          <a:schemeClr val="bg2">
                            <a:lumMod val="50000"/>
                          </a:schemeClr>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1289417587"/>
                  </a:ext>
                </a:extLst>
              </a:tr>
              <a:tr h="168834">
                <a:tc rowSpan="10">
                  <a:txBody>
                    <a:bodyPr/>
                    <a:lstStyle/>
                    <a:p>
                      <a:pPr algn="just">
                        <a:spcAft>
                          <a:spcPts val="0"/>
                        </a:spcAft>
                      </a:pPr>
                      <a:r>
                        <a:rPr lang="en-US" sz="1600" b="1" kern="100" dirty="0">
                          <a:solidFill>
                            <a:schemeClr val="tx1"/>
                          </a:solidFill>
                          <a:effectLst/>
                        </a:rPr>
                        <a:t>5 </a:t>
                      </a:r>
                      <a:r>
                        <a:rPr lang="zh-CN" sz="1600" b="1" kern="100" dirty="0">
                          <a:solidFill>
                            <a:schemeClr val="tx1"/>
                          </a:solidFill>
                          <a:effectLst/>
                        </a:rPr>
                        <a:t>体系运行</a:t>
                      </a:r>
                      <a:r>
                        <a:rPr lang="zh-CN" sz="1600" b="1" kern="100" dirty="0">
                          <a:solidFill>
                            <a:srgbClr val="FF0000"/>
                          </a:solidFill>
                          <a:effectLst/>
                        </a:rPr>
                        <a:t>效果</a:t>
                      </a:r>
                      <a:endParaRPr lang="zh-CN" sz="16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rowSpan="3">
                  <a:txBody>
                    <a:bodyPr/>
                    <a:lstStyle/>
                    <a:p>
                      <a:pPr algn="just">
                        <a:spcAft>
                          <a:spcPts val="0"/>
                        </a:spcAft>
                      </a:pPr>
                      <a:r>
                        <a:rPr lang="en-US" sz="1600" b="1" kern="100" dirty="0">
                          <a:solidFill>
                            <a:schemeClr val="tx1"/>
                          </a:solidFill>
                          <a:effectLst/>
                        </a:rPr>
                        <a:t>5.1</a:t>
                      </a:r>
                      <a:r>
                        <a:rPr lang="zh-CN" sz="1600" b="1" kern="100" dirty="0">
                          <a:solidFill>
                            <a:schemeClr val="tx1"/>
                          </a:solidFill>
                          <a:effectLst/>
                        </a:rPr>
                        <a:t>外部环境改进</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zh-CN" sz="1600" b="1" kern="100" dirty="0">
                          <a:solidFill>
                            <a:srgbClr val="FF0000"/>
                          </a:solidFill>
                          <a:effectLst/>
                        </a:rPr>
                        <a:t>政策</a:t>
                      </a:r>
                      <a:r>
                        <a:rPr lang="zh-CN" sz="1600" b="0" kern="100" dirty="0">
                          <a:solidFill>
                            <a:schemeClr val="tx1"/>
                          </a:solidFill>
                          <a:effectLst/>
                        </a:rPr>
                        <a:t>环境</a:t>
                      </a:r>
                      <a:endParaRPr lang="zh-CN" sz="16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235220510"/>
                  </a:ext>
                </a:extLst>
              </a:tr>
              <a:tr h="168834">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600" b="1" kern="100" dirty="0">
                          <a:solidFill>
                            <a:srgbClr val="FF0000"/>
                          </a:solidFill>
                          <a:effectLst/>
                        </a:rPr>
                        <a:t>资源</a:t>
                      </a:r>
                      <a:r>
                        <a:rPr lang="zh-CN" sz="1600" b="0" kern="100" dirty="0">
                          <a:solidFill>
                            <a:schemeClr val="tx1"/>
                          </a:solidFill>
                          <a:effectLst/>
                        </a:rPr>
                        <a:t>环境</a:t>
                      </a:r>
                      <a:endParaRPr lang="zh-CN" sz="16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324592972"/>
                  </a:ext>
                </a:extLst>
              </a:tr>
              <a:tr h="168834">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600" b="1" kern="100" dirty="0">
                          <a:solidFill>
                            <a:srgbClr val="FF0000"/>
                          </a:solidFill>
                          <a:effectLst/>
                        </a:rPr>
                        <a:t>合作</a:t>
                      </a:r>
                      <a:r>
                        <a:rPr lang="zh-CN" sz="1600" b="0" kern="100" dirty="0">
                          <a:solidFill>
                            <a:schemeClr val="tx1"/>
                          </a:solidFill>
                          <a:effectLst/>
                        </a:rPr>
                        <a:t>发展环境</a:t>
                      </a:r>
                      <a:endParaRPr lang="zh-CN" sz="16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2311925700"/>
                  </a:ext>
                </a:extLst>
              </a:tr>
              <a:tr h="168834">
                <a:tc vMerge="1">
                  <a:txBody>
                    <a:bodyPr/>
                    <a:lstStyle/>
                    <a:p>
                      <a:endParaRPr lang="zh-CN" altLang="en-US"/>
                    </a:p>
                  </a:txBody>
                  <a:tcPr/>
                </a:tc>
                <a:tc rowSpan="3">
                  <a:txBody>
                    <a:bodyPr/>
                    <a:lstStyle/>
                    <a:p>
                      <a:pPr algn="just">
                        <a:spcAft>
                          <a:spcPts val="0"/>
                        </a:spcAft>
                      </a:pPr>
                      <a:r>
                        <a:rPr lang="en-US" sz="1600" b="1" kern="100" dirty="0">
                          <a:solidFill>
                            <a:schemeClr val="tx1"/>
                          </a:solidFill>
                          <a:effectLst/>
                        </a:rPr>
                        <a:t>5.2</a:t>
                      </a:r>
                      <a:r>
                        <a:rPr lang="zh-CN" sz="1600" b="1" kern="100" dirty="0">
                          <a:solidFill>
                            <a:schemeClr val="tx1"/>
                          </a:solidFill>
                          <a:effectLst/>
                        </a:rPr>
                        <a:t>质量事故管控</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zh-CN" sz="1600" b="0" kern="100" dirty="0">
                          <a:solidFill>
                            <a:schemeClr val="tx1"/>
                          </a:solidFill>
                          <a:effectLst/>
                        </a:rPr>
                        <a:t>管控制度</a:t>
                      </a:r>
                      <a:endParaRPr lang="zh-CN" sz="16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361825654"/>
                  </a:ext>
                </a:extLst>
              </a:tr>
              <a:tr h="192953">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600" b="0" kern="100" dirty="0">
                          <a:solidFill>
                            <a:schemeClr val="tx1"/>
                          </a:solidFill>
                          <a:effectLst/>
                        </a:rPr>
                        <a:t>发生率及影响</a:t>
                      </a:r>
                      <a:endParaRPr lang="zh-CN" sz="16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57088938"/>
                  </a:ext>
                </a:extLst>
              </a:tr>
              <a:tr h="180893">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600" b="1" kern="100" dirty="0">
                          <a:solidFill>
                            <a:srgbClr val="FF0000"/>
                          </a:solidFill>
                          <a:effectLst/>
                        </a:rPr>
                        <a:t>预警机制</a:t>
                      </a:r>
                      <a:endParaRPr lang="zh-CN" sz="16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918809813"/>
                  </a:ext>
                </a:extLst>
              </a:tr>
              <a:tr h="168834">
                <a:tc vMerge="1">
                  <a:txBody>
                    <a:bodyPr/>
                    <a:lstStyle/>
                    <a:p>
                      <a:endParaRPr lang="zh-CN" altLang="en-US"/>
                    </a:p>
                  </a:txBody>
                  <a:tcPr/>
                </a:tc>
                <a:tc rowSpan="3">
                  <a:txBody>
                    <a:bodyPr/>
                    <a:lstStyle/>
                    <a:p>
                      <a:pPr algn="just">
                        <a:spcAft>
                          <a:spcPts val="0"/>
                        </a:spcAft>
                      </a:pPr>
                      <a:r>
                        <a:rPr lang="en-US" sz="1600" b="1" kern="100" dirty="0">
                          <a:solidFill>
                            <a:schemeClr val="tx1"/>
                          </a:solidFill>
                          <a:effectLst/>
                        </a:rPr>
                        <a:t>5.3</a:t>
                      </a:r>
                      <a:r>
                        <a:rPr lang="zh-CN" sz="1600" b="1" kern="100" dirty="0">
                          <a:solidFill>
                            <a:schemeClr val="tx1"/>
                          </a:solidFill>
                          <a:effectLst/>
                        </a:rPr>
                        <a:t>质量保证效果</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zh-CN" sz="1600" b="1" kern="100" dirty="0">
                          <a:solidFill>
                            <a:srgbClr val="FF0000"/>
                          </a:solidFill>
                          <a:effectLst/>
                        </a:rPr>
                        <a:t>规划体系</a:t>
                      </a:r>
                      <a:r>
                        <a:rPr lang="zh-CN" sz="1600" b="0" kern="100" dirty="0">
                          <a:solidFill>
                            <a:schemeClr val="tx1"/>
                          </a:solidFill>
                          <a:effectLst/>
                        </a:rPr>
                        <a:t>建设及效果</a:t>
                      </a:r>
                      <a:r>
                        <a:rPr lang="zh-CN" altLang="en-US" sz="1600" b="1" kern="100" dirty="0">
                          <a:solidFill>
                            <a:srgbClr val="0000FF"/>
                          </a:solidFill>
                          <a:effectLst/>
                        </a:rPr>
                        <a:t>（目标链）</a:t>
                      </a:r>
                      <a:endParaRPr lang="zh-CN" sz="16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2084531662"/>
                  </a:ext>
                </a:extLst>
              </a:tr>
              <a:tr h="168834">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600" b="1" kern="100" dirty="0">
                          <a:solidFill>
                            <a:srgbClr val="FF0000"/>
                          </a:solidFill>
                          <a:effectLst/>
                        </a:rPr>
                        <a:t>标准体系</a:t>
                      </a:r>
                      <a:r>
                        <a:rPr lang="zh-CN" sz="1600" b="0" kern="100" dirty="0">
                          <a:solidFill>
                            <a:schemeClr val="tx1"/>
                          </a:solidFill>
                          <a:effectLst/>
                        </a:rPr>
                        <a:t>建设及效果</a:t>
                      </a:r>
                      <a:r>
                        <a:rPr lang="zh-CN" altLang="en-US" sz="1600" b="1" kern="100" dirty="0">
                          <a:solidFill>
                            <a:srgbClr val="0000FF"/>
                          </a:solidFill>
                          <a:effectLst/>
                        </a:rPr>
                        <a:t>（标准链）</a:t>
                      </a:r>
                      <a:endParaRPr lang="zh-CN" sz="16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475099941"/>
                  </a:ext>
                </a:extLst>
              </a:tr>
              <a:tr h="168834">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600" b="1" kern="100" dirty="0">
                          <a:solidFill>
                            <a:srgbClr val="FF0000"/>
                          </a:solidFill>
                          <a:effectLst/>
                        </a:rPr>
                        <a:t>诊改</a:t>
                      </a:r>
                      <a:r>
                        <a:rPr lang="zh-CN" sz="1600" b="0" kern="100" dirty="0">
                          <a:solidFill>
                            <a:schemeClr val="tx1"/>
                          </a:solidFill>
                          <a:effectLst/>
                        </a:rPr>
                        <a:t>机制建设及效果</a:t>
                      </a:r>
                      <a:r>
                        <a:rPr lang="zh-CN" altLang="en-US" sz="1600" b="1" kern="100" dirty="0">
                          <a:solidFill>
                            <a:srgbClr val="FF0000"/>
                          </a:solidFill>
                          <a:effectLst/>
                        </a:rPr>
                        <a:t>（体系成效）</a:t>
                      </a:r>
                      <a:endParaRPr lang="zh-CN" sz="16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503487038"/>
                  </a:ext>
                </a:extLst>
              </a:tr>
              <a:tr h="201332">
                <a:tc vMerge="1">
                  <a:txBody>
                    <a:bodyPr/>
                    <a:lstStyle/>
                    <a:p>
                      <a:endParaRPr lang="zh-CN" altLang="en-US"/>
                    </a:p>
                  </a:txBody>
                  <a:tcPr/>
                </a:tc>
                <a:tc>
                  <a:txBody>
                    <a:bodyPr/>
                    <a:lstStyle/>
                    <a:p>
                      <a:pPr algn="just">
                        <a:spcAft>
                          <a:spcPts val="0"/>
                        </a:spcAft>
                      </a:pPr>
                      <a:r>
                        <a:rPr lang="en-US" sz="1600" b="1" kern="100" dirty="0">
                          <a:solidFill>
                            <a:schemeClr val="tx1"/>
                          </a:solidFill>
                          <a:effectLst/>
                        </a:rPr>
                        <a:t>5.4</a:t>
                      </a:r>
                      <a:r>
                        <a:rPr lang="zh-CN" sz="1600" b="1" kern="100" dirty="0">
                          <a:solidFill>
                            <a:schemeClr val="tx1"/>
                          </a:solidFill>
                          <a:effectLst/>
                        </a:rPr>
                        <a:t>体系</a:t>
                      </a:r>
                      <a:r>
                        <a:rPr lang="zh-CN" sz="1600" b="1" kern="100" dirty="0">
                          <a:solidFill>
                            <a:srgbClr val="FF0000"/>
                          </a:solidFill>
                          <a:effectLst/>
                        </a:rPr>
                        <a:t>特色</a:t>
                      </a:r>
                      <a:endParaRPr lang="zh-CN" sz="16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zh-CN" sz="1600" b="0" kern="100" dirty="0">
                          <a:solidFill>
                            <a:schemeClr val="tx1"/>
                          </a:solidFill>
                          <a:effectLst/>
                        </a:rPr>
                        <a:t>学校质量保证体系特色</a:t>
                      </a:r>
                      <a:endParaRPr lang="zh-CN" sz="16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679393900"/>
                  </a:ext>
                </a:extLst>
              </a:tr>
            </a:tbl>
          </a:graphicData>
        </a:graphic>
      </p:graphicFrame>
      <p:sp>
        <p:nvSpPr>
          <p:cNvPr id="17" name="矩形 16"/>
          <p:cNvSpPr/>
          <p:nvPr/>
        </p:nvSpPr>
        <p:spPr>
          <a:xfrm>
            <a:off x="539552" y="364594"/>
            <a:ext cx="8215370" cy="4001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zh-CN" altLang="en-US" sz="2000" b="1" kern="100" dirty="0"/>
              <a:t>学校层面：</a:t>
            </a:r>
            <a:r>
              <a:rPr lang="zh-CN" altLang="en-US" sz="2000" b="1" kern="100" dirty="0">
                <a:solidFill>
                  <a:srgbClr val="0000FF"/>
                </a:solidFill>
              </a:rPr>
              <a:t>纵向</a:t>
            </a:r>
            <a:r>
              <a:rPr lang="en-US" altLang="zh-CN" sz="2000" b="1" kern="100" dirty="0">
                <a:solidFill>
                  <a:srgbClr val="0000FF"/>
                </a:solidFill>
              </a:rPr>
              <a:t>+</a:t>
            </a:r>
            <a:r>
              <a:rPr lang="zh-CN" altLang="en-US" sz="2000" b="1" kern="100" dirty="0">
                <a:solidFill>
                  <a:srgbClr val="0000FF"/>
                </a:solidFill>
              </a:rPr>
              <a:t>横向；  大循环</a:t>
            </a:r>
            <a:r>
              <a:rPr lang="en-US" altLang="zh-CN" sz="2000" b="1" kern="100" dirty="0">
                <a:solidFill>
                  <a:srgbClr val="0000FF"/>
                </a:solidFill>
              </a:rPr>
              <a:t>+</a:t>
            </a:r>
            <a:r>
              <a:rPr lang="zh-CN" altLang="en-US" sz="2000" b="1" kern="100" dirty="0">
                <a:solidFill>
                  <a:srgbClr val="0000FF"/>
                </a:solidFill>
              </a:rPr>
              <a:t>若干小循环</a:t>
            </a:r>
            <a:endParaRPr lang="en-US" altLang="zh-CN" sz="2000" b="1" kern="100" dirty="0">
              <a:solidFill>
                <a:srgbClr val="0000FF"/>
              </a:solidFill>
            </a:endParaRPr>
          </a:p>
        </p:txBody>
      </p:sp>
    </p:spTree>
    <p:extLst>
      <p:ext uri="{BB962C8B-B14F-4D97-AF65-F5344CB8AC3E}">
        <p14:creationId xmlns:p14="http://schemas.microsoft.com/office/powerpoint/2010/main" val="7069947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429986205"/>
              </p:ext>
            </p:extLst>
          </p:nvPr>
        </p:nvGraphicFramePr>
        <p:xfrm>
          <a:off x="514557" y="312796"/>
          <a:ext cx="8233907" cy="6344651"/>
        </p:xfrm>
        <a:graphic>
          <a:graphicData uri="http://schemas.openxmlformats.org/drawingml/2006/table">
            <a:tbl>
              <a:tblPr firstRow="1" firstCol="1" lastRow="1" lastCol="1" bandRow="1" bandCol="1">
                <a:tableStyleId>{5C22544A-7EE6-4342-B048-85BDC9FD1C3A}</a:tableStyleId>
              </a:tblPr>
              <a:tblGrid>
                <a:gridCol w="936104">
                  <a:extLst>
                    <a:ext uri="{9D8B030D-6E8A-4147-A177-3AD203B41FA5}">
                      <a16:colId xmlns:a16="http://schemas.microsoft.com/office/drawing/2014/main" val="2102858220"/>
                    </a:ext>
                  </a:extLst>
                </a:gridCol>
                <a:gridCol w="1368152">
                  <a:extLst>
                    <a:ext uri="{9D8B030D-6E8A-4147-A177-3AD203B41FA5}">
                      <a16:colId xmlns:a16="http://schemas.microsoft.com/office/drawing/2014/main" val="3749298604"/>
                    </a:ext>
                  </a:extLst>
                </a:gridCol>
                <a:gridCol w="1224136">
                  <a:extLst>
                    <a:ext uri="{9D8B030D-6E8A-4147-A177-3AD203B41FA5}">
                      <a16:colId xmlns:a16="http://schemas.microsoft.com/office/drawing/2014/main" val="843097019"/>
                    </a:ext>
                  </a:extLst>
                </a:gridCol>
                <a:gridCol w="4705515">
                  <a:extLst>
                    <a:ext uri="{9D8B030D-6E8A-4147-A177-3AD203B41FA5}">
                      <a16:colId xmlns:a16="http://schemas.microsoft.com/office/drawing/2014/main" val="3057293909"/>
                    </a:ext>
                  </a:extLst>
                </a:gridCol>
              </a:tblGrid>
              <a:tr h="344763">
                <a:tc>
                  <a:txBody>
                    <a:bodyPr/>
                    <a:lstStyle/>
                    <a:p>
                      <a:pPr algn="ctr">
                        <a:spcAft>
                          <a:spcPts val="0"/>
                        </a:spcAft>
                      </a:pPr>
                      <a:r>
                        <a:rPr lang="zh-CN" sz="1400" kern="100" dirty="0">
                          <a:solidFill>
                            <a:schemeClr val="tx1"/>
                          </a:solidFill>
                          <a:effectLst/>
                        </a:rPr>
                        <a:t>诊断项目</a:t>
                      </a:r>
                      <a:endPar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ctr">
                        <a:spcAft>
                          <a:spcPts val="0"/>
                        </a:spcAft>
                      </a:pPr>
                      <a:r>
                        <a:rPr lang="zh-CN" sz="1400" kern="100" dirty="0">
                          <a:solidFill>
                            <a:schemeClr val="tx1"/>
                          </a:solidFill>
                          <a:effectLst/>
                        </a:rPr>
                        <a:t>诊断要素</a:t>
                      </a:r>
                      <a:endPar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ctr">
                        <a:spcAft>
                          <a:spcPts val="0"/>
                        </a:spcAft>
                      </a:pPr>
                      <a:r>
                        <a:rPr lang="zh-CN" altLang="en-US" sz="1400" kern="100" dirty="0">
                          <a:solidFill>
                            <a:srgbClr val="FF0000"/>
                          </a:solidFill>
                          <a:effectLst/>
                        </a:rPr>
                        <a:t>参考</a:t>
                      </a:r>
                      <a:r>
                        <a:rPr lang="zh-CN" sz="1400" kern="100" dirty="0">
                          <a:solidFill>
                            <a:schemeClr val="tx1"/>
                          </a:solidFill>
                          <a:effectLst/>
                        </a:rPr>
                        <a:t>诊断点</a:t>
                      </a:r>
                      <a:endPar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ctr">
                        <a:spcAft>
                          <a:spcPts val="0"/>
                        </a:spcAft>
                      </a:pPr>
                      <a:r>
                        <a:rPr lang="zh-CN" altLang="en-US" sz="14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参考</a:t>
                      </a:r>
                      <a:r>
                        <a:rPr lang="zh-CN" altLang="en-US"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要求</a:t>
                      </a:r>
                      <a:endPar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1946498288"/>
                  </a:ext>
                </a:extLst>
              </a:tr>
              <a:tr h="588406">
                <a:tc rowSpan="9">
                  <a:txBody>
                    <a:bodyPr/>
                    <a:lstStyle/>
                    <a:p>
                      <a:pPr algn="just">
                        <a:spcAft>
                          <a:spcPts val="0"/>
                        </a:spcAft>
                      </a:pPr>
                      <a:r>
                        <a:rPr lang="en-US" sz="1600" kern="100" dirty="0">
                          <a:solidFill>
                            <a:schemeClr val="tx1"/>
                          </a:solidFill>
                          <a:effectLst/>
                        </a:rPr>
                        <a:t>1 </a:t>
                      </a:r>
                      <a:r>
                        <a:rPr lang="zh-CN" sz="1600" kern="100" dirty="0">
                          <a:solidFill>
                            <a:schemeClr val="tx1"/>
                          </a:solidFill>
                          <a:effectLst/>
                        </a:rPr>
                        <a:t>体系</a:t>
                      </a:r>
                      <a:r>
                        <a:rPr lang="zh-CN" sz="1600" kern="100" dirty="0">
                          <a:solidFill>
                            <a:srgbClr val="FF0000"/>
                          </a:solidFill>
                          <a:effectLst/>
                        </a:rPr>
                        <a:t>总体构架</a:t>
                      </a:r>
                      <a:endParaRPr lang="zh-CN" sz="16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rowSpan="3">
                  <a:txBody>
                    <a:bodyPr/>
                    <a:lstStyle/>
                    <a:p>
                      <a:pPr algn="just">
                        <a:spcAft>
                          <a:spcPts val="0"/>
                        </a:spcAft>
                      </a:pPr>
                      <a:r>
                        <a:rPr lang="en-US" sz="1600" kern="100" dirty="0">
                          <a:solidFill>
                            <a:schemeClr val="tx1"/>
                          </a:solidFill>
                          <a:effectLst/>
                        </a:rPr>
                        <a:t>1.1</a:t>
                      </a:r>
                      <a:r>
                        <a:rPr lang="zh-CN" sz="1600" kern="100" dirty="0">
                          <a:solidFill>
                            <a:schemeClr val="tx1"/>
                          </a:solidFill>
                          <a:effectLst/>
                        </a:rPr>
                        <a:t>质量保证理念</a:t>
                      </a:r>
                      <a:endParaRPr lang="zh-CN" sz="16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zh-CN" sz="1200" kern="100" dirty="0">
                          <a:solidFill>
                            <a:schemeClr val="tx1"/>
                          </a:solidFill>
                          <a:effectLst/>
                        </a:rPr>
                        <a:t>质量目标与定位</a:t>
                      </a:r>
                      <a:endParaRPr lang="zh-CN" sz="12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rgbClr val="0000FF"/>
                          </a:solidFill>
                          <a:effectLst/>
                          <a:latin typeface="+mn-lt"/>
                          <a:ea typeface="+mn-ea"/>
                          <a:cs typeface="+mn-cs"/>
                        </a:rPr>
                        <a:t>学校发展目标</a:t>
                      </a:r>
                      <a:r>
                        <a:rPr lang="zh-CN" sz="1200" b="1" kern="100" dirty="0">
                          <a:solidFill>
                            <a:schemeClr val="tx1"/>
                          </a:solidFill>
                          <a:effectLst/>
                          <a:latin typeface="+mn-lt"/>
                          <a:ea typeface="+mn-ea"/>
                          <a:cs typeface="+mn-cs"/>
                        </a:rPr>
                        <a:t>定位科学明确；</a:t>
                      </a:r>
                      <a:endParaRPr lang="en-US" altLang="zh-CN" sz="1200" b="1"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rgbClr val="0000FF"/>
                          </a:solidFill>
                          <a:effectLst/>
                          <a:latin typeface="+mn-lt"/>
                          <a:ea typeface="+mn-ea"/>
                          <a:cs typeface="+mn-cs"/>
                        </a:rPr>
                        <a:t>人才培养目标</a:t>
                      </a:r>
                      <a:r>
                        <a:rPr lang="zh-CN" sz="1200" b="1" kern="100" dirty="0">
                          <a:solidFill>
                            <a:schemeClr val="tx1"/>
                          </a:solidFill>
                          <a:effectLst/>
                          <a:latin typeface="+mn-lt"/>
                          <a:ea typeface="+mn-ea"/>
                          <a:cs typeface="+mn-cs"/>
                        </a:rPr>
                        <a:t>规格符合区域经济和社会发展</a:t>
                      </a:r>
                      <a:r>
                        <a:rPr lang="zh-CN" altLang="en-US" sz="1200" b="1" kern="100" dirty="0">
                          <a:solidFill>
                            <a:schemeClr val="tx1"/>
                          </a:solidFill>
                          <a:effectLst/>
                          <a:latin typeface="+mn-lt"/>
                          <a:ea typeface="+mn-ea"/>
                          <a:cs typeface="+mn-cs"/>
                        </a:rPr>
                        <a:t>和</a:t>
                      </a:r>
                      <a:r>
                        <a:rPr lang="zh-CN" sz="1200" b="1" kern="100" dirty="0">
                          <a:solidFill>
                            <a:schemeClr val="tx1"/>
                          </a:solidFill>
                          <a:effectLst/>
                          <a:latin typeface="+mn-lt"/>
                          <a:ea typeface="+mn-ea"/>
                          <a:cs typeface="+mn-cs"/>
                        </a:rPr>
                        <a:t>学生全面发展</a:t>
                      </a:r>
                      <a:r>
                        <a:rPr lang="zh-CN" altLang="zh-CN" sz="1200" b="1" kern="100" dirty="0">
                          <a:solidFill>
                            <a:schemeClr val="tx1"/>
                          </a:solidFill>
                          <a:effectLst/>
                          <a:latin typeface="+mn-lt"/>
                          <a:ea typeface="+mn-ea"/>
                          <a:cs typeface="+mn-cs"/>
                        </a:rPr>
                        <a:t>要求</a:t>
                      </a:r>
                      <a:r>
                        <a:rPr lang="zh-CN" sz="1200" b="1" kern="100" dirty="0">
                          <a:solidFill>
                            <a:schemeClr val="tx1"/>
                          </a:solidFill>
                          <a:effectLst/>
                          <a:latin typeface="+mn-lt"/>
                          <a:ea typeface="+mn-ea"/>
                          <a:cs typeface="+mn-cs"/>
                        </a:rPr>
                        <a:t>；</a:t>
                      </a:r>
                      <a:endParaRPr lang="en-US" altLang="zh-CN" sz="1200" b="1"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rgbClr val="0000FF"/>
                          </a:solidFill>
                          <a:effectLst/>
                          <a:latin typeface="+mn-lt"/>
                          <a:ea typeface="+mn-ea"/>
                          <a:cs typeface="+mn-cs"/>
                        </a:rPr>
                        <a:t>质量保证目标</a:t>
                      </a:r>
                      <a:r>
                        <a:rPr lang="zh-CN" sz="1200" b="1" kern="100" dirty="0">
                          <a:solidFill>
                            <a:schemeClr val="tx1"/>
                          </a:solidFill>
                          <a:effectLst/>
                          <a:latin typeface="+mn-lt"/>
                          <a:ea typeface="+mn-ea"/>
                          <a:cs typeface="+mn-cs"/>
                        </a:rPr>
                        <a:t>与学校发展目标、人才培养目标一致性</a:t>
                      </a:r>
                      <a:r>
                        <a:rPr lang="zh-CN" altLang="en-US" sz="1200" b="1" kern="100" dirty="0">
                          <a:solidFill>
                            <a:schemeClr val="tx1"/>
                          </a:solidFill>
                          <a:effectLst/>
                          <a:latin typeface="+mn-lt"/>
                          <a:ea typeface="+mn-ea"/>
                          <a:cs typeface="+mn-cs"/>
                        </a:rPr>
                        <a:t>好</a:t>
                      </a:r>
                      <a:r>
                        <a:rPr lang="zh-CN" sz="1200" b="1" kern="100" dirty="0">
                          <a:solidFill>
                            <a:schemeClr val="tx1"/>
                          </a:solidFill>
                          <a:effectLst/>
                          <a:latin typeface="+mn-lt"/>
                          <a:ea typeface="+mn-ea"/>
                          <a:cs typeface="+mn-cs"/>
                        </a:rPr>
                        <a:t>、达成度</a:t>
                      </a:r>
                      <a:r>
                        <a:rPr lang="zh-CN" altLang="en-US" sz="1200" b="1" kern="100" dirty="0">
                          <a:solidFill>
                            <a:schemeClr val="tx1"/>
                          </a:solidFill>
                          <a:effectLst/>
                          <a:latin typeface="+mn-lt"/>
                          <a:ea typeface="+mn-ea"/>
                          <a:cs typeface="+mn-cs"/>
                        </a:rPr>
                        <a:t>高</a:t>
                      </a:r>
                      <a:r>
                        <a:rPr lang="zh-CN" sz="1200" b="1" kern="100" dirty="0">
                          <a:solidFill>
                            <a:schemeClr val="tx1"/>
                          </a:solidFill>
                          <a:effectLst/>
                          <a:latin typeface="+mn-lt"/>
                          <a:ea typeface="+mn-ea"/>
                          <a:cs typeface="+mn-cs"/>
                        </a:rPr>
                        <a:t>。</a:t>
                      </a: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048539552"/>
                  </a:ext>
                </a:extLst>
              </a:tr>
              <a:tr h="406318">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200" kern="100" dirty="0">
                          <a:solidFill>
                            <a:schemeClr val="tx1"/>
                          </a:solidFill>
                          <a:effectLst/>
                        </a:rPr>
                        <a:t>质量保证规划</a:t>
                      </a:r>
                      <a:endParaRPr lang="zh-CN" sz="12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lt"/>
                          <a:ea typeface="+mn-ea"/>
                          <a:cs typeface="+mn-cs"/>
                        </a:rPr>
                        <a:t>质量保证体系建设</a:t>
                      </a:r>
                      <a:r>
                        <a:rPr lang="zh-CN" sz="1200" b="1" kern="100" dirty="0">
                          <a:solidFill>
                            <a:srgbClr val="0000FF"/>
                          </a:solidFill>
                          <a:effectLst/>
                          <a:latin typeface="+mn-lt"/>
                          <a:ea typeface="+mn-ea"/>
                          <a:cs typeface="+mn-cs"/>
                        </a:rPr>
                        <a:t>规划</a:t>
                      </a:r>
                      <a:r>
                        <a:rPr lang="zh-CN" sz="1200" b="1" kern="100" dirty="0">
                          <a:solidFill>
                            <a:schemeClr val="tx1"/>
                          </a:solidFill>
                          <a:effectLst/>
                          <a:latin typeface="+mn-lt"/>
                          <a:ea typeface="+mn-ea"/>
                          <a:cs typeface="+mn-cs"/>
                        </a:rPr>
                        <a:t>科学；</a:t>
                      </a:r>
                      <a:endParaRPr lang="en-US" altLang="zh-CN" sz="1200" b="1"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lt"/>
                          <a:ea typeface="+mn-ea"/>
                          <a:cs typeface="+mn-cs"/>
                        </a:rPr>
                        <a:t>执行</a:t>
                      </a:r>
                      <a:r>
                        <a:rPr lang="zh-CN" sz="1200" b="1" kern="100" dirty="0">
                          <a:solidFill>
                            <a:srgbClr val="0000FF"/>
                          </a:solidFill>
                          <a:effectLst/>
                          <a:latin typeface="+mn-lt"/>
                          <a:ea typeface="+mn-ea"/>
                          <a:cs typeface="+mn-cs"/>
                        </a:rPr>
                        <a:t>效果</a:t>
                      </a:r>
                      <a:r>
                        <a:rPr lang="zh-CN" altLang="en-US" sz="1200" b="1" kern="100" dirty="0">
                          <a:solidFill>
                            <a:schemeClr val="tx1"/>
                          </a:solidFill>
                          <a:effectLst/>
                          <a:latin typeface="+mn-lt"/>
                          <a:ea typeface="+mn-ea"/>
                          <a:cs typeface="+mn-cs"/>
                        </a:rPr>
                        <a:t>好</a:t>
                      </a:r>
                      <a:r>
                        <a:rPr lang="zh-CN" sz="1200" b="1" kern="100" dirty="0">
                          <a:solidFill>
                            <a:schemeClr val="tx1"/>
                          </a:solidFill>
                          <a:effectLst/>
                          <a:latin typeface="+mn-lt"/>
                          <a:ea typeface="+mn-ea"/>
                          <a:cs typeface="+mn-cs"/>
                        </a:rPr>
                        <a:t>。</a:t>
                      </a: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741916494"/>
                  </a:ext>
                </a:extLst>
              </a:tr>
              <a:tr h="792088">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200" kern="100">
                          <a:solidFill>
                            <a:schemeClr val="tx1"/>
                          </a:solidFill>
                          <a:effectLst/>
                        </a:rPr>
                        <a:t>质量文化建设</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lt"/>
                          <a:ea typeface="+mn-ea"/>
                          <a:cs typeface="+mn-cs"/>
                        </a:rPr>
                        <a:t>师生</a:t>
                      </a:r>
                      <a:r>
                        <a:rPr lang="zh-CN" altLang="zh-CN" sz="1200" b="1" kern="100" dirty="0">
                          <a:solidFill>
                            <a:schemeClr val="tx1"/>
                          </a:solidFill>
                          <a:effectLst/>
                          <a:latin typeface="+mn-lt"/>
                          <a:ea typeface="+mn-ea"/>
                          <a:cs typeface="+mn-cs"/>
                        </a:rPr>
                        <a:t>认同学校</a:t>
                      </a:r>
                      <a:r>
                        <a:rPr lang="zh-CN" altLang="en-US" sz="1200" b="1" kern="100" dirty="0">
                          <a:solidFill>
                            <a:schemeClr val="tx1"/>
                          </a:solidFill>
                          <a:effectLst/>
                          <a:latin typeface="+mn-lt"/>
                          <a:ea typeface="+mn-ea"/>
                          <a:cs typeface="+mn-cs"/>
                        </a:rPr>
                        <a:t>质量</a:t>
                      </a:r>
                      <a:r>
                        <a:rPr lang="zh-CN" altLang="zh-CN" sz="1200" b="1" kern="100" dirty="0">
                          <a:solidFill>
                            <a:schemeClr val="tx1"/>
                          </a:solidFill>
                          <a:effectLst/>
                          <a:latin typeface="+mn-lt"/>
                          <a:ea typeface="+mn-ea"/>
                          <a:cs typeface="+mn-cs"/>
                        </a:rPr>
                        <a:t>理念</a:t>
                      </a:r>
                      <a:r>
                        <a:rPr lang="zh-CN" sz="1200" b="1" kern="100" dirty="0">
                          <a:solidFill>
                            <a:schemeClr val="tx1"/>
                          </a:solidFill>
                          <a:effectLst/>
                          <a:latin typeface="+mn-lt"/>
                          <a:ea typeface="+mn-ea"/>
                          <a:cs typeface="+mn-cs"/>
                        </a:rPr>
                        <a:t>；</a:t>
                      </a:r>
                      <a:endParaRPr lang="en-US" altLang="zh-CN" sz="1200" b="1"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lt"/>
                          <a:ea typeface="+mn-ea"/>
                          <a:cs typeface="+mn-cs"/>
                        </a:rPr>
                        <a:t>质量保证全员参与程度</a:t>
                      </a:r>
                      <a:r>
                        <a:rPr lang="zh-CN" altLang="en-US" sz="1200" b="1" kern="100" dirty="0">
                          <a:solidFill>
                            <a:schemeClr val="tx1"/>
                          </a:solidFill>
                          <a:effectLst/>
                          <a:latin typeface="+mn-lt"/>
                          <a:ea typeface="+mn-ea"/>
                          <a:cs typeface="+mn-cs"/>
                        </a:rPr>
                        <a:t>高</a:t>
                      </a:r>
                      <a:r>
                        <a:rPr lang="zh-CN" sz="1200" b="1" kern="100" dirty="0">
                          <a:solidFill>
                            <a:schemeClr val="tx1"/>
                          </a:solidFill>
                          <a:effectLst/>
                          <a:latin typeface="+mn-lt"/>
                          <a:ea typeface="+mn-ea"/>
                          <a:cs typeface="+mn-cs"/>
                        </a:rPr>
                        <a:t>；</a:t>
                      </a:r>
                      <a:endParaRPr lang="en-US" altLang="zh-CN" sz="1200" b="1"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lt"/>
                          <a:ea typeface="+mn-ea"/>
                          <a:cs typeface="+mn-cs"/>
                        </a:rPr>
                        <a:t>质量文化</a:t>
                      </a:r>
                      <a:r>
                        <a:rPr lang="zh-CN" altLang="en-US" sz="1200" b="1" kern="100" dirty="0">
                          <a:solidFill>
                            <a:schemeClr val="tx1"/>
                          </a:solidFill>
                          <a:effectLst/>
                          <a:latin typeface="+mn-lt"/>
                          <a:ea typeface="+mn-ea"/>
                          <a:cs typeface="+mn-cs"/>
                        </a:rPr>
                        <a:t>形成</a:t>
                      </a:r>
                      <a:r>
                        <a:rPr lang="zh-CN" sz="1200" b="1" kern="100" dirty="0">
                          <a:solidFill>
                            <a:schemeClr val="tx1"/>
                          </a:solidFill>
                          <a:effectLst/>
                          <a:latin typeface="+mn-lt"/>
                          <a:ea typeface="+mn-ea"/>
                          <a:cs typeface="+mn-cs"/>
                        </a:rPr>
                        <a:t>氛围；</a:t>
                      </a:r>
                      <a:endParaRPr lang="en-US" altLang="zh-CN" sz="1200" b="1"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lt"/>
                          <a:ea typeface="+mn-ea"/>
                          <a:cs typeface="+mn-cs"/>
                        </a:rPr>
                        <a:t>持续改进质量的制度设计科学有效。</a:t>
                      </a: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1408647550"/>
                  </a:ext>
                </a:extLst>
              </a:tr>
              <a:tr h="529786">
                <a:tc vMerge="1">
                  <a:txBody>
                    <a:bodyPr/>
                    <a:lstStyle/>
                    <a:p>
                      <a:endParaRPr lang="zh-CN" altLang="en-US"/>
                    </a:p>
                  </a:txBody>
                  <a:tcPr/>
                </a:tc>
                <a:tc rowSpan="2">
                  <a:txBody>
                    <a:bodyPr/>
                    <a:lstStyle/>
                    <a:p>
                      <a:pPr algn="just">
                        <a:spcAft>
                          <a:spcPts val="0"/>
                        </a:spcAft>
                      </a:pPr>
                      <a:r>
                        <a:rPr lang="en-US" sz="1600" kern="100" dirty="0">
                          <a:solidFill>
                            <a:schemeClr val="tx1"/>
                          </a:solidFill>
                          <a:effectLst/>
                        </a:rPr>
                        <a:t>1.2</a:t>
                      </a:r>
                      <a:r>
                        <a:rPr lang="zh-CN" sz="1600" kern="100" dirty="0">
                          <a:solidFill>
                            <a:schemeClr val="tx1"/>
                          </a:solidFill>
                          <a:effectLst/>
                        </a:rPr>
                        <a:t>组织构架</a:t>
                      </a:r>
                      <a:endParaRPr lang="zh-CN" sz="16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zh-CN" sz="1200" kern="100" dirty="0">
                          <a:solidFill>
                            <a:schemeClr val="tx1"/>
                          </a:solidFill>
                          <a:effectLst/>
                        </a:rPr>
                        <a:t>质量保证机构与分工</a:t>
                      </a:r>
                      <a:endParaRPr lang="zh-CN" sz="12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marL="171450" marR="0" indent="-171450" algn="just"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Ø"/>
                        <a:tabLst/>
                        <a:defRPr/>
                      </a:pPr>
                      <a:r>
                        <a:rPr lang="zh-CN" sz="1200" b="1" kern="100" dirty="0">
                          <a:solidFill>
                            <a:schemeClr val="tx1"/>
                          </a:solidFill>
                          <a:effectLst/>
                          <a:latin typeface="+mn-lt"/>
                          <a:ea typeface="+mn-ea"/>
                          <a:cs typeface="+mn-cs"/>
                        </a:rPr>
                        <a:t>学校、院系质量</a:t>
                      </a:r>
                      <a:r>
                        <a:rPr lang="zh-CN" altLang="en-US" sz="1200" b="1" kern="100" dirty="0">
                          <a:solidFill>
                            <a:schemeClr val="tx1"/>
                          </a:solidFill>
                          <a:effectLst/>
                          <a:latin typeface="+mn-lt"/>
                          <a:ea typeface="+mn-ea"/>
                          <a:cs typeface="+mn-cs"/>
                        </a:rPr>
                        <a:t>均</a:t>
                      </a:r>
                      <a:r>
                        <a:rPr lang="zh-CN" altLang="zh-CN" sz="1200" b="1" kern="100" dirty="0">
                          <a:solidFill>
                            <a:schemeClr val="tx1"/>
                          </a:solidFill>
                          <a:effectLst/>
                          <a:latin typeface="+mn-lt"/>
                          <a:ea typeface="+mn-ea"/>
                          <a:cs typeface="+mn-cs"/>
                        </a:rPr>
                        <a:t>设置</a:t>
                      </a:r>
                      <a:r>
                        <a:rPr lang="zh-CN" sz="1200" b="1" kern="100" dirty="0">
                          <a:solidFill>
                            <a:schemeClr val="tx1"/>
                          </a:solidFill>
                          <a:effectLst/>
                          <a:latin typeface="+mn-lt"/>
                          <a:ea typeface="+mn-ea"/>
                          <a:cs typeface="+mn-cs"/>
                        </a:rPr>
                        <a:t>保证</a:t>
                      </a:r>
                      <a:r>
                        <a:rPr lang="zh-CN" sz="1200" b="1" kern="100" dirty="0">
                          <a:solidFill>
                            <a:srgbClr val="0000FF"/>
                          </a:solidFill>
                          <a:effectLst/>
                          <a:latin typeface="+mn-lt"/>
                          <a:ea typeface="+mn-ea"/>
                          <a:cs typeface="+mn-cs"/>
                        </a:rPr>
                        <a:t>机构</a:t>
                      </a:r>
                      <a:r>
                        <a:rPr lang="zh-CN" altLang="en-US" sz="1200" b="1" kern="100" dirty="0">
                          <a:solidFill>
                            <a:schemeClr val="tx1"/>
                          </a:solidFill>
                          <a:effectLst/>
                          <a:latin typeface="+mn-lt"/>
                          <a:ea typeface="+mn-ea"/>
                          <a:cs typeface="+mn-cs"/>
                        </a:rPr>
                        <a:t>；</a:t>
                      </a:r>
                      <a:endParaRPr lang="en-US" altLang="zh-CN" sz="1200" b="1"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altLang="zh-CN" sz="1200" b="1" kern="100" dirty="0">
                          <a:solidFill>
                            <a:schemeClr val="tx1"/>
                          </a:solidFill>
                          <a:effectLst/>
                          <a:latin typeface="+mn-lt"/>
                          <a:ea typeface="+mn-ea"/>
                          <a:cs typeface="+mn-cs"/>
                        </a:rPr>
                        <a:t>质量保证机构</a:t>
                      </a:r>
                      <a:r>
                        <a:rPr lang="zh-CN" sz="1200" b="1" kern="100" dirty="0">
                          <a:solidFill>
                            <a:srgbClr val="0000FF"/>
                          </a:solidFill>
                          <a:effectLst/>
                          <a:latin typeface="+mn-lt"/>
                          <a:ea typeface="+mn-ea"/>
                          <a:cs typeface="+mn-cs"/>
                        </a:rPr>
                        <a:t>职责</a:t>
                      </a:r>
                      <a:r>
                        <a:rPr lang="zh-CN" sz="1200" b="1" kern="100" dirty="0">
                          <a:solidFill>
                            <a:schemeClr val="tx1"/>
                          </a:solidFill>
                          <a:effectLst/>
                          <a:latin typeface="+mn-lt"/>
                          <a:ea typeface="+mn-ea"/>
                          <a:cs typeface="+mn-cs"/>
                        </a:rPr>
                        <a:t>明确。</a:t>
                      </a: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1333625589"/>
                  </a:ext>
                </a:extLst>
              </a:tr>
              <a:tr h="673802">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200" kern="100">
                          <a:solidFill>
                            <a:schemeClr val="tx1"/>
                          </a:solidFill>
                          <a:effectLst/>
                        </a:rPr>
                        <a:t>质量保证队伍</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lt"/>
                          <a:ea typeface="+mn-ea"/>
                          <a:cs typeface="+mn-cs"/>
                        </a:rPr>
                        <a:t>质量保证队伍建设符合质量保证体系建设规划</a:t>
                      </a:r>
                      <a:r>
                        <a:rPr lang="zh-CN" altLang="en-US" sz="1200" b="1" kern="100" dirty="0">
                          <a:solidFill>
                            <a:schemeClr val="tx1"/>
                          </a:solidFill>
                          <a:effectLst/>
                          <a:latin typeface="+mn-lt"/>
                          <a:ea typeface="+mn-ea"/>
                          <a:cs typeface="+mn-cs"/>
                        </a:rPr>
                        <a:t>和</a:t>
                      </a:r>
                      <a:r>
                        <a:rPr lang="zh-CN" altLang="zh-CN" sz="1200" b="1" kern="100" dirty="0">
                          <a:solidFill>
                            <a:schemeClr val="tx1"/>
                          </a:solidFill>
                          <a:effectLst/>
                          <a:latin typeface="+mn-lt"/>
                          <a:ea typeface="+mn-ea"/>
                          <a:cs typeface="+mn-cs"/>
                        </a:rPr>
                        <a:t>岗位职责</a:t>
                      </a:r>
                      <a:r>
                        <a:rPr lang="zh-CN" sz="1200" b="1" kern="100" dirty="0">
                          <a:solidFill>
                            <a:schemeClr val="tx1"/>
                          </a:solidFill>
                          <a:effectLst/>
                          <a:latin typeface="+mn-lt"/>
                          <a:ea typeface="+mn-ea"/>
                          <a:cs typeface="+mn-cs"/>
                        </a:rPr>
                        <a:t>要求；</a:t>
                      </a:r>
                      <a:endParaRPr lang="en-US" altLang="zh-CN" sz="1200" b="1"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altLang="en-US" sz="1200" b="1" kern="100" dirty="0">
                          <a:solidFill>
                            <a:schemeClr val="tx1"/>
                          </a:solidFill>
                          <a:effectLst/>
                          <a:latin typeface="+mn-lt"/>
                          <a:ea typeface="+mn-ea"/>
                          <a:cs typeface="+mn-cs"/>
                        </a:rPr>
                        <a:t>有</a:t>
                      </a:r>
                      <a:r>
                        <a:rPr lang="zh-CN" sz="1200" b="1" kern="100" dirty="0">
                          <a:solidFill>
                            <a:schemeClr val="tx1"/>
                          </a:solidFill>
                          <a:effectLst/>
                          <a:latin typeface="+mn-lt"/>
                          <a:ea typeface="+mn-ea"/>
                          <a:cs typeface="+mn-cs"/>
                        </a:rPr>
                        <a:t>质量保证机构、人员考核标准与考核制度</a:t>
                      </a:r>
                      <a:r>
                        <a:rPr lang="zh-CN" altLang="en-US" sz="1200" b="1" kern="100" dirty="0">
                          <a:solidFill>
                            <a:schemeClr val="tx1"/>
                          </a:solidFill>
                          <a:effectLst/>
                          <a:latin typeface="+mn-lt"/>
                          <a:ea typeface="+mn-ea"/>
                          <a:cs typeface="+mn-cs"/>
                        </a:rPr>
                        <a:t>，并严格执行</a:t>
                      </a:r>
                      <a:r>
                        <a:rPr lang="zh-CN" sz="1200" b="1" kern="100" dirty="0">
                          <a:solidFill>
                            <a:schemeClr val="tx1"/>
                          </a:solidFill>
                          <a:effectLst/>
                          <a:latin typeface="+mn-lt"/>
                          <a:ea typeface="+mn-ea"/>
                          <a:cs typeface="+mn-cs"/>
                        </a:rPr>
                        <a:t>；</a:t>
                      </a:r>
                      <a:endParaRPr lang="en-US" altLang="zh-CN" sz="1200" b="1"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altLang="en-US" sz="1200" b="1" kern="100" dirty="0">
                          <a:solidFill>
                            <a:schemeClr val="tx1"/>
                          </a:solidFill>
                          <a:effectLst/>
                          <a:latin typeface="+mn-lt"/>
                          <a:ea typeface="+mn-ea"/>
                          <a:cs typeface="+mn-cs"/>
                        </a:rPr>
                        <a:t>能够</a:t>
                      </a:r>
                      <a:r>
                        <a:rPr lang="zh-CN" sz="1200" b="1" kern="100" dirty="0">
                          <a:solidFill>
                            <a:schemeClr val="tx1"/>
                          </a:solidFill>
                          <a:effectLst/>
                          <a:latin typeface="+mn-lt"/>
                          <a:ea typeface="+mn-ea"/>
                          <a:cs typeface="+mn-cs"/>
                        </a:rPr>
                        <a:t>持续改进。</a:t>
                      </a: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164608254"/>
                  </a:ext>
                </a:extLst>
              </a:tr>
              <a:tr h="1080120">
                <a:tc vMerge="1">
                  <a:txBody>
                    <a:bodyPr/>
                    <a:lstStyle/>
                    <a:p>
                      <a:endParaRPr lang="zh-CN" altLang="en-US"/>
                    </a:p>
                  </a:txBody>
                  <a:tcPr/>
                </a:tc>
                <a:tc rowSpan="2">
                  <a:txBody>
                    <a:bodyPr/>
                    <a:lstStyle/>
                    <a:p>
                      <a:pPr algn="just">
                        <a:spcAft>
                          <a:spcPts val="0"/>
                        </a:spcAft>
                      </a:pPr>
                      <a:r>
                        <a:rPr lang="en-US" sz="1600" kern="100">
                          <a:solidFill>
                            <a:schemeClr val="tx1"/>
                          </a:solidFill>
                          <a:effectLst/>
                        </a:rPr>
                        <a:t>1.3</a:t>
                      </a:r>
                      <a:r>
                        <a:rPr lang="zh-CN" sz="1600" kern="100">
                          <a:solidFill>
                            <a:schemeClr val="tx1"/>
                          </a:solidFill>
                          <a:effectLst/>
                        </a:rPr>
                        <a:t>制度构架</a:t>
                      </a:r>
                      <a:endParaRPr lang="zh-CN" sz="16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zh-CN" sz="1200" kern="100">
                          <a:solidFill>
                            <a:schemeClr val="tx1"/>
                          </a:solidFill>
                          <a:effectLst/>
                        </a:rPr>
                        <a:t>质量保证制度</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marL="171450" indent="-171450" algn="just">
                        <a:spcAft>
                          <a:spcPts val="0"/>
                        </a:spcAft>
                        <a:buClr>
                          <a:srgbClr val="FF0000"/>
                        </a:buClr>
                        <a:buFont typeface="Wingdings" panose="05000000000000000000" pitchFamily="2" charset="2"/>
                        <a:buChar char="Ø"/>
                      </a:pPr>
                      <a:r>
                        <a:rPr lang="zh-CN" sz="1200" kern="100" dirty="0">
                          <a:solidFill>
                            <a:srgbClr val="FF0000"/>
                          </a:solidFill>
                          <a:effectLst/>
                        </a:rPr>
                        <a:t>学校</a:t>
                      </a:r>
                      <a:r>
                        <a:rPr lang="zh-CN" altLang="zh-CN" sz="1200" kern="100" dirty="0">
                          <a:solidFill>
                            <a:schemeClr val="tx1"/>
                          </a:solidFill>
                          <a:effectLst/>
                        </a:rPr>
                        <a:t>质量保证制度系统、完整</a:t>
                      </a:r>
                      <a:r>
                        <a:rPr lang="zh-CN" altLang="en-US" sz="1200" kern="100" dirty="0">
                          <a:solidFill>
                            <a:schemeClr val="tx1"/>
                          </a:solidFill>
                          <a:effectLst/>
                        </a:rPr>
                        <a:t>、</a:t>
                      </a:r>
                      <a:r>
                        <a:rPr lang="zh-CN" altLang="zh-CN" sz="1200" kern="100" dirty="0">
                          <a:solidFill>
                            <a:schemeClr val="tx1"/>
                          </a:solidFill>
                          <a:effectLst/>
                        </a:rPr>
                        <a:t>可操作</a:t>
                      </a:r>
                      <a:r>
                        <a:rPr lang="zh-CN" altLang="en-US" sz="1200" kern="100" dirty="0">
                          <a:solidFill>
                            <a:schemeClr val="tx1"/>
                          </a:solidFill>
                          <a:effectLst/>
                        </a:rPr>
                        <a:t>；</a:t>
                      </a:r>
                      <a:endParaRPr lang="en-US" altLang="zh-CN" sz="1200" kern="100" dirty="0">
                        <a:solidFill>
                          <a:schemeClr val="tx1"/>
                        </a:solidFill>
                        <a:effectLst/>
                      </a:endParaRPr>
                    </a:p>
                    <a:p>
                      <a:pPr marL="171450" indent="-171450" algn="just">
                        <a:spcAft>
                          <a:spcPts val="0"/>
                        </a:spcAft>
                        <a:buClr>
                          <a:srgbClr val="FF0000"/>
                        </a:buClr>
                        <a:buFont typeface="Wingdings" panose="05000000000000000000" pitchFamily="2" charset="2"/>
                        <a:buChar char="Ø"/>
                      </a:pPr>
                      <a:r>
                        <a:rPr lang="zh-CN" altLang="en-US" sz="1200" kern="100" dirty="0">
                          <a:solidFill>
                            <a:schemeClr val="tx1"/>
                          </a:solidFill>
                          <a:effectLst/>
                        </a:rPr>
                        <a:t>有与学校配套</a:t>
                      </a:r>
                      <a:r>
                        <a:rPr lang="zh-CN" sz="1200" kern="100" dirty="0">
                          <a:solidFill>
                            <a:srgbClr val="FF0000"/>
                          </a:solidFill>
                          <a:effectLst/>
                        </a:rPr>
                        <a:t>院系</a:t>
                      </a:r>
                      <a:r>
                        <a:rPr lang="zh-CN" altLang="zh-CN" sz="1200" kern="100" dirty="0">
                          <a:solidFill>
                            <a:schemeClr val="tx1"/>
                          </a:solidFill>
                          <a:effectLst/>
                        </a:rPr>
                        <a:t>质量保证制度</a:t>
                      </a:r>
                      <a:endParaRPr lang="en-US" altLang="zh-CN" sz="1200" kern="100" dirty="0">
                        <a:solidFill>
                          <a:schemeClr val="tx1"/>
                        </a:solidFill>
                        <a:effectLst/>
                      </a:endParaRPr>
                    </a:p>
                    <a:p>
                      <a:pPr marL="171450" indent="-171450" algn="just">
                        <a:spcAft>
                          <a:spcPts val="0"/>
                        </a:spcAft>
                        <a:buClr>
                          <a:srgbClr val="FF0000"/>
                        </a:buClr>
                        <a:buFont typeface="Wingdings" panose="05000000000000000000" pitchFamily="2" charset="2"/>
                        <a:buChar char="Ø"/>
                      </a:pPr>
                      <a:r>
                        <a:rPr lang="zh-CN" altLang="en-US" sz="1200" kern="100" dirty="0">
                          <a:solidFill>
                            <a:schemeClr val="tx1"/>
                          </a:solidFill>
                          <a:effectLst/>
                        </a:rPr>
                        <a:t>有与学校配套</a:t>
                      </a:r>
                      <a:r>
                        <a:rPr lang="zh-CN" altLang="zh-CN" sz="1200" kern="100" dirty="0">
                          <a:solidFill>
                            <a:srgbClr val="FF0000"/>
                          </a:solidFill>
                          <a:effectLst/>
                        </a:rPr>
                        <a:t>专业</a:t>
                      </a:r>
                      <a:r>
                        <a:rPr lang="zh-CN" altLang="zh-CN" sz="1200" kern="100" dirty="0">
                          <a:solidFill>
                            <a:schemeClr val="tx1"/>
                          </a:solidFill>
                          <a:effectLst/>
                        </a:rPr>
                        <a:t>质量保证制度</a:t>
                      </a:r>
                      <a:endParaRPr lang="en-US" altLang="zh-CN" sz="1200" kern="100" dirty="0">
                        <a:solidFill>
                          <a:schemeClr val="tx1"/>
                        </a:solidFill>
                        <a:effectLst/>
                      </a:endParaRPr>
                    </a:p>
                    <a:p>
                      <a:pPr marL="171450" indent="-171450" algn="just">
                        <a:spcAft>
                          <a:spcPts val="0"/>
                        </a:spcAft>
                        <a:buClr>
                          <a:srgbClr val="FF0000"/>
                        </a:buClr>
                        <a:buFont typeface="Wingdings" panose="05000000000000000000" pitchFamily="2" charset="2"/>
                        <a:buChar char="Ø"/>
                      </a:pPr>
                      <a:r>
                        <a:rPr lang="zh-CN" altLang="en-US" sz="1200" kern="100" dirty="0">
                          <a:solidFill>
                            <a:schemeClr val="tx1"/>
                          </a:solidFill>
                          <a:effectLst/>
                        </a:rPr>
                        <a:t>有与学校配套</a:t>
                      </a:r>
                      <a:r>
                        <a:rPr lang="zh-CN" altLang="zh-CN" sz="1200" kern="100" dirty="0">
                          <a:solidFill>
                            <a:srgbClr val="FF0000"/>
                          </a:solidFill>
                          <a:effectLst/>
                        </a:rPr>
                        <a:t>课程</a:t>
                      </a:r>
                      <a:r>
                        <a:rPr lang="zh-CN" altLang="zh-CN" sz="1200" kern="100" dirty="0">
                          <a:solidFill>
                            <a:schemeClr val="tx1"/>
                          </a:solidFill>
                          <a:effectLst/>
                        </a:rPr>
                        <a:t>质量保证制度</a:t>
                      </a:r>
                      <a:endParaRPr lang="en-US" altLang="zh-CN" sz="1200" kern="100" dirty="0">
                        <a:solidFill>
                          <a:schemeClr val="tx1"/>
                        </a:solidFill>
                        <a:effectLst/>
                      </a:endParaRPr>
                    </a:p>
                    <a:p>
                      <a:pPr marL="171450" indent="-171450" algn="just">
                        <a:spcAft>
                          <a:spcPts val="0"/>
                        </a:spcAft>
                        <a:buClr>
                          <a:srgbClr val="FF0000"/>
                        </a:buClr>
                        <a:buFont typeface="Wingdings" panose="05000000000000000000" pitchFamily="2" charset="2"/>
                        <a:buChar char="Ø"/>
                      </a:pPr>
                      <a:r>
                        <a:rPr lang="zh-CN" altLang="en-US" sz="1200" kern="100" dirty="0">
                          <a:solidFill>
                            <a:schemeClr val="tx1"/>
                          </a:solidFill>
                          <a:effectLst/>
                        </a:rPr>
                        <a:t>有与学校配套</a:t>
                      </a:r>
                      <a:r>
                        <a:rPr lang="zh-CN" altLang="zh-CN" sz="1200" kern="100" dirty="0">
                          <a:solidFill>
                            <a:srgbClr val="FF0000"/>
                          </a:solidFill>
                          <a:effectLst/>
                        </a:rPr>
                        <a:t>教师</a:t>
                      </a:r>
                      <a:r>
                        <a:rPr lang="zh-CN" altLang="zh-CN" sz="1200" kern="100" dirty="0">
                          <a:solidFill>
                            <a:schemeClr val="tx1"/>
                          </a:solidFill>
                          <a:effectLst/>
                        </a:rPr>
                        <a:t>质量保证制度</a:t>
                      </a:r>
                      <a:endParaRPr lang="en-US" altLang="zh-CN" sz="1200" kern="100" dirty="0">
                        <a:solidFill>
                          <a:schemeClr val="tx1"/>
                        </a:solidFill>
                        <a:effectLst/>
                      </a:endParaRPr>
                    </a:p>
                    <a:p>
                      <a:pPr marL="171450" indent="-171450" algn="just">
                        <a:spcAft>
                          <a:spcPts val="0"/>
                        </a:spcAft>
                        <a:buClr>
                          <a:srgbClr val="FF0000"/>
                        </a:buClr>
                        <a:buFont typeface="Wingdings" panose="05000000000000000000" pitchFamily="2" charset="2"/>
                        <a:buChar char="Ø"/>
                      </a:pPr>
                      <a:r>
                        <a:rPr lang="zh-CN" altLang="en-US" sz="1200" kern="100" dirty="0">
                          <a:solidFill>
                            <a:schemeClr val="tx1"/>
                          </a:solidFill>
                          <a:effectLst/>
                        </a:rPr>
                        <a:t>有与学校配套</a:t>
                      </a:r>
                      <a:r>
                        <a:rPr lang="zh-CN" altLang="zh-CN" sz="1200" kern="100" dirty="0">
                          <a:solidFill>
                            <a:srgbClr val="FF0000"/>
                          </a:solidFill>
                          <a:effectLst/>
                        </a:rPr>
                        <a:t>学生</a:t>
                      </a:r>
                      <a:r>
                        <a:rPr lang="zh-CN" sz="1200" kern="100" dirty="0">
                          <a:solidFill>
                            <a:schemeClr val="tx1"/>
                          </a:solidFill>
                          <a:effectLst/>
                        </a:rPr>
                        <a:t>质量保证制度</a:t>
                      </a:r>
                      <a:endParaRPr lang="zh-CN" sz="12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1659796320"/>
                  </a:ext>
                </a:extLst>
              </a:tr>
              <a:tr h="720080">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200" kern="100">
                          <a:solidFill>
                            <a:schemeClr val="tx1"/>
                          </a:solidFill>
                          <a:effectLst/>
                        </a:rPr>
                        <a:t>执行与改进</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lt"/>
                          <a:ea typeface="+mn-ea"/>
                          <a:cs typeface="+mn-cs"/>
                        </a:rPr>
                        <a:t>质量保证制度落实；</a:t>
                      </a:r>
                      <a:endParaRPr lang="en-US" altLang="zh-CN" sz="1200" b="1"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lt"/>
                          <a:ea typeface="+mn-ea"/>
                          <a:cs typeface="+mn-cs"/>
                        </a:rPr>
                        <a:t>质量保证制度不断改进和完善；</a:t>
                      </a:r>
                      <a:endParaRPr lang="en-US" altLang="zh-CN" sz="1200" b="1"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lt"/>
                          <a:ea typeface="+mn-ea"/>
                          <a:cs typeface="+mn-cs"/>
                        </a:rPr>
                        <a:t>质量年度报告结构规范、数据准确；</a:t>
                      </a:r>
                      <a:endParaRPr lang="en-US" altLang="zh-CN" sz="1200" b="1"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lt"/>
                          <a:ea typeface="+mn-ea"/>
                          <a:cs typeface="+mn-cs"/>
                        </a:rPr>
                        <a:t>院（系）、专业自我诊改已成常态。</a:t>
                      </a: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4265448562"/>
                  </a:ext>
                </a:extLst>
              </a:tr>
              <a:tr h="632048">
                <a:tc vMerge="1">
                  <a:txBody>
                    <a:bodyPr/>
                    <a:lstStyle/>
                    <a:p>
                      <a:endParaRPr lang="zh-CN" altLang="en-US"/>
                    </a:p>
                  </a:txBody>
                  <a:tcPr/>
                </a:tc>
                <a:tc rowSpan="2">
                  <a:txBody>
                    <a:bodyPr/>
                    <a:lstStyle/>
                    <a:p>
                      <a:pPr algn="just">
                        <a:spcAft>
                          <a:spcPts val="0"/>
                        </a:spcAft>
                      </a:pPr>
                      <a:r>
                        <a:rPr lang="en-US" sz="1600" b="0" kern="100" dirty="0">
                          <a:solidFill>
                            <a:schemeClr val="tx1"/>
                          </a:solidFill>
                          <a:effectLst/>
                        </a:rPr>
                        <a:t>1.4</a:t>
                      </a:r>
                      <a:r>
                        <a:rPr lang="zh-CN" sz="1600" b="0" kern="100" dirty="0">
                          <a:solidFill>
                            <a:schemeClr val="tx1"/>
                          </a:solidFill>
                          <a:effectLst/>
                        </a:rPr>
                        <a:t>信息系统</a:t>
                      </a:r>
                      <a:endParaRPr lang="zh-CN" sz="16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zh-CN" sz="1200" kern="100">
                          <a:solidFill>
                            <a:schemeClr val="tx1"/>
                          </a:solidFill>
                          <a:effectLst/>
                        </a:rPr>
                        <a:t>信息采集与管理</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lt"/>
                          <a:ea typeface="+mn-ea"/>
                          <a:cs typeface="+mn-cs"/>
                        </a:rPr>
                        <a:t>重视高职院校人才培养工作状态数据采集与管理平台建设；</a:t>
                      </a:r>
                      <a:endParaRPr lang="en-US" altLang="zh-CN" sz="1200" b="1"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altLang="zh-CN" sz="1200" b="1" kern="100" dirty="0">
                          <a:solidFill>
                            <a:schemeClr val="tx1"/>
                          </a:solidFill>
                          <a:effectLst/>
                          <a:latin typeface="+mn-lt"/>
                          <a:ea typeface="+mn-ea"/>
                          <a:cs typeface="+mn-cs"/>
                        </a:rPr>
                        <a:t>人才培养工作状态数据采集与管理平台</a:t>
                      </a:r>
                      <a:r>
                        <a:rPr lang="zh-CN" sz="1200" b="1" kern="100" dirty="0">
                          <a:solidFill>
                            <a:schemeClr val="tx1"/>
                          </a:solidFill>
                          <a:effectLst/>
                          <a:latin typeface="+mn-lt"/>
                          <a:ea typeface="+mn-ea"/>
                          <a:cs typeface="+mn-cs"/>
                        </a:rPr>
                        <a:t>运行是否良好；</a:t>
                      </a:r>
                      <a:endParaRPr lang="en-US" altLang="zh-CN" sz="1200" b="1"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lt"/>
                          <a:ea typeface="+mn-ea"/>
                          <a:cs typeface="+mn-cs"/>
                        </a:rPr>
                        <a:t>数据采集实时、准确、</a:t>
                      </a:r>
                      <a:r>
                        <a:rPr lang="zh-CN" sz="1200" kern="100" dirty="0">
                          <a:solidFill>
                            <a:schemeClr val="tx1"/>
                          </a:solidFill>
                          <a:effectLst/>
                        </a:rPr>
                        <a:t>完整。</a:t>
                      </a:r>
                      <a:endParaRPr lang="zh-CN" sz="12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4062172533"/>
                  </a:ext>
                </a:extLst>
              </a:tr>
              <a:tr h="517145">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200" b="0" kern="100" dirty="0">
                          <a:solidFill>
                            <a:schemeClr val="tx1"/>
                          </a:solidFill>
                          <a:effectLst/>
                        </a:rPr>
                        <a:t>信息应用</a:t>
                      </a:r>
                      <a:endParaRPr lang="zh-CN" sz="12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lt"/>
                          <a:ea typeface="+mn-ea"/>
                          <a:cs typeface="+mn-cs"/>
                        </a:rPr>
                        <a:t>运用平台进行日常管理和教学质量过程监控，</a:t>
                      </a:r>
                      <a:endParaRPr lang="en-US" altLang="zh-CN" sz="1200" b="1"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lt"/>
                          <a:ea typeface="+mn-ea"/>
                          <a:cs typeface="+mn-cs"/>
                        </a:rPr>
                        <a:t>各级用户定期开展数据分析，形成常态化的信息反馈诊断分析与改进</a:t>
                      </a:r>
                      <a:r>
                        <a:rPr lang="zh-CN" sz="1200" kern="100" dirty="0">
                          <a:solidFill>
                            <a:schemeClr val="tx1"/>
                          </a:solidFill>
                          <a:effectLst/>
                        </a:rPr>
                        <a:t>机制。</a:t>
                      </a:r>
                      <a:endParaRPr lang="zh-CN" sz="12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1296552993"/>
                  </a:ext>
                </a:extLst>
              </a:tr>
            </a:tbl>
          </a:graphicData>
        </a:graphic>
      </p:graphicFrame>
    </p:spTree>
    <p:extLst>
      <p:ext uri="{BB962C8B-B14F-4D97-AF65-F5344CB8AC3E}">
        <p14:creationId xmlns:p14="http://schemas.microsoft.com/office/powerpoint/2010/main" val="32930277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3198352156"/>
              </p:ext>
            </p:extLst>
          </p:nvPr>
        </p:nvGraphicFramePr>
        <p:xfrm>
          <a:off x="395536" y="332656"/>
          <a:ext cx="8208912" cy="6291867"/>
        </p:xfrm>
        <a:graphic>
          <a:graphicData uri="http://schemas.openxmlformats.org/drawingml/2006/table">
            <a:tbl>
              <a:tblPr firstRow="1" firstCol="1" lastRow="1" lastCol="1" bandRow="1" bandCol="1">
                <a:tableStyleId>{5C22544A-7EE6-4342-B048-85BDC9FD1C3A}</a:tableStyleId>
              </a:tblPr>
              <a:tblGrid>
                <a:gridCol w="720080">
                  <a:extLst>
                    <a:ext uri="{9D8B030D-6E8A-4147-A177-3AD203B41FA5}">
                      <a16:colId xmlns:a16="http://schemas.microsoft.com/office/drawing/2014/main" val="4294382527"/>
                    </a:ext>
                  </a:extLst>
                </a:gridCol>
                <a:gridCol w="792088">
                  <a:extLst>
                    <a:ext uri="{9D8B030D-6E8A-4147-A177-3AD203B41FA5}">
                      <a16:colId xmlns:a16="http://schemas.microsoft.com/office/drawing/2014/main" val="3965224612"/>
                    </a:ext>
                  </a:extLst>
                </a:gridCol>
                <a:gridCol w="1152128">
                  <a:extLst>
                    <a:ext uri="{9D8B030D-6E8A-4147-A177-3AD203B41FA5}">
                      <a16:colId xmlns:a16="http://schemas.microsoft.com/office/drawing/2014/main" val="3617944278"/>
                    </a:ext>
                  </a:extLst>
                </a:gridCol>
                <a:gridCol w="5544616">
                  <a:extLst>
                    <a:ext uri="{9D8B030D-6E8A-4147-A177-3AD203B41FA5}">
                      <a16:colId xmlns:a16="http://schemas.microsoft.com/office/drawing/2014/main" val="3527052762"/>
                    </a:ext>
                  </a:extLst>
                </a:gridCol>
              </a:tblGrid>
              <a:tr h="567003">
                <a:tc rowSpan="10">
                  <a:txBody>
                    <a:bodyPr/>
                    <a:lstStyle/>
                    <a:p>
                      <a:pPr algn="just">
                        <a:spcAft>
                          <a:spcPts val="0"/>
                        </a:spcAft>
                      </a:pPr>
                      <a:r>
                        <a:rPr lang="en-US" sz="1200" kern="100" dirty="0">
                          <a:solidFill>
                            <a:schemeClr val="tx1"/>
                          </a:solidFill>
                          <a:effectLst/>
                        </a:rPr>
                        <a:t>5 </a:t>
                      </a:r>
                      <a:r>
                        <a:rPr lang="zh-CN" sz="1200" kern="100" dirty="0">
                          <a:solidFill>
                            <a:schemeClr val="tx1"/>
                          </a:solidFill>
                          <a:effectLst/>
                        </a:rPr>
                        <a:t>体系</a:t>
                      </a:r>
                      <a:r>
                        <a:rPr lang="zh-CN" sz="1200" kern="100" dirty="0">
                          <a:solidFill>
                            <a:srgbClr val="FF0000"/>
                          </a:solidFill>
                          <a:effectLst/>
                        </a:rPr>
                        <a:t>运行效果</a:t>
                      </a:r>
                      <a:endParaRPr lang="en-US" altLang="zh-CN" sz="1200" kern="100" dirty="0">
                        <a:solidFill>
                          <a:srgbClr val="FF0000"/>
                        </a:solidFill>
                        <a:effectLst/>
                      </a:endParaRPr>
                    </a:p>
                    <a:p>
                      <a:pPr algn="just">
                        <a:spcAft>
                          <a:spcPts val="0"/>
                        </a:spcAft>
                      </a:pPr>
                      <a:endParaRPr lang="en-US" altLang="zh-CN" sz="12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p>
                      <a:pPr algn="just">
                        <a:spcAft>
                          <a:spcPts val="0"/>
                        </a:spcAft>
                      </a:pPr>
                      <a:r>
                        <a:rPr lang="zh-CN" altLang="en-US" sz="12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（多方受益、事故发生率下降、环境优化、质量持续提升、特色形成）</a:t>
                      </a:r>
                      <a:endParaRPr lang="zh-CN" sz="12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rowSpan="3">
                  <a:txBody>
                    <a:bodyPr/>
                    <a:lstStyle/>
                    <a:p>
                      <a:pPr algn="just">
                        <a:spcAft>
                          <a:spcPts val="0"/>
                        </a:spcAft>
                      </a:pPr>
                      <a:r>
                        <a:rPr lang="en-US" sz="1200" kern="100">
                          <a:solidFill>
                            <a:schemeClr val="tx1"/>
                          </a:solidFill>
                          <a:effectLst/>
                        </a:rPr>
                        <a:t>5.1</a:t>
                      </a:r>
                      <a:r>
                        <a:rPr lang="zh-CN" sz="1200" kern="100">
                          <a:solidFill>
                            <a:schemeClr val="tx1"/>
                          </a:solidFill>
                          <a:effectLst/>
                        </a:rPr>
                        <a:t>外部环境改进</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zh-CN" sz="1200" b="0" kern="100" dirty="0">
                          <a:solidFill>
                            <a:schemeClr val="tx1"/>
                          </a:solidFill>
                          <a:effectLst/>
                        </a:rPr>
                        <a:t>政策环境</a:t>
                      </a:r>
                      <a:endParaRPr lang="zh-CN" sz="12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lt"/>
                          <a:ea typeface="+mn-ea"/>
                          <a:cs typeface="+mn-cs"/>
                        </a:rPr>
                        <a:t>促进社会资源引入、共享渠道的拓展；</a:t>
                      </a:r>
                      <a:endParaRPr lang="en-US" altLang="zh-CN" sz="1200" b="1"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lt"/>
                          <a:ea typeface="+mn-ea"/>
                          <a:cs typeface="+mn-cs"/>
                        </a:rPr>
                        <a:t>政策环境利于学校的质量保证体系和人才培养质量持续改进与完善。</a:t>
                      </a: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4181101011"/>
                  </a:ext>
                </a:extLst>
              </a:tr>
              <a:tr h="564302">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200" kern="100">
                          <a:solidFill>
                            <a:schemeClr val="tx1"/>
                          </a:solidFill>
                          <a:effectLst/>
                        </a:rPr>
                        <a:t>资源环境</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lt"/>
                          <a:ea typeface="+mn-ea"/>
                          <a:cs typeface="+mn-cs"/>
                        </a:rPr>
                        <a:t>促进校内办学资源不断优化</a:t>
                      </a:r>
                      <a:r>
                        <a:rPr lang="zh-CN" altLang="en-US" sz="1200" b="1" kern="100" dirty="0">
                          <a:solidFill>
                            <a:schemeClr val="tx1"/>
                          </a:solidFill>
                          <a:effectLst/>
                          <a:latin typeface="+mn-lt"/>
                          <a:ea typeface="+mn-ea"/>
                          <a:cs typeface="+mn-cs"/>
                        </a:rPr>
                        <a:t>；</a:t>
                      </a:r>
                      <a:endParaRPr lang="en-US" altLang="zh-CN" sz="1200" b="1"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altLang="zh-CN" sz="1200" b="1" kern="100" dirty="0">
                          <a:solidFill>
                            <a:schemeClr val="tx1"/>
                          </a:solidFill>
                          <a:effectLst/>
                          <a:latin typeface="+mn-lt"/>
                          <a:ea typeface="+mn-ea"/>
                          <a:cs typeface="+mn-cs"/>
                        </a:rPr>
                        <a:t>促进</a:t>
                      </a:r>
                      <a:r>
                        <a:rPr lang="zh-CN" altLang="en-US" sz="1200" b="1" kern="100" dirty="0">
                          <a:solidFill>
                            <a:schemeClr val="tx1"/>
                          </a:solidFill>
                          <a:effectLst/>
                          <a:latin typeface="+mn-lt"/>
                          <a:ea typeface="+mn-ea"/>
                          <a:cs typeface="+mn-cs"/>
                        </a:rPr>
                        <a:t>学校</a:t>
                      </a:r>
                      <a:r>
                        <a:rPr lang="zh-CN" altLang="zh-CN" sz="1200" b="1" kern="100" dirty="0">
                          <a:solidFill>
                            <a:schemeClr val="tx1"/>
                          </a:solidFill>
                          <a:effectLst/>
                          <a:latin typeface="+mn-lt"/>
                          <a:ea typeface="+mn-ea"/>
                          <a:cs typeface="+mn-cs"/>
                        </a:rPr>
                        <a:t>办学条件</a:t>
                      </a:r>
                      <a:r>
                        <a:rPr lang="zh-CN" altLang="en-US" sz="1200" b="1" kern="100" dirty="0">
                          <a:solidFill>
                            <a:schemeClr val="tx1"/>
                          </a:solidFill>
                          <a:effectLst/>
                          <a:latin typeface="+mn-lt"/>
                          <a:ea typeface="+mn-ea"/>
                          <a:cs typeface="+mn-cs"/>
                        </a:rPr>
                        <a:t>不断</a:t>
                      </a:r>
                      <a:r>
                        <a:rPr lang="zh-CN" altLang="zh-CN" sz="1200" b="1" kern="100" dirty="0">
                          <a:solidFill>
                            <a:schemeClr val="tx1"/>
                          </a:solidFill>
                          <a:effectLst/>
                          <a:latin typeface="+mn-lt"/>
                          <a:ea typeface="+mn-ea"/>
                          <a:cs typeface="+mn-cs"/>
                        </a:rPr>
                        <a:t>改善</a:t>
                      </a:r>
                      <a:r>
                        <a:rPr lang="zh-CN" sz="1200" b="1" kern="100" dirty="0">
                          <a:solidFill>
                            <a:schemeClr val="tx1"/>
                          </a:solidFill>
                          <a:effectLst/>
                          <a:latin typeface="+mn-lt"/>
                          <a:ea typeface="+mn-ea"/>
                          <a:cs typeface="+mn-cs"/>
                        </a:rPr>
                        <a:t>。</a:t>
                      </a: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1692635582"/>
                  </a:ext>
                </a:extLst>
              </a:tr>
              <a:tr h="563627">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200" kern="100">
                          <a:solidFill>
                            <a:schemeClr val="tx1"/>
                          </a:solidFill>
                          <a:effectLst/>
                        </a:rPr>
                        <a:t>合作发展环境</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lt"/>
                          <a:ea typeface="+mn-ea"/>
                          <a:cs typeface="+mn-cs"/>
                        </a:rPr>
                        <a:t>学校自主诊改机制</a:t>
                      </a:r>
                      <a:r>
                        <a:rPr lang="zh-CN" altLang="en-US" sz="1200" b="1" kern="100" dirty="0">
                          <a:solidFill>
                            <a:schemeClr val="tx1"/>
                          </a:solidFill>
                          <a:effectLst/>
                          <a:latin typeface="+mn-lt"/>
                          <a:ea typeface="+mn-ea"/>
                          <a:cs typeface="+mn-cs"/>
                        </a:rPr>
                        <a:t>促进</a:t>
                      </a:r>
                      <a:r>
                        <a:rPr lang="zh-CN" sz="1200" b="1" kern="100" dirty="0">
                          <a:solidFill>
                            <a:schemeClr val="tx1"/>
                          </a:solidFill>
                          <a:effectLst/>
                          <a:latin typeface="+mn-lt"/>
                          <a:ea typeface="+mn-ea"/>
                          <a:cs typeface="+mn-cs"/>
                        </a:rPr>
                        <a:t>政校合作、校企合作、校校合作不断优化；</a:t>
                      </a:r>
                      <a:endParaRPr lang="en-US" altLang="zh-CN" sz="1200" b="1"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lt"/>
                          <a:ea typeface="+mn-ea"/>
                          <a:cs typeface="+mn-cs"/>
                        </a:rPr>
                        <a:t>合作发展的成效与作用不断呈现。</a:t>
                      </a: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184929899"/>
                  </a:ext>
                </a:extLst>
              </a:tr>
              <a:tr h="897356">
                <a:tc vMerge="1">
                  <a:txBody>
                    <a:bodyPr/>
                    <a:lstStyle/>
                    <a:p>
                      <a:endParaRPr lang="zh-CN" altLang="en-US"/>
                    </a:p>
                  </a:txBody>
                  <a:tcPr/>
                </a:tc>
                <a:tc rowSpan="3">
                  <a:txBody>
                    <a:bodyPr/>
                    <a:lstStyle/>
                    <a:p>
                      <a:pPr algn="just">
                        <a:spcAft>
                          <a:spcPts val="0"/>
                        </a:spcAft>
                      </a:pPr>
                      <a:r>
                        <a:rPr lang="en-US" sz="1200" kern="100" dirty="0">
                          <a:solidFill>
                            <a:schemeClr val="tx1"/>
                          </a:solidFill>
                          <a:effectLst/>
                        </a:rPr>
                        <a:t>5.2</a:t>
                      </a:r>
                      <a:r>
                        <a:rPr lang="zh-CN" sz="1200" kern="100" dirty="0">
                          <a:solidFill>
                            <a:schemeClr val="tx1"/>
                          </a:solidFill>
                          <a:effectLst/>
                        </a:rPr>
                        <a:t>质量事故管控</a:t>
                      </a:r>
                      <a:endParaRPr lang="zh-CN" sz="12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zh-CN" sz="1200" b="1" kern="100" dirty="0">
                          <a:solidFill>
                            <a:srgbClr val="0000FF"/>
                          </a:solidFill>
                          <a:effectLst/>
                        </a:rPr>
                        <a:t>管控制度</a:t>
                      </a:r>
                      <a:endParaRPr lang="zh-CN" sz="12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endParaRP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lt"/>
                          <a:ea typeface="+mn-ea"/>
                          <a:cs typeface="+mn-cs"/>
                        </a:rPr>
                        <a:t>建立学校、院系两级质量事故投诉受理机构</a:t>
                      </a:r>
                      <a:r>
                        <a:rPr lang="zh-CN" altLang="en-US" sz="1200" b="1" kern="100" dirty="0">
                          <a:solidFill>
                            <a:schemeClr val="tx1"/>
                          </a:solidFill>
                          <a:effectLst/>
                          <a:latin typeface="+mn-lt"/>
                          <a:ea typeface="+mn-ea"/>
                          <a:cs typeface="+mn-cs"/>
                        </a:rPr>
                        <a:t>；</a:t>
                      </a:r>
                      <a:endParaRPr lang="en-US" altLang="zh-CN" sz="1200" b="1"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lt"/>
                          <a:ea typeface="+mn-ea"/>
                          <a:cs typeface="+mn-cs"/>
                        </a:rPr>
                        <a:t>制定质量事故投诉、受理、反馈制度；</a:t>
                      </a:r>
                      <a:endParaRPr lang="en-US" altLang="zh-CN" sz="1200" b="1"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altLang="zh-CN" sz="1200" b="1" kern="100" dirty="0">
                          <a:solidFill>
                            <a:schemeClr val="tx1"/>
                          </a:solidFill>
                          <a:effectLst/>
                          <a:latin typeface="+mn-lt"/>
                          <a:ea typeface="+mn-ea"/>
                          <a:cs typeface="+mn-cs"/>
                        </a:rPr>
                        <a:t>制定质量事故分类、分等的认定管理办法，</a:t>
                      </a:r>
                      <a:endParaRPr lang="en-US" altLang="zh-CN" sz="1200" b="1"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lt"/>
                          <a:ea typeface="+mn-ea"/>
                          <a:cs typeface="+mn-cs"/>
                        </a:rPr>
                        <a:t>定期开展质量事故自查自纠，</a:t>
                      </a:r>
                      <a:r>
                        <a:rPr lang="zh-CN" altLang="zh-CN" sz="1200" b="1" kern="100" dirty="0">
                          <a:solidFill>
                            <a:schemeClr val="tx1"/>
                          </a:solidFill>
                          <a:effectLst/>
                          <a:latin typeface="+mn-lt"/>
                          <a:ea typeface="+mn-ea"/>
                          <a:cs typeface="+mn-cs"/>
                        </a:rPr>
                        <a:t>处理及时有效</a:t>
                      </a:r>
                      <a:r>
                        <a:rPr lang="zh-CN" sz="1200" b="1" kern="100" dirty="0">
                          <a:solidFill>
                            <a:schemeClr val="tx1"/>
                          </a:solidFill>
                          <a:effectLst/>
                          <a:latin typeface="+mn-lt"/>
                          <a:ea typeface="+mn-ea"/>
                          <a:cs typeface="+mn-cs"/>
                        </a:rPr>
                        <a:t>。</a:t>
                      </a: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324985346"/>
                  </a:ext>
                </a:extLst>
              </a:tr>
              <a:tr h="648072">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200" b="1" kern="100" dirty="0">
                          <a:solidFill>
                            <a:srgbClr val="0000FF"/>
                          </a:solidFill>
                          <a:effectLst/>
                        </a:rPr>
                        <a:t>发生率及影响</a:t>
                      </a:r>
                      <a:endParaRPr lang="zh-CN" sz="12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endParaRP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lt"/>
                          <a:ea typeface="+mn-ea"/>
                          <a:cs typeface="+mn-cs"/>
                        </a:rPr>
                        <a:t>学校质量事故发生率</a:t>
                      </a:r>
                      <a:r>
                        <a:rPr lang="zh-CN" altLang="en-US" sz="1200" b="1" kern="100" dirty="0">
                          <a:solidFill>
                            <a:schemeClr val="tx1"/>
                          </a:solidFill>
                          <a:effectLst/>
                          <a:latin typeface="+mn-lt"/>
                          <a:ea typeface="+mn-ea"/>
                          <a:cs typeface="+mn-cs"/>
                        </a:rPr>
                        <a:t>低</a:t>
                      </a:r>
                      <a:r>
                        <a:rPr lang="zh-CN" sz="1200" b="1" kern="100" dirty="0">
                          <a:solidFill>
                            <a:schemeClr val="tx1"/>
                          </a:solidFill>
                          <a:effectLst/>
                          <a:latin typeface="+mn-lt"/>
                          <a:ea typeface="+mn-ea"/>
                          <a:cs typeface="+mn-cs"/>
                        </a:rPr>
                        <a:t>、影响</a:t>
                      </a:r>
                      <a:r>
                        <a:rPr lang="zh-CN" altLang="en-US" sz="1200" b="1" kern="100" dirty="0">
                          <a:solidFill>
                            <a:schemeClr val="tx1"/>
                          </a:solidFill>
                          <a:effectLst/>
                          <a:latin typeface="+mn-lt"/>
                          <a:ea typeface="+mn-ea"/>
                          <a:cs typeface="+mn-cs"/>
                        </a:rPr>
                        <a:t>小</a:t>
                      </a:r>
                      <a:r>
                        <a:rPr lang="zh-CN" sz="1200" b="1" kern="100" dirty="0">
                          <a:solidFill>
                            <a:schemeClr val="tx1"/>
                          </a:solidFill>
                          <a:effectLst/>
                          <a:latin typeface="+mn-lt"/>
                          <a:ea typeface="+mn-ea"/>
                          <a:cs typeface="+mn-cs"/>
                        </a:rPr>
                        <a:t>；</a:t>
                      </a:r>
                      <a:endParaRPr lang="en-US" altLang="zh-CN" sz="1200" b="1"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lt"/>
                          <a:ea typeface="+mn-ea"/>
                          <a:cs typeface="+mn-cs"/>
                        </a:rPr>
                        <a:t>处理安全事故、群体性事件</a:t>
                      </a:r>
                      <a:r>
                        <a:rPr lang="zh-CN" altLang="en-US" sz="1200" b="1" kern="100" dirty="0">
                          <a:solidFill>
                            <a:schemeClr val="tx1"/>
                          </a:solidFill>
                          <a:effectLst/>
                          <a:latin typeface="+mn-lt"/>
                          <a:ea typeface="+mn-ea"/>
                          <a:cs typeface="+mn-cs"/>
                        </a:rPr>
                        <a:t>及时有效</a:t>
                      </a:r>
                      <a:r>
                        <a:rPr lang="zh-CN" sz="1200" b="1" kern="100" dirty="0">
                          <a:solidFill>
                            <a:schemeClr val="tx1"/>
                          </a:solidFill>
                          <a:effectLst/>
                          <a:latin typeface="+mn-lt"/>
                          <a:ea typeface="+mn-ea"/>
                          <a:cs typeface="+mn-cs"/>
                        </a:rPr>
                        <a:t>；</a:t>
                      </a:r>
                      <a:endParaRPr lang="en-US" altLang="zh-CN" sz="1200" b="1"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lt"/>
                          <a:ea typeface="+mn-ea"/>
                          <a:cs typeface="+mn-cs"/>
                        </a:rPr>
                        <a:t>学校质量事故与投诉发生率逐年减少。</a:t>
                      </a: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61478737"/>
                  </a:ext>
                </a:extLst>
              </a:tr>
              <a:tr h="680402">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200" b="1" kern="100" dirty="0">
                          <a:solidFill>
                            <a:srgbClr val="0000FF"/>
                          </a:solidFill>
                          <a:effectLst/>
                        </a:rPr>
                        <a:t>预警机制</a:t>
                      </a:r>
                      <a:endParaRPr lang="zh-CN" sz="12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endParaRP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lt"/>
                          <a:ea typeface="+mn-ea"/>
                          <a:cs typeface="+mn-cs"/>
                        </a:rPr>
                        <a:t>建立过程信息监测分析机制与质量事故预警制度；</a:t>
                      </a: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lt"/>
                          <a:ea typeface="+mn-ea"/>
                          <a:cs typeface="+mn-cs"/>
                        </a:rPr>
                        <a:t>有突发性安全事故、群体性事件应对工作预案；</a:t>
                      </a: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lt"/>
                          <a:ea typeface="+mn-ea"/>
                          <a:cs typeface="+mn-cs"/>
                        </a:rPr>
                        <a:t>有近三年质量事故分析报告及其反馈处理效果报告；</a:t>
                      </a: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2257991863"/>
                  </a:ext>
                </a:extLst>
              </a:tr>
              <a:tr h="471726">
                <a:tc vMerge="1">
                  <a:txBody>
                    <a:bodyPr/>
                    <a:lstStyle/>
                    <a:p>
                      <a:endParaRPr lang="zh-CN" altLang="en-US"/>
                    </a:p>
                  </a:txBody>
                  <a:tcPr/>
                </a:tc>
                <a:tc rowSpan="3">
                  <a:txBody>
                    <a:bodyPr/>
                    <a:lstStyle/>
                    <a:p>
                      <a:pPr algn="just">
                        <a:spcAft>
                          <a:spcPts val="0"/>
                        </a:spcAft>
                      </a:pPr>
                      <a:r>
                        <a:rPr lang="en-US" sz="1200" kern="100">
                          <a:solidFill>
                            <a:schemeClr val="tx1"/>
                          </a:solidFill>
                          <a:effectLst/>
                        </a:rPr>
                        <a:t>5.3</a:t>
                      </a:r>
                      <a:r>
                        <a:rPr lang="zh-CN" sz="1200" kern="100">
                          <a:solidFill>
                            <a:schemeClr val="tx1"/>
                          </a:solidFill>
                          <a:effectLst/>
                        </a:rPr>
                        <a:t>质量保证效果</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zh-CN" sz="1200" kern="100">
                          <a:solidFill>
                            <a:schemeClr val="tx1"/>
                          </a:solidFill>
                          <a:effectLst/>
                        </a:rPr>
                        <a:t>规划体系建设及效果</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rgbClr val="0000FF"/>
                          </a:solidFill>
                          <a:effectLst/>
                          <a:latin typeface="+mn-lt"/>
                          <a:ea typeface="+mn-ea"/>
                          <a:cs typeface="+mn-cs"/>
                        </a:rPr>
                        <a:t>规划</a:t>
                      </a:r>
                      <a:r>
                        <a:rPr lang="zh-CN" altLang="zh-CN" sz="1200" b="1" kern="100" dirty="0">
                          <a:solidFill>
                            <a:schemeClr val="tx1"/>
                          </a:solidFill>
                          <a:effectLst/>
                          <a:latin typeface="+mn-lt"/>
                          <a:ea typeface="+mn-ea"/>
                          <a:cs typeface="+mn-cs"/>
                        </a:rPr>
                        <a:t>体系</a:t>
                      </a:r>
                      <a:r>
                        <a:rPr lang="zh-CN" sz="1200" b="1" kern="100" dirty="0">
                          <a:solidFill>
                            <a:schemeClr val="tx1"/>
                          </a:solidFill>
                          <a:effectLst/>
                          <a:latin typeface="+mn-lt"/>
                          <a:ea typeface="+mn-ea"/>
                          <a:cs typeface="+mn-cs"/>
                        </a:rPr>
                        <a:t>完备、</a:t>
                      </a:r>
                      <a:r>
                        <a:rPr lang="zh-CN" altLang="en-US" sz="1200" b="1" kern="100" dirty="0">
                          <a:solidFill>
                            <a:schemeClr val="tx1"/>
                          </a:solidFill>
                          <a:effectLst/>
                          <a:latin typeface="+mn-lt"/>
                          <a:ea typeface="+mn-ea"/>
                          <a:cs typeface="+mn-cs"/>
                        </a:rPr>
                        <a:t>科学</a:t>
                      </a:r>
                      <a:r>
                        <a:rPr lang="zh-CN" sz="1200" b="1" kern="100" dirty="0">
                          <a:solidFill>
                            <a:schemeClr val="tx1"/>
                          </a:solidFill>
                          <a:effectLst/>
                          <a:latin typeface="+mn-lt"/>
                          <a:ea typeface="+mn-ea"/>
                          <a:cs typeface="+mn-cs"/>
                        </a:rPr>
                        <a:t>，</a:t>
                      </a:r>
                      <a:endParaRPr lang="en-US" altLang="zh-CN" sz="1200" b="1"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lt"/>
                          <a:ea typeface="+mn-ea"/>
                          <a:cs typeface="+mn-cs"/>
                        </a:rPr>
                        <a:t>实施顺利，</a:t>
                      </a:r>
                      <a:r>
                        <a:rPr lang="zh-CN" sz="1200" b="1" kern="100" dirty="0">
                          <a:solidFill>
                            <a:srgbClr val="0000FF"/>
                          </a:solidFill>
                          <a:effectLst/>
                          <a:latin typeface="+mn-lt"/>
                          <a:ea typeface="+mn-ea"/>
                          <a:cs typeface="+mn-cs"/>
                        </a:rPr>
                        <a:t>目标</a:t>
                      </a:r>
                      <a:r>
                        <a:rPr lang="zh-CN" sz="1200" b="1" kern="100" dirty="0">
                          <a:solidFill>
                            <a:schemeClr val="tx1"/>
                          </a:solidFill>
                          <a:effectLst/>
                          <a:latin typeface="+mn-lt"/>
                          <a:ea typeface="+mn-ea"/>
                          <a:cs typeface="+mn-cs"/>
                        </a:rPr>
                        <a:t>达成度</a:t>
                      </a:r>
                      <a:r>
                        <a:rPr lang="zh-CN" altLang="en-US" sz="1200" b="1" kern="100" dirty="0">
                          <a:solidFill>
                            <a:schemeClr val="tx1"/>
                          </a:solidFill>
                          <a:effectLst/>
                          <a:latin typeface="+mn-lt"/>
                          <a:ea typeface="+mn-ea"/>
                          <a:cs typeface="+mn-cs"/>
                        </a:rPr>
                        <a:t>高</a:t>
                      </a:r>
                      <a:r>
                        <a:rPr lang="zh-CN" sz="1200" b="1" kern="100" dirty="0">
                          <a:solidFill>
                            <a:schemeClr val="tx1"/>
                          </a:solidFill>
                          <a:effectLst/>
                          <a:latin typeface="+mn-lt"/>
                          <a:ea typeface="+mn-ea"/>
                          <a:cs typeface="+mn-cs"/>
                        </a:rPr>
                        <a:t>。</a:t>
                      </a: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925435763"/>
                  </a:ext>
                </a:extLst>
              </a:tr>
              <a:tr h="648072">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200" kern="100">
                          <a:solidFill>
                            <a:schemeClr val="tx1"/>
                          </a:solidFill>
                          <a:effectLst/>
                        </a:rPr>
                        <a:t>标准体系建设及效果</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lt"/>
                          <a:ea typeface="+mn-ea"/>
                          <a:cs typeface="+mn-cs"/>
                        </a:rPr>
                        <a:t>专业、课程、师资、学生发展</a:t>
                      </a:r>
                      <a:r>
                        <a:rPr lang="zh-CN" altLang="en-US" sz="1200" b="1" kern="100" dirty="0">
                          <a:solidFill>
                            <a:schemeClr val="tx1"/>
                          </a:solidFill>
                          <a:effectLst/>
                          <a:latin typeface="+mn-lt"/>
                          <a:ea typeface="+mn-ea"/>
                          <a:cs typeface="+mn-cs"/>
                        </a:rPr>
                        <a:t>等</a:t>
                      </a:r>
                      <a:r>
                        <a:rPr lang="zh-CN" sz="1200" b="1" kern="100" dirty="0">
                          <a:solidFill>
                            <a:schemeClr val="tx1"/>
                          </a:solidFill>
                          <a:effectLst/>
                          <a:latin typeface="+mn-lt"/>
                          <a:ea typeface="+mn-ea"/>
                          <a:cs typeface="+mn-cs"/>
                        </a:rPr>
                        <a:t>质量</a:t>
                      </a:r>
                      <a:r>
                        <a:rPr lang="zh-CN" sz="1200" b="1" kern="100" dirty="0">
                          <a:solidFill>
                            <a:srgbClr val="0000FF"/>
                          </a:solidFill>
                          <a:effectLst/>
                          <a:latin typeface="+mn-lt"/>
                          <a:ea typeface="+mn-ea"/>
                          <a:cs typeface="+mn-cs"/>
                        </a:rPr>
                        <a:t>标准</a:t>
                      </a:r>
                      <a:r>
                        <a:rPr lang="zh-CN" altLang="en-US" sz="1200" b="1" kern="100" dirty="0">
                          <a:solidFill>
                            <a:srgbClr val="0000FF"/>
                          </a:solidFill>
                          <a:effectLst/>
                          <a:latin typeface="+mn-lt"/>
                          <a:ea typeface="+mn-ea"/>
                          <a:cs typeface="+mn-cs"/>
                        </a:rPr>
                        <a:t>体系</a:t>
                      </a:r>
                      <a:r>
                        <a:rPr lang="zh-CN" sz="1200" b="1" kern="100" dirty="0">
                          <a:solidFill>
                            <a:schemeClr val="tx1"/>
                          </a:solidFill>
                          <a:effectLst/>
                          <a:latin typeface="+mn-lt"/>
                          <a:ea typeface="+mn-ea"/>
                          <a:cs typeface="+mn-cs"/>
                        </a:rPr>
                        <a:t>完备；</a:t>
                      </a:r>
                      <a:endParaRPr lang="en-US" altLang="zh-CN" sz="1200" b="1"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lt"/>
                          <a:ea typeface="+mn-ea"/>
                          <a:cs typeface="+mn-cs"/>
                        </a:rPr>
                        <a:t>诊改过程中不断调整优化；</a:t>
                      </a:r>
                      <a:endParaRPr lang="en-US" altLang="zh-CN" sz="1200" b="1"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lt"/>
                          <a:ea typeface="+mn-ea"/>
                          <a:cs typeface="+mn-cs"/>
                        </a:rPr>
                        <a:t>社会认可度如何。</a:t>
                      </a: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989287854"/>
                  </a:ext>
                </a:extLst>
              </a:tr>
              <a:tr h="720080">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200" kern="100">
                          <a:solidFill>
                            <a:schemeClr val="tx1"/>
                          </a:solidFill>
                          <a:effectLst/>
                        </a:rPr>
                        <a:t>诊改机制建设及效果</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lt"/>
                          <a:ea typeface="+mn-ea"/>
                          <a:cs typeface="+mn-cs"/>
                        </a:rPr>
                        <a:t>内部质量保证体系日趋完备；</a:t>
                      </a:r>
                      <a:endParaRPr lang="en-US" altLang="zh-CN" sz="1200" b="1"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lt"/>
                          <a:ea typeface="+mn-ea"/>
                          <a:cs typeface="+mn-cs"/>
                        </a:rPr>
                        <a:t>持续改进的机制常态化并步入良性循环</a:t>
                      </a:r>
                      <a:r>
                        <a:rPr lang="zh-CN" altLang="en-US" sz="1200" b="1" kern="100" dirty="0">
                          <a:solidFill>
                            <a:schemeClr val="tx1"/>
                          </a:solidFill>
                          <a:effectLst/>
                          <a:latin typeface="+mn-lt"/>
                          <a:ea typeface="+mn-ea"/>
                          <a:cs typeface="+mn-cs"/>
                        </a:rPr>
                        <a:t>；</a:t>
                      </a:r>
                      <a:endParaRPr lang="en-US" altLang="zh-CN" sz="1200" b="1"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lt"/>
                          <a:ea typeface="+mn-ea"/>
                          <a:cs typeface="+mn-cs"/>
                        </a:rPr>
                        <a:t>人才培养质量持续提升。</a:t>
                      </a: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626235966"/>
                  </a:ext>
                </a:extLst>
              </a:tr>
              <a:tr h="531227">
                <a:tc vMerge="1">
                  <a:txBody>
                    <a:bodyPr/>
                    <a:lstStyle/>
                    <a:p>
                      <a:endParaRPr lang="zh-CN" altLang="en-US"/>
                    </a:p>
                  </a:txBody>
                  <a:tcPr/>
                </a:tc>
                <a:tc>
                  <a:txBody>
                    <a:bodyPr/>
                    <a:lstStyle/>
                    <a:p>
                      <a:pPr algn="just">
                        <a:spcAft>
                          <a:spcPts val="0"/>
                        </a:spcAft>
                      </a:pPr>
                      <a:r>
                        <a:rPr lang="en-US" sz="1200" kern="100">
                          <a:solidFill>
                            <a:schemeClr val="tx1"/>
                          </a:solidFill>
                          <a:effectLst/>
                        </a:rPr>
                        <a:t>5.4</a:t>
                      </a:r>
                      <a:r>
                        <a:rPr lang="zh-CN" sz="1200" kern="100">
                          <a:solidFill>
                            <a:schemeClr val="tx1"/>
                          </a:solidFill>
                          <a:effectLst/>
                        </a:rPr>
                        <a:t>体系特色</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zh-CN" sz="1200" b="0" kern="100" dirty="0">
                          <a:solidFill>
                            <a:schemeClr val="tx1"/>
                          </a:solidFill>
                          <a:effectLst/>
                        </a:rPr>
                        <a:t>学校质量保证体系特色</a:t>
                      </a:r>
                      <a:endParaRPr lang="zh-CN" sz="12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lt"/>
                          <a:ea typeface="+mn-ea"/>
                          <a:cs typeface="+mn-cs"/>
                        </a:rPr>
                        <a:t>学校自身质量保证体系形成特色，</a:t>
                      </a:r>
                      <a:endParaRPr lang="en-US" altLang="zh-CN" sz="1200" b="1"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lt"/>
                          <a:ea typeface="+mn-ea"/>
                          <a:cs typeface="+mn-cs"/>
                        </a:rPr>
                        <a:t>应用效果好并能发挥辐射与影响作用。</a:t>
                      </a: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711200419"/>
                  </a:ext>
                </a:extLst>
              </a:tr>
            </a:tbl>
          </a:graphicData>
        </a:graphic>
      </p:graphicFrame>
    </p:spTree>
    <p:extLst>
      <p:ext uri="{BB962C8B-B14F-4D97-AF65-F5344CB8AC3E}">
        <p14:creationId xmlns:p14="http://schemas.microsoft.com/office/powerpoint/2010/main" val="10810473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内容占位符 3"/>
          <p:cNvGraphicFramePr>
            <a:graphicFrameLocks noGrp="1"/>
          </p:cNvGraphicFramePr>
          <p:nvPr>
            <p:ph idx="1"/>
            <p:extLst>
              <p:ext uri="{D42A27DB-BD31-4B8C-83A1-F6EECF244321}">
                <p14:modId xmlns:p14="http://schemas.microsoft.com/office/powerpoint/2010/main" val="2519655871"/>
              </p:ext>
            </p:extLst>
          </p:nvPr>
        </p:nvGraphicFramePr>
        <p:xfrm>
          <a:off x="395536" y="404664"/>
          <a:ext cx="8280920" cy="5955163"/>
        </p:xfrm>
        <a:graphic>
          <a:graphicData uri="http://schemas.openxmlformats.org/drawingml/2006/table">
            <a:tbl>
              <a:tblPr firstRow="1" firstCol="1" lastRow="1" lastCol="1" bandRow="1" bandCol="1">
                <a:tableStyleId>{5C22544A-7EE6-4342-B048-85BDC9FD1C3A}</a:tableStyleId>
              </a:tblPr>
              <a:tblGrid>
                <a:gridCol w="920077">
                  <a:extLst>
                    <a:ext uri="{9D8B030D-6E8A-4147-A177-3AD203B41FA5}">
                      <a16:colId xmlns:a16="http://schemas.microsoft.com/office/drawing/2014/main" val="3905103936"/>
                    </a:ext>
                  </a:extLst>
                </a:gridCol>
                <a:gridCol w="736107">
                  <a:extLst>
                    <a:ext uri="{9D8B030D-6E8A-4147-A177-3AD203B41FA5}">
                      <a16:colId xmlns:a16="http://schemas.microsoft.com/office/drawing/2014/main" val="2037487604"/>
                    </a:ext>
                  </a:extLst>
                </a:gridCol>
                <a:gridCol w="1296144">
                  <a:extLst>
                    <a:ext uri="{9D8B030D-6E8A-4147-A177-3AD203B41FA5}">
                      <a16:colId xmlns:a16="http://schemas.microsoft.com/office/drawing/2014/main" val="2068733866"/>
                    </a:ext>
                  </a:extLst>
                </a:gridCol>
                <a:gridCol w="5328592">
                  <a:extLst>
                    <a:ext uri="{9D8B030D-6E8A-4147-A177-3AD203B41FA5}">
                      <a16:colId xmlns:a16="http://schemas.microsoft.com/office/drawing/2014/main" val="335079426"/>
                    </a:ext>
                  </a:extLst>
                </a:gridCol>
              </a:tblGrid>
              <a:tr h="532269">
                <a:tc rowSpan="9">
                  <a:txBody>
                    <a:bodyPr/>
                    <a:lstStyle/>
                    <a:p>
                      <a:pPr algn="just">
                        <a:spcAft>
                          <a:spcPts val="0"/>
                        </a:spcAft>
                      </a:pPr>
                      <a:r>
                        <a:rPr lang="en-US" sz="1400" kern="100" dirty="0">
                          <a:solidFill>
                            <a:schemeClr val="tx1"/>
                          </a:solidFill>
                          <a:effectLst/>
                        </a:rPr>
                        <a:t>2 </a:t>
                      </a:r>
                      <a:r>
                        <a:rPr lang="zh-CN" sz="1400" kern="100" dirty="0">
                          <a:solidFill>
                            <a:schemeClr val="tx1"/>
                          </a:solidFill>
                          <a:effectLst/>
                        </a:rPr>
                        <a:t>专业质量保证</a:t>
                      </a:r>
                      <a:endPar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2244" marR="62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rowSpan="3">
                  <a:txBody>
                    <a:bodyPr/>
                    <a:lstStyle/>
                    <a:p>
                      <a:pPr algn="just">
                        <a:spcAft>
                          <a:spcPts val="0"/>
                        </a:spcAft>
                      </a:pPr>
                      <a:r>
                        <a:rPr lang="en-US" sz="1400" kern="100" dirty="0">
                          <a:solidFill>
                            <a:schemeClr val="tx1"/>
                          </a:solidFill>
                          <a:effectLst/>
                        </a:rPr>
                        <a:t>2.1</a:t>
                      </a:r>
                      <a:r>
                        <a:rPr lang="zh-CN" sz="1400" kern="100" dirty="0">
                          <a:solidFill>
                            <a:schemeClr val="tx1"/>
                          </a:solidFill>
                          <a:effectLst/>
                        </a:rPr>
                        <a:t>专业建设规划</a:t>
                      </a:r>
                      <a:endPar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2244" marR="62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zh-CN" sz="1400" b="0" kern="100" dirty="0">
                          <a:solidFill>
                            <a:schemeClr val="tx1"/>
                          </a:solidFill>
                          <a:effectLst/>
                        </a:rPr>
                        <a:t>规划制定与实施</a:t>
                      </a:r>
                      <a:endParaRPr lang="zh-CN" sz="14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2244" marR="62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400" b="1" kern="100" dirty="0">
                          <a:solidFill>
                            <a:schemeClr val="tx1"/>
                          </a:solidFill>
                          <a:effectLst/>
                          <a:latin typeface="+mn-lt"/>
                          <a:ea typeface="+mn-ea"/>
                          <a:cs typeface="+mn-cs"/>
                        </a:rPr>
                        <a:t>专业建设</a:t>
                      </a:r>
                      <a:r>
                        <a:rPr lang="zh-CN" sz="1400" b="1" kern="100" dirty="0">
                          <a:solidFill>
                            <a:srgbClr val="0000FF"/>
                          </a:solidFill>
                          <a:effectLst/>
                          <a:latin typeface="+mn-lt"/>
                          <a:ea typeface="+mn-ea"/>
                          <a:cs typeface="+mn-cs"/>
                        </a:rPr>
                        <a:t>规划</a:t>
                      </a:r>
                      <a:r>
                        <a:rPr lang="zh-CN" sz="1400" b="1" kern="100" dirty="0">
                          <a:solidFill>
                            <a:schemeClr val="tx1"/>
                          </a:solidFill>
                          <a:effectLst/>
                          <a:latin typeface="+mn-lt"/>
                          <a:ea typeface="+mn-ea"/>
                          <a:cs typeface="+mn-cs"/>
                        </a:rPr>
                        <a:t>符合学校发展实际；</a:t>
                      </a:r>
                      <a:endParaRPr lang="en-US" altLang="zh-CN" sz="1400" b="1"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400" b="1" kern="100" dirty="0">
                          <a:solidFill>
                            <a:schemeClr val="tx1"/>
                          </a:solidFill>
                          <a:effectLst/>
                          <a:latin typeface="+mn-lt"/>
                          <a:ea typeface="+mn-ea"/>
                          <a:cs typeface="+mn-cs"/>
                        </a:rPr>
                        <a:t>专业</a:t>
                      </a:r>
                      <a:r>
                        <a:rPr lang="zh-CN" altLang="en-US" sz="1400" b="1" kern="100" dirty="0">
                          <a:solidFill>
                            <a:srgbClr val="0000FF"/>
                          </a:solidFill>
                          <a:effectLst/>
                          <a:latin typeface="+mn-lt"/>
                          <a:ea typeface="+mn-ea"/>
                          <a:cs typeface="+mn-cs"/>
                        </a:rPr>
                        <a:t>结构</a:t>
                      </a:r>
                      <a:r>
                        <a:rPr lang="zh-CN" sz="1400" b="1" kern="100" dirty="0">
                          <a:solidFill>
                            <a:schemeClr val="tx1"/>
                          </a:solidFill>
                          <a:effectLst/>
                          <a:latin typeface="+mn-lt"/>
                          <a:ea typeface="+mn-ea"/>
                          <a:cs typeface="+mn-cs"/>
                        </a:rPr>
                        <a:t>不断优化。</a:t>
                      </a:r>
                    </a:p>
                  </a:txBody>
                  <a:tcPr marL="62244" marR="62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1010922228"/>
                  </a:ext>
                </a:extLst>
              </a:tr>
              <a:tr h="574251">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400" kern="100">
                          <a:solidFill>
                            <a:schemeClr val="tx1"/>
                          </a:solidFill>
                          <a:effectLst/>
                        </a:rPr>
                        <a:t>目标与标准</a:t>
                      </a:r>
                      <a:endParaRPr lang="zh-CN" sz="14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2244" marR="62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400" b="1" kern="100" dirty="0">
                          <a:solidFill>
                            <a:schemeClr val="tx1"/>
                          </a:solidFill>
                          <a:effectLst/>
                          <a:latin typeface="+mn-lt"/>
                          <a:ea typeface="+mn-ea"/>
                          <a:cs typeface="+mn-cs"/>
                        </a:rPr>
                        <a:t>有明确的专业建设</a:t>
                      </a:r>
                      <a:r>
                        <a:rPr lang="zh-CN" sz="1400" b="1" kern="100" dirty="0">
                          <a:solidFill>
                            <a:srgbClr val="0000FF"/>
                          </a:solidFill>
                          <a:effectLst/>
                          <a:latin typeface="+mn-lt"/>
                          <a:ea typeface="+mn-ea"/>
                          <a:cs typeface="+mn-cs"/>
                        </a:rPr>
                        <a:t>目标和标准</a:t>
                      </a:r>
                      <a:r>
                        <a:rPr lang="zh-CN" sz="1400" b="1" kern="100" dirty="0">
                          <a:solidFill>
                            <a:schemeClr val="tx1"/>
                          </a:solidFill>
                          <a:effectLst/>
                          <a:latin typeface="+mn-lt"/>
                          <a:ea typeface="+mn-ea"/>
                          <a:cs typeface="+mn-cs"/>
                        </a:rPr>
                        <a:t>；</a:t>
                      </a:r>
                      <a:endParaRPr lang="en-US" altLang="zh-CN" sz="1400" b="1"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400" b="1" kern="100" dirty="0">
                          <a:solidFill>
                            <a:schemeClr val="tx1"/>
                          </a:solidFill>
                          <a:effectLst/>
                          <a:latin typeface="+mn-lt"/>
                          <a:ea typeface="+mn-ea"/>
                          <a:cs typeface="+mn-cs"/>
                        </a:rPr>
                        <a:t>专业</a:t>
                      </a:r>
                      <a:r>
                        <a:rPr lang="zh-CN" sz="1400" b="1" kern="100" dirty="0">
                          <a:solidFill>
                            <a:srgbClr val="0000FF"/>
                          </a:solidFill>
                          <a:effectLst/>
                          <a:latin typeface="+mn-lt"/>
                          <a:ea typeface="+mn-ea"/>
                          <a:cs typeface="+mn-cs"/>
                        </a:rPr>
                        <a:t>人才培养方案</a:t>
                      </a:r>
                      <a:r>
                        <a:rPr lang="zh-CN" altLang="zh-CN" sz="1400" b="1" kern="100" dirty="0">
                          <a:solidFill>
                            <a:schemeClr val="tx1"/>
                          </a:solidFill>
                          <a:effectLst/>
                          <a:latin typeface="+mn-lt"/>
                          <a:ea typeface="+mn-ea"/>
                          <a:cs typeface="+mn-cs"/>
                        </a:rPr>
                        <a:t>科学、</a:t>
                      </a:r>
                      <a:r>
                        <a:rPr lang="zh-CN" sz="1400" b="1" kern="100" dirty="0">
                          <a:solidFill>
                            <a:schemeClr val="tx1"/>
                          </a:solidFill>
                          <a:effectLst/>
                          <a:latin typeface="+mn-lt"/>
                          <a:ea typeface="+mn-ea"/>
                          <a:cs typeface="+mn-cs"/>
                        </a:rPr>
                        <a:t>规范并不断优化。</a:t>
                      </a:r>
                    </a:p>
                  </a:txBody>
                  <a:tcPr marL="62244" marR="62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969358584"/>
                  </a:ext>
                </a:extLst>
              </a:tr>
              <a:tr h="545014">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400" kern="100" dirty="0">
                          <a:solidFill>
                            <a:schemeClr val="tx1"/>
                          </a:solidFill>
                          <a:effectLst/>
                        </a:rPr>
                        <a:t>条件保障</a:t>
                      </a:r>
                      <a:endPar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2244" marR="62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400" b="1" kern="100" dirty="0">
                          <a:solidFill>
                            <a:schemeClr val="tx1"/>
                          </a:solidFill>
                          <a:effectLst/>
                          <a:latin typeface="+mn-lt"/>
                          <a:ea typeface="+mn-ea"/>
                          <a:cs typeface="+mn-cs"/>
                        </a:rPr>
                        <a:t>新增</a:t>
                      </a:r>
                      <a:r>
                        <a:rPr lang="zh-CN" sz="1400" b="1" kern="100" dirty="0">
                          <a:solidFill>
                            <a:srgbClr val="0000FF"/>
                          </a:solidFill>
                          <a:effectLst/>
                          <a:latin typeface="+mn-lt"/>
                          <a:ea typeface="+mn-ea"/>
                          <a:cs typeface="+mn-cs"/>
                        </a:rPr>
                        <a:t>专业设置</a:t>
                      </a:r>
                      <a:r>
                        <a:rPr lang="zh-CN" sz="1400" b="1" kern="100" dirty="0">
                          <a:solidFill>
                            <a:srgbClr val="FF0000"/>
                          </a:solidFill>
                          <a:effectLst/>
                          <a:latin typeface="+mn-lt"/>
                          <a:ea typeface="+mn-ea"/>
                          <a:cs typeface="+mn-cs"/>
                        </a:rPr>
                        <a:t>程序规范</a:t>
                      </a:r>
                      <a:r>
                        <a:rPr lang="zh-CN" sz="1400" b="1" kern="100" dirty="0">
                          <a:solidFill>
                            <a:schemeClr val="tx1"/>
                          </a:solidFill>
                          <a:effectLst/>
                          <a:latin typeface="+mn-lt"/>
                          <a:ea typeface="+mn-ea"/>
                          <a:cs typeface="+mn-cs"/>
                        </a:rPr>
                        <a:t>；</a:t>
                      </a:r>
                      <a:endParaRPr lang="en-US" altLang="zh-CN" sz="1400" b="1"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400" b="1" kern="100" dirty="0">
                          <a:solidFill>
                            <a:schemeClr val="tx1"/>
                          </a:solidFill>
                          <a:effectLst/>
                          <a:latin typeface="+mn-lt"/>
                          <a:ea typeface="+mn-ea"/>
                          <a:cs typeface="+mn-cs"/>
                        </a:rPr>
                        <a:t>专业建设条件（经费、师资、实验实训条件）有明确</a:t>
                      </a:r>
                      <a:r>
                        <a:rPr lang="zh-CN" sz="1400" b="1" kern="100" dirty="0">
                          <a:solidFill>
                            <a:srgbClr val="0000FF"/>
                          </a:solidFill>
                          <a:effectLst/>
                          <a:latin typeface="+mn-lt"/>
                          <a:ea typeface="+mn-ea"/>
                          <a:cs typeface="+mn-cs"/>
                        </a:rPr>
                        <a:t>保障措施</a:t>
                      </a:r>
                      <a:r>
                        <a:rPr lang="zh-CN" sz="1400" b="1" kern="100" dirty="0">
                          <a:solidFill>
                            <a:schemeClr val="tx1"/>
                          </a:solidFill>
                          <a:effectLst/>
                          <a:latin typeface="+mn-lt"/>
                          <a:ea typeface="+mn-ea"/>
                          <a:cs typeface="+mn-cs"/>
                        </a:rPr>
                        <a:t>。</a:t>
                      </a:r>
                    </a:p>
                  </a:txBody>
                  <a:tcPr marL="62244" marR="62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1276002907"/>
                  </a:ext>
                </a:extLst>
              </a:tr>
              <a:tr h="580714">
                <a:tc vMerge="1">
                  <a:txBody>
                    <a:bodyPr/>
                    <a:lstStyle/>
                    <a:p>
                      <a:endParaRPr lang="zh-CN" altLang="en-US"/>
                    </a:p>
                  </a:txBody>
                  <a:tcPr/>
                </a:tc>
                <a:tc rowSpan="3">
                  <a:txBody>
                    <a:bodyPr/>
                    <a:lstStyle/>
                    <a:p>
                      <a:pPr algn="just">
                        <a:spcAft>
                          <a:spcPts val="0"/>
                        </a:spcAft>
                      </a:pPr>
                      <a:r>
                        <a:rPr lang="en-US" sz="1400" kern="100" dirty="0">
                          <a:solidFill>
                            <a:schemeClr val="tx1"/>
                          </a:solidFill>
                          <a:effectLst/>
                        </a:rPr>
                        <a:t>2.2</a:t>
                      </a:r>
                      <a:r>
                        <a:rPr lang="zh-CN" sz="1400" kern="100" dirty="0">
                          <a:solidFill>
                            <a:schemeClr val="tx1"/>
                          </a:solidFill>
                          <a:effectLst/>
                        </a:rPr>
                        <a:t>专业诊改</a:t>
                      </a:r>
                      <a:endPar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2244" marR="62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zh-CN" sz="1400" kern="100" dirty="0">
                          <a:solidFill>
                            <a:schemeClr val="tx1"/>
                          </a:solidFill>
                          <a:effectLst/>
                        </a:rPr>
                        <a:t>诊改制度与运行</a:t>
                      </a:r>
                      <a:endPar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2244" marR="62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400" b="1" kern="100" dirty="0">
                          <a:solidFill>
                            <a:schemeClr val="tx1"/>
                          </a:solidFill>
                          <a:effectLst/>
                          <a:latin typeface="+mn-lt"/>
                          <a:ea typeface="+mn-ea"/>
                          <a:cs typeface="+mn-cs"/>
                        </a:rPr>
                        <a:t>学校内部建立</a:t>
                      </a:r>
                      <a:r>
                        <a:rPr lang="zh-CN" sz="1400" b="1" kern="100" dirty="0">
                          <a:solidFill>
                            <a:srgbClr val="0000FF"/>
                          </a:solidFill>
                          <a:effectLst/>
                          <a:latin typeface="+mn-lt"/>
                          <a:ea typeface="+mn-ea"/>
                          <a:cs typeface="+mn-cs"/>
                        </a:rPr>
                        <a:t>常态化的专业诊改机制</a:t>
                      </a:r>
                      <a:r>
                        <a:rPr lang="zh-CN" sz="1400" b="1" kern="100" dirty="0">
                          <a:solidFill>
                            <a:schemeClr val="tx1"/>
                          </a:solidFill>
                          <a:effectLst/>
                          <a:latin typeface="+mn-lt"/>
                          <a:ea typeface="+mn-ea"/>
                          <a:cs typeface="+mn-cs"/>
                        </a:rPr>
                        <a:t>；</a:t>
                      </a:r>
                      <a:endParaRPr lang="en-US" altLang="zh-CN" sz="1400" b="1"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altLang="en-US" sz="1400" b="1" kern="100" dirty="0">
                          <a:solidFill>
                            <a:schemeClr val="tx1"/>
                          </a:solidFill>
                          <a:effectLst/>
                          <a:latin typeface="+mn-lt"/>
                          <a:ea typeface="+mn-ea"/>
                          <a:cs typeface="+mn-cs"/>
                        </a:rPr>
                        <a:t>形成</a:t>
                      </a:r>
                      <a:r>
                        <a:rPr lang="zh-CN" sz="1400" b="1" kern="100" dirty="0">
                          <a:solidFill>
                            <a:schemeClr val="tx1"/>
                          </a:solidFill>
                          <a:effectLst/>
                          <a:latin typeface="+mn-lt"/>
                          <a:ea typeface="+mn-ea"/>
                          <a:cs typeface="+mn-cs"/>
                        </a:rPr>
                        <a:t>校内专业设置随产业发展</a:t>
                      </a:r>
                      <a:r>
                        <a:rPr lang="zh-CN" sz="1400" b="1" kern="100" dirty="0">
                          <a:solidFill>
                            <a:srgbClr val="0000FF"/>
                          </a:solidFill>
                          <a:effectLst/>
                          <a:latin typeface="+mn-lt"/>
                          <a:ea typeface="+mn-ea"/>
                          <a:cs typeface="+mn-cs"/>
                        </a:rPr>
                        <a:t>动态调整</a:t>
                      </a:r>
                      <a:r>
                        <a:rPr lang="zh-CN" sz="1400" b="1" kern="100" dirty="0">
                          <a:solidFill>
                            <a:schemeClr val="tx1"/>
                          </a:solidFill>
                          <a:effectLst/>
                          <a:latin typeface="+mn-lt"/>
                          <a:ea typeface="+mn-ea"/>
                          <a:cs typeface="+mn-cs"/>
                        </a:rPr>
                        <a:t>。</a:t>
                      </a:r>
                    </a:p>
                  </a:txBody>
                  <a:tcPr marL="62244" marR="62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005035243"/>
                  </a:ext>
                </a:extLst>
              </a:tr>
              <a:tr h="854629">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400" kern="100">
                          <a:solidFill>
                            <a:schemeClr val="tx1"/>
                          </a:solidFill>
                          <a:effectLst/>
                        </a:rPr>
                        <a:t>诊改效果</a:t>
                      </a:r>
                      <a:endParaRPr lang="zh-CN" sz="14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2244" marR="62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altLang="en-US" sz="1400" b="1" kern="100" dirty="0">
                          <a:solidFill>
                            <a:schemeClr val="tx1"/>
                          </a:solidFill>
                          <a:effectLst/>
                          <a:latin typeface="+mn-lt"/>
                          <a:ea typeface="+mn-ea"/>
                          <a:cs typeface="+mn-cs"/>
                        </a:rPr>
                        <a:t>专业自我</a:t>
                      </a:r>
                      <a:r>
                        <a:rPr lang="zh-CN" sz="1400" b="1" kern="100" dirty="0">
                          <a:solidFill>
                            <a:schemeClr val="tx1"/>
                          </a:solidFill>
                          <a:effectLst/>
                          <a:latin typeface="+mn-lt"/>
                          <a:ea typeface="+mn-ea"/>
                          <a:cs typeface="+mn-cs"/>
                        </a:rPr>
                        <a:t>诊改</a:t>
                      </a:r>
                      <a:r>
                        <a:rPr lang="zh-CN" altLang="en-US" sz="1400" b="1" kern="100" dirty="0">
                          <a:solidFill>
                            <a:schemeClr val="tx1"/>
                          </a:solidFill>
                          <a:effectLst/>
                          <a:latin typeface="+mn-lt"/>
                          <a:ea typeface="+mn-ea"/>
                          <a:cs typeface="+mn-cs"/>
                        </a:rPr>
                        <a:t>形成制度</a:t>
                      </a:r>
                      <a:r>
                        <a:rPr lang="zh-CN" sz="1400" b="1" kern="100" dirty="0">
                          <a:solidFill>
                            <a:schemeClr val="tx1"/>
                          </a:solidFill>
                          <a:effectLst/>
                          <a:latin typeface="+mn-lt"/>
                          <a:ea typeface="+mn-ea"/>
                          <a:cs typeface="+mn-cs"/>
                        </a:rPr>
                        <a:t>，人才培养</a:t>
                      </a:r>
                      <a:r>
                        <a:rPr lang="zh-CN" sz="1400" b="1" kern="100" dirty="0">
                          <a:solidFill>
                            <a:srgbClr val="0000FF"/>
                          </a:solidFill>
                          <a:effectLst/>
                          <a:latin typeface="+mn-lt"/>
                          <a:ea typeface="+mn-ea"/>
                          <a:cs typeface="+mn-cs"/>
                        </a:rPr>
                        <a:t>质量</a:t>
                      </a:r>
                      <a:r>
                        <a:rPr lang="zh-CN" sz="1400" b="1" kern="100" dirty="0">
                          <a:solidFill>
                            <a:schemeClr val="tx1"/>
                          </a:solidFill>
                          <a:effectLst/>
                          <a:latin typeface="+mn-lt"/>
                          <a:ea typeface="+mn-ea"/>
                          <a:cs typeface="+mn-cs"/>
                        </a:rPr>
                        <a:t>不断提高；</a:t>
                      </a:r>
                      <a:endParaRPr lang="en-US" altLang="zh-CN" sz="1400" b="1"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400" b="1" kern="100" dirty="0">
                          <a:solidFill>
                            <a:srgbClr val="0000FF"/>
                          </a:solidFill>
                          <a:effectLst/>
                          <a:latin typeface="+mn-lt"/>
                          <a:ea typeface="+mn-ea"/>
                          <a:cs typeface="+mn-cs"/>
                        </a:rPr>
                        <a:t>校企融合程度、专业服务社会能力</a:t>
                      </a:r>
                      <a:r>
                        <a:rPr lang="zh-CN" sz="1400" b="1" kern="100" dirty="0">
                          <a:solidFill>
                            <a:schemeClr val="tx1"/>
                          </a:solidFill>
                          <a:effectLst/>
                          <a:latin typeface="+mn-lt"/>
                          <a:ea typeface="+mn-ea"/>
                          <a:cs typeface="+mn-cs"/>
                        </a:rPr>
                        <a:t>不断提升；</a:t>
                      </a:r>
                      <a:endParaRPr lang="en-US" altLang="zh-CN" sz="1400" b="1"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400" b="1" kern="100" dirty="0">
                          <a:solidFill>
                            <a:schemeClr val="tx1"/>
                          </a:solidFill>
                          <a:effectLst/>
                          <a:latin typeface="+mn-lt"/>
                          <a:ea typeface="+mn-ea"/>
                          <a:cs typeface="+mn-cs"/>
                        </a:rPr>
                        <a:t>品牌（特色</a:t>
                      </a:r>
                      <a:r>
                        <a:rPr lang="en-US" sz="1400" b="1" kern="100" dirty="0">
                          <a:solidFill>
                            <a:schemeClr val="tx1"/>
                          </a:solidFill>
                          <a:effectLst/>
                          <a:latin typeface="+mn-lt"/>
                          <a:ea typeface="+mn-ea"/>
                          <a:cs typeface="+mn-cs"/>
                        </a:rPr>
                        <a:t>/</a:t>
                      </a:r>
                      <a:r>
                        <a:rPr lang="zh-CN" sz="1400" b="1" kern="100" dirty="0">
                          <a:solidFill>
                            <a:schemeClr val="tx1"/>
                          </a:solidFill>
                          <a:effectLst/>
                          <a:latin typeface="+mn-lt"/>
                          <a:ea typeface="+mn-ea"/>
                          <a:cs typeface="+mn-cs"/>
                        </a:rPr>
                        <a:t>重点）专业（群）建设</a:t>
                      </a:r>
                      <a:r>
                        <a:rPr lang="zh-CN" sz="1400" b="1" kern="100" dirty="0">
                          <a:solidFill>
                            <a:srgbClr val="0000FF"/>
                          </a:solidFill>
                          <a:effectLst/>
                          <a:latin typeface="+mn-lt"/>
                          <a:ea typeface="+mn-ea"/>
                          <a:cs typeface="+mn-cs"/>
                        </a:rPr>
                        <a:t>成效</a:t>
                      </a:r>
                      <a:r>
                        <a:rPr lang="zh-CN" altLang="en-US" sz="1400" b="1" kern="100" dirty="0">
                          <a:solidFill>
                            <a:schemeClr val="tx1"/>
                          </a:solidFill>
                          <a:effectLst/>
                          <a:latin typeface="+mn-lt"/>
                          <a:ea typeface="+mn-ea"/>
                          <a:cs typeface="+mn-cs"/>
                        </a:rPr>
                        <a:t>显著</a:t>
                      </a:r>
                      <a:r>
                        <a:rPr lang="zh-CN" sz="1400" b="1" kern="100" dirty="0">
                          <a:solidFill>
                            <a:schemeClr val="tx1"/>
                          </a:solidFill>
                          <a:effectLst/>
                          <a:latin typeface="+mn-lt"/>
                          <a:ea typeface="+mn-ea"/>
                          <a:cs typeface="+mn-cs"/>
                        </a:rPr>
                        <a:t>。</a:t>
                      </a:r>
                    </a:p>
                  </a:txBody>
                  <a:tcPr marL="62244" marR="62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1857025911"/>
                  </a:ext>
                </a:extLst>
              </a:tr>
              <a:tr h="729547">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400" kern="100" dirty="0">
                          <a:solidFill>
                            <a:schemeClr val="tx1"/>
                          </a:solidFill>
                          <a:effectLst/>
                        </a:rPr>
                        <a:t>外部诊断（评估）结论应用</a:t>
                      </a:r>
                      <a:endPar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2244" marR="62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400" b="1" kern="100" dirty="0">
                          <a:solidFill>
                            <a:schemeClr val="tx1"/>
                          </a:solidFill>
                          <a:effectLst/>
                          <a:latin typeface="+mn-lt"/>
                          <a:ea typeface="+mn-ea"/>
                          <a:cs typeface="+mn-cs"/>
                        </a:rPr>
                        <a:t>积极参加外部专业诊断（或评估、认证）；</a:t>
                      </a:r>
                      <a:endParaRPr lang="en-US" altLang="zh-CN" sz="1400" b="1"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400" b="1" kern="100" dirty="0">
                          <a:solidFill>
                            <a:schemeClr val="tx1"/>
                          </a:solidFill>
                          <a:effectLst/>
                          <a:latin typeface="+mn-lt"/>
                          <a:ea typeface="+mn-ea"/>
                          <a:cs typeface="+mn-cs"/>
                        </a:rPr>
                        <a:t>外部诊断（评估）结论得到有效应用</a:t>
                      </a:r>
                      <a:r>
                        <a:rPr lang="zh-CN" altLang="en-US" sz="1400" b="1" kern="100" dirty="0">
                          <a:solidFill>
                            <a:schemeClr val="tx1"/>
                          </a:solidFill>
                          <a:effectLst/>
                          <a:latin typeface="+mn-lt"/>
                          <a:ea typeface="+mn-ea"/>
                          <a:cs typeface="+mn-cs"/>
                        </a:rPr>
                        <a:t>；</a:t>
                      </a:r>
                      <a:endParaRPr lang="en-US" altLang="zh-CN" sz="1400" b="1"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400" b="1" kern="100" dirty="0">
                          <a:solidFill>
                            <a:schemeClr val="tx1"/>
                          </a:solidFill>
                          <a:effectLst/>
                          <a:latin typeface="+mn-lt"/>
                          <a:ea typeface="+mn-ea"/>
                          <a:cs typeface="+mn-cs"/>
                        </a:rPr>
                        <a:t>对学校自诊自改起到良好促进作用。</a:t>
                      </a:r>
                    </a:p>
                  </a:txBody>
                  <a:tcPr marL="62244" marR="62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410528089"/>
                  </a:ext>
                </a:extLst>
              </a:tr>
              <a:tr h="504056">
                <a:tc vMerge="1">
                  <a:txBody>
                    <a:bodyPr/>
                    <a:lstStyle/>
                    <a:p>
                      <a:endParaRPr lang="zh-CN" altLang="en-US"/>
                    </a:p>
                  </a:txBody>
                  <a:tcPr/>
                </a:tc>
                <a:tc rowSpan="3">
                  <a:txBody>
                    <a:bodyPr/>
                    <a:lstStyle/>
                    <a:p>
                      <a:pPr algn="just">
                        <a:spcAft>
                          <a:spcPts val="0"/>
                        </a:spcAft>
                      </a:pPr>
                      <a:r>
                        <a:rPr lang="en-US" sz="1400" kern="100" dirty="0">
                          <a:solidFill>
                            <a:srgbClr val="FF0000"/>
                          </a:solidFill>
                          <a:effectLst/>
                        </a:rPr>
                        <a:t>2.3</a:t>
                      </a:r>
                      <a:r>
                        <a:rPr lang="zh-CN" sz="1400" kern="100" dirty="0">
                          <a:solidFill>
                            <a:srgbClr val="FF0000"/>
                          </a:solidFill>
                          <a:effectLst/>
                        </a:rPr>
                        <a:t>课程质量保证</a:t>
                      </a:r>
                      <a:endParaRPr lang="zh-CN" sz="14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2244" marR="62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zh-CN" sz="1400" kern="100" dirty="0">
                          <a:solidFill>
                            <a:srgbClr val="FF0000"/>
                          </a:solidFill>
                          <a:effectLst/>
                        </a:rPr>
                        <a:t>课程建设规划</a:t>
                      </a:r>
                      <a:endParaRPr lang="zh-CN" sz="14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2244" marR="62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400" b="1" kern="100" dirty="0">
                          <a:solidFill>
                            <a:schemeClr val="tx1"/>
                          </a:solidFill>
                          <a:effectLst/>
                          <a:latin typeface="+mn-lt"/>
                          <a:ea typeface="+mn-ea"/>
                          <a:cs typeface="+mn-cs"/>
                        </a:rPr>
                        <a:t>课程建设</a:t>
                      </a:r>
                      <a:r>
                        <a:rPr lang="zh-CN" sz="1400" b="1" kern="100" dirty="0">
                          <a:solidFill>
                            <a:srgbClr val="0000FF"/>
                          </a:solidFill>
                          <a:effectLst/>
                          <a:latin typeface="+mn-lt"/>
                          <a:ea typeface="+mn-ea"/>
                          <a:cs typeface="+mn-cs"/>
                        </a:rPr>
                        <a:t>规划</a:t>
                      </a:r>
                      <a:r>
                        <a:rPr lang="zh-CN" sz="1400" b="1" kern="100" dirty="0">
                          <a:solidFill>
                            <a:schemeClr val="tx1"/>
                          </a:solidFill>
                          <a:effectLst/>
                          <a:latin typeface="+mn-lt"/>
                          <a:ea typeface="+mn-ea"/>
                          <a:cs typeface="+mn-cs"/>
                        </a:rPr>
                        <a:t>科学合理；</a:t>
                      </a:r>
                      <a:endParaRPr lang="en-US" altLang="zh-CN" sz="1400" b="1"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altLang="zh-CN" sz="1400" b="1" kern="100" dirty="0">
                          <a:solidFill>
                            <a:schemeClr val="tx1"/>
                          </a:solidFill>
                          <a:effectLst/>
                          <a:latin typeface="+mn-lt"/>
                          <a:ea typeface="+mn-ea"/>
                          <a:cs typeface="+mn-cs"/>
                        </a:rPr>
                        <a:t>课程建设规划</a:t>
                      </a:r>
                      <a:r>
                        <a:rPr lang="zh-CN" altLang="en-US" sz="1400" b="1" kern="100" dirty="0">
                          <a:solidFill>
                            <a:schemeClr val="tx1"/>
                          </a:solidFill>
                          <a:effectLst/>
                          <a:latin typeface="+mn-lt"/>
                          <a:ea typeface="+mn-ea"/>
                          <a:cs typeface="+mn-cs"/>
                        </a:rPr>
                        <a:t>严格执行</a:t>
                      </a:r>
                      <a:r>
                        <a:rPr lang="zh-CN" sz="1400" b="1" kern="100" dirty="0">
                          <a:solidFill>
                            <a:schemeClr val="tx1"/>
                          </a:solidFill>
                          <a:effectLst/>
                          <a:latin typeface="+mn-lt"/>
                          <a:ea typeface="+mn-ea"/>
                          <a:cs typeface="+mn-cs"/>
                        </a:rPr>
                        <a:t>。</a:t>
                      </a:r>
                    </a:p>
                  </a:txBody>
                  <a:tcPr marL="62244" marR="62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710434440"/>
                  </a:ext>
                </a:extLst>
              </a:tr>
              <a:tr h="720080">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400" kern="100" dirty="0">
                          <a:solidFill>
                            <a:srgbClr val="FF0000"/>
                          </a:solidFill>
                          <a:effectLst/>
                        </a:rPr>
                        <a:t>目标与标准</a:t>
                      </a:r>
                      <a:endParaRPr lang="zh-CN" sz="14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2244" marR="62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altLang="en-US" sz="1400" b="1" kern="100" dirty="0">
                          <a:solidFill>
                            <a:schemeClr val="tx1"/>
                          </a:solidFill>
                          <a:effectLst/>
                          <a:latin typeface="+mn-lt"/>
                          <a:ea typeface="+mn-ea"/>
                          <a:cs typeface="+mn-cs"/>
                        </a:rPr>
                        <a:t>有</a:t>
                      </a:r>
                      <a:r>
                        <a:rPr lang="zh-CN" sz="1400" b="1" kern="100" dirty="0">
                          <a:solidFill>
                            <a:schemeClr val="tx1"/>
                          </a:solidFill>
                          <a:effectLst/>
                          <a:latin typeface="+mn-lt"/>
                          <a:ea typeface="+mn-ea"/>
                          <a:cs typeface="+mn-cs"/>
                        </a:rPr>
                        <a:t>课程建设</a:t>
                      </a:r>
                      <a:r>
                        <a:rPr lang="zh-CN" sz="1400" b="1" kern="100" dirty="0">
                          <a:solidFill>
                            <a:srgbClr val="0000FF"/>
                          </a:solidFill>
                          <a:effectLst/>
                          <a:latin typeface="+mn-lt"/>
                          <a:ea typeface="+mn-ea"/>
                          <a:cs typeface="+mn-cs"/>
                        </a:rPr>
                        <a:t>目标</a:t>
                      </a:r>
                      <a:r>
                        <a:rPr lang="zh-CN" sz="1400" b="1" kern="100" dirty="0">
                          <a:solidFill>
                            <a:schemeClr val="tx1"/>
                          </a:solidFill>
                          <a:effectLst/>
                          <a:latin typeface="+mn-lt"/>
                          <a:ea typeface="+mn-ea"/>
                          <a:cs typeface="+mn-cs"/>
                        </a:rPr>
                        <a:t>；</a:t>
                      </a:r>
                      <a:endParaRPr lang="en-US" altLang="zh-CN" sz="1400" b="1"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400" b="1" kern="100" dirty="0">
                          <a:solidFill>
                            <a:schemeClr val="tx1"/>
                          </a:solidFill>
                          <a:effectLst/>
                          <a:latin typeface="+mn-lt"/>
                          <a:ea typeface="+mn-ea"/>
                          <a:cs typeface="+mn-cs"/>
                        </a:rPr>
                        <a:t>课程</a:t>
                      </a:r>
                      <a:r>
                        <a:rPr lang="zh-CN" sz="1400" b="1" kern="100" dirty="0">
                          <a:solidFill>
                            <a:srgbClr val="0000FF"/>
                          </a:solidFill>
                          <a:effectLst/>
                          <a:latin typeface="+mn-lt"/>
                          <a:ea typeface="+mn-ea"/>
                          <a:cs typeface="+mn-cs"/>
                        </a:rPr>
                        <a:t>标准</a:t>
                      </a:r>
                      <a:r>
                        <a:rPr lang="zh-CN" altLang="en-US" sz="1400" b="1" kern="100" dirty="0">
                          <a:solidFill>
                            <a:schemeClr val="tx1"/>
                          </a:solidFill>
                          <a:effectLst/>
                          <a:latin typeface="+mn-lt"/>
                          <a:ea typeface="+mn-ea"/>
                          <a:cs typeface="+mn-cs"/>
                        </a:rPr>
                        <a:t>、</a:t>
                      </a:r>
                      <a:r>
                        <a:rPr lang="zh-CN" sz="1400" b="1" kern="100" dirty="0">
                          <a:solidFill>
                            <a:schemeClr val="tx1"/>
                          </a:solidFill>
                          <a:effectLst/>
                          <a:latin typeface="+mn-lt"/>
                          <a:ea typeface="+mn-ea"/>
                          <a:cs typeface="+mn-cs"/>
                        </a:rPr>
                        <a:t>规范性</a:t>
                      </a:r>
                      <a:r>
                        <a:rPr lang="zh-CN" altLang="en-US" sz="1400" b="1" kern="100" dirty="0">
                          <a:solidFill>
                            <a:schemeClr val="tx1"/>
                          </a:solidFill>
                          <a:effectLst/>
                          <a:latin typeface="+mn-lt"/>
                          <a:ea typeface="+mn-ea"/>
                          <a:cs typeface="+mn-cs"/>
                        </a:rPr>
                        <a:t>；</a:t>
                      </a:r>
                      <a:endParaRPr lang="en-US" altLang="zh-CN" sz="1400" b="1"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altLang="en-US" sz="1400" b="1" kern="100" dirty="0">
                          <a:solidFill>
                            <a:schemeClr val="tx1"/>
                          </a:solidFill>
                          <a:effectLst/>
                          <a:latin typeface="+mn-lt"/>
                          <a:ea typeface="+mn-ea"/>
                          <a:cs typeface="+mn-cs"/>
                        </a:rPr>
                        <a:t>课程目标、标准有落实保证</a:t>
                      </a:r>
                      <a:r>
                        <a:rPr lang="zh-CN" altLang="en-US" sz="1400" b="1" kern="100" dirty="0">
                          <a:solidFill>
                            <a:srgbClr val="0000FF"/>
                          </a:solidFill>
                          <a:effectLst/>
                          <a:latin typeface="+mn-lt"/>
                          <a:ea typeface="+mn-ea"/>
                          <a:cs typeface="+mn-cs"/>
                        </a:rPr>
                        <a:t>措施</a:t>
                      </a:r>
                      <a:r>
                        <a:rPr lang="zh-CN" sz="1400" b="1" kern="100" dirty="0">
                          <a:solidFill>
                            <a:schemeClr val="tx1"/>
                          </a:solidFill>
                          <a:effectLst/>
                          <a:latin typeface="+mn-lt"/>
                          <a:ea typeface="+mn-ea"/>
                          <a:cs typeface="+mn-cs"/>
                        </a:rPr>
                        <a:t>。</a:t>
                      </a:r>
                    </a:p>
                  </a:txBody>
                  <a:tcPr marL="62244" marR="62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2137405463"/>
                  </a:ext>
                </a:extLst>
              </a:tr>
              <a:tr h="914603">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400" b="0" kern="100" dirty="0">
                          <a:solidFill>
                            <a:srgbClr val="FF0000"/>
                          </a:solidFill>
                          <a:effectLst/>
                        </a:rPr>
                        <a:t>诊改制度实施与效果</a:t>
                      </a:r>
                      <a:endParaRPr lang="zh-CN" sz="1400" b="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2244" marR="62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400" b="1" kern="100" dirty="0">
                          <a:solidFill>
                            <a:schemeClr val="tx1"/>
                          </a:solidFill>
                          <a:effectLst/>
                          <a:latin typeface="+mn-lt"/>
                          <a:ea typeface="+mn-ea"/>
                          <a:cs typeface="+mn-cs"/>
                        </a:rPr>
                        <a:t>开展</a:t>
                      </a:r>
                      <a:r>
                        <a:rPr lang="zh-CN" altLang="zh-CN" sz="1400" b="1" kern="100" dirty="0">
                          <a:solidFill>
                            <a:schemeClr val="tx1"/>
                          </a:solidFill>
                          <a:effectLst/>
                          <a:latin typeface="+mn-lt"/>
                          <a:ea typeface="+mn-ea"/>
                          <a:cs typeface="+mn-cs"/>
                        </a:rPr>
                        <a:t>校内</a:t>
                      </a:r>
                      <a:r>
                        <a:rPr lang="zh-CN" sz="1400" b="1" kern="100" dirty="0">
                          <a:solidFill>
                            <a:schemeClr val="tx1"/>
                          </a:solidFill>
                          <a:effectLst/>
                          <a:latin typeface="+mn-lt"/>
                          <a:ea typeface="+mn-ea"/>
                          <a:cs typeface="+mn-cs"/>
                        </a:rPr>
                        <a:t>课程建设水平和教学质量</a:t>
                      </a:r>
                      <a:r>
                        <a:rPr lang="zh-CN" sz="1400" b="1" kern="100" dirty="0">
                          <a:solidFill>
                            <a:srgbClr val="0000FF"/>
                          </a:solidFill>
                          <a:effectLst/>
                          <a:latin typeface="+mn-lt"/>
                          <a:ea typeface="+mn-ea"/>
                          <a:cs typeface="+mn-cs"/>
                        </a:rPr>
                        <a:t>诊改</a:t>
                      </a:r>
                      <a:r>
                        <a:rPr lang="zh-CN" altLang="en-US" sz="1400" b="1" kern="100" dirty="0">
                          <a:solidFill>
                            <a:schemeClr val="tx1"/>
                          </a:solidFill>
                          <a:effectLst/>
                          <a:latin typeface="+mn-lt"/>
                          <a:ea typeface="+mn-ea"/>
                          <a:cs typeface="+mn-cs"/>
                        </a:rPr>
                        <a:t>；</a:t>
                      </a:r>
                      <a:endParaRPr lang="en-US" altLang="zh-CN" sz="1400" b="1"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400" b="1" kern="100" dirty="0">
                          <a:solidFill>
                            <a:srgbClr val="FF0000"/>
                          </a:solidFill>
                          <a:effectLst/>
                          <a:latin typeface="+mn-lt"/>
                          <a:ea typeface="+mn-ea"/>
                          <a:cs typeface="+mn-cs"/>
                        </a:rPr>
                        <a:t>形成常态化的课程质量保证机制；</a:t>
                      </a:r>
                      <a:endParaRPr lang="en-US" altLang="zh-CN" sz="1400" b="1" kern="100" dirty="0">
                        <a:solidFill>
                          <a:srgbClr val="FF0000"/>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400" b="1" kern="100" dirty="0">
                          <a:solidFill>
                            <a:schemeClr val="tx1"/>
                          </a:solidFill>
                          <a:effectLst/>
                          <a:latin typeface="+mn-lt"/>
                          <a:ea typeface="+mn-ea"/>
                          <a:cs typeface="+mn-cs"/>
                        </a:rPr>
                        <a:t>对提高课程建设水平和教学质量产生明显推进作用。</a:t>
                      </a:r>
                    </a:p>
                  </a:txBody>
                  <a:tcPr marL="62244" marR="62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4263023862"/>
                  </a:ext>
                </a:extLst>
              </a:tr>
            </a:tbl>
          </a:graphicData>
        </a:graphic>
      </p:graphicFrame>
    </p:spTree>
    <p:extLst>
      <p:ext uri="{BB962C8B-B14F-4D97-AF65-F5344CB8AC3E}">
        <p14:creationId xmlns:p14="http://schemas.microsoft.com/office/powerpoint/2010/main" val="9089741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内容占位符 3"/>
          <p:cNvGraphicFramePr>
            <a:graphicFrameLocks noGrp="1"/>
          </p:cNvGraphicFramePr>
          <p:nvPr>
            <p:ph idx="1"/>
            <p:extLst>
              <p:ext uri="{D42A27DB-BD31-4B8C-83A1-F6EECF244321}">
                <p14:modId xmlns:p14="http://schemas.microsoft.com/office/powerpoint/2010/main" val="636665988"/>
              </p:ext>
            </p:extLst>
          </p:nvPr>
        </p:nvGraphicFramePr>
        <p:xfrm>
          <a:off x="323528" y="476672"/>
          <a:ext cx="8208911" cy="5873118"/>
        </p:xfrm>
        <a:graphic>
          <a:graphicData uri="http://schemas.openxmlformats.org/drawingml/2006/table">
            <a:tbl>
              <a:tblPr firstRow="1" firstCol="1" lastRow="1" lastCol="1" bandRow="1" bandCol="1">
                <a:tableStyleId>{5C22544A-7EE6-4342-B048-85BDC9FD1C3A}</a:tableStyleId>
              </a:tblPr>
              <a:tblGrid>
                <a:gridCol w="864096">
                  <a:extLst>
                    <a:ext uri="{9D8B030D-6E8A-4147-A177-3AD203B41FA5}">
                      <a16:colId xmlns:a16="http://schemas.microsoft.com/office/drawing/2014/main" val="1443013594"/>
                    </a:ext>
                  </a:extLst>
                </a:gridCol>
                <a:gridCol w="1080120">
                  <a:extLst>
                    <a:ext uri="{9D8B030D-6E8A-4147-A177-3AD203B41FA5}">
                      <a16:colId xmlns:a16="http://schemas.microsoft.com/office/drawing/2014/main" val="3889929453"/>
                    </a:ext>
                  </a:extLst>
                </a:gridCol>
                <a:gridCol w="720080">
                  <a:extLst>
                    <a:ext uri="{9D8B030D-6E8A-4147-A177-3AD203B41FA5}">
                      <a16:colId xmlns:a16="http://schemas.microsoft.com/office/drawing/2014/main" val="3096501456"/>
                    </a:ext>
                  </a:extLst>
                </a:gridCol>
                <a:gridCol w="5544615">
                  <a:extLst>
                    <a:ext uri="{9D8B030D-6E8A-4147-A177-3AD203B41FA5}">
                      <a16:colId xmlns:a16="http://schemas.microsoft.com/office/drawing/2014/main" val="2481461692"/>
                    </a:ext>
                  </a:extLst>
                </a:gridCol>
              </a:tblGrid>
              <a:tr h="1296144">
                <a:tc rowSpan="4">
                  <a:txBody>
                    <a:bodyPr/>
                    <a:lstStyle/>
                    <a:p>
                      <a:pPr algn="ctr">
                        <a:spcAft>
                          <a:spcPts val="0"/>
                        </a:spcAft>
                      </a:pPr>
                      <a:r>
                        <a:rPr lang="en-US" sz="2000" kern="100" dirty="0">
                          <a:solidFill>
                            <a:schemeClr val="tx1"/>
                          </a:solidFill>
                          <a:effectLst/>
                        </a:rPr>
                        <a:t>3 </a:t>
                      </a:r>
                      <a:r>
                        <a:rPr lang="zh-CN" sz="2000" kern="100" dirty="0">
                          <a:solidFill>
                            <a:schemeClr val="tx1"/>
                          </a:solidFill>
                          <a:effectLst/>
                        </a:rPr>
                        <a:t>师资质量保证</a:t>
                      </a:r>
                      <a:endParaRPr lang="zh-CN" sz="20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rowSpan="2">
                  <a:txBody>
                    <a:bodyPr/>
                    <a:lstStyle/>
                    <a:p>
                      <a:pPr algn="ctr">
                        <a:spcAft>
                          <a:spcPts val="0"/>
                        </a:spcAft>
                      </a:pPr>
                      <a:r>
                        <a:rPr lang="en-US" sz="2000" kern="100" dirty="0">
                          <a:solidFill>
                            <a:schemeClr val="tx1"/>
                          </a:solidFill>
                          <a:effectLst/>
                        </a:rPr>
                        <a:t>3.1</a:t>
                      </a:r>
                      <a:r>
                        <a:rPr lang="zh-CN" sz="2000" kern="100" dirty="0">
                          <a:solidFill>
                            <a:schemeClr val="tx1"/>
                          </a:solidFill>
                          <a:effectLst/>
                        </a:rPr>
                        <a:t>师资队伍建设规划</a:t>
                      </a:r>
                      <a:endParaRPr lang="zh-CN" sz="20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ctr">
                        <a:spcAft>
                          <a:spcPts val="0"/>
                        </a:spcAft>
                      </a:pPr>
                      <a:r>
                        <a:rPr lang="zh-CN" sz="2000" kern="100">
                          <a:solidFill>
                            <a:schemeClr val="tx1"/>
                          </a:solidFill>
                          <a:effectLst/>
                        </a:rPr>
                        <a:t>规划制定</a:t>
                      </a:r>
                      <a:endParaRPr lang="zh-CN" sz="2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marL="342900" indent="-342900" algn="just">
                        <a:spcAft>
                          <a:spcPts val="0"/>
                        </a:spcAft>
                        <a:buClr>
                          <a:srgbClr val="FF0000"/>
                        </a:buClr>
                        <a:buFont typeface="Wingdings" panose="05000000000000000000" pitchFamily="2" charset="2"/>
                        <a:buChar char="Ø"/>
                      </a:pPr>
                      <a:r>
                        <a:rPr lang="zh-CN" sz="2000" kern="100" dirty="0">
                          <a:solidFill>
                            <a:srgbClr val="FF0000"/>
                          </a:solidFill>
                          <a:effectLst/>
                        </a:rPr>
                        <a:t>学校</a:t>
                      </a:r>
                      <a:r>
                        <a:rPr lang="zh-CN" altLang="zh-CN" sz="2000" kern="100" dirty="0">
                          <a:solidFill>
                            <a:schemeClr val="tx1"/>
                          </a:solidFill>
                          <a:effectLst/>
                        </a:rPr>
                        <a:t>师资队伍建设规划</a:t>
                      </a:r>
                      <a:r>
                        <a:rPr lang="zh-CN" sz="2000" kern="100" dirty="0">
                          <a:solidFill>
                            <a:schemeClr val="tx1"/>
                          </a:solidFill>
                          <a:effectLst/>
                        </a:rPr>
                        <a:t>、</a:t>
                      </a:r>
                      <a:r>
                        <a:rPr lang="zh-CN" altLang="zh-CN" sz="2000" kern="100" dirty="0">
                          <a:solidFill>
                            <a:schemeClr val="tx1"/>
                          </a:solidFill>
                          <a:effectLst/>
                        </a:rPr>
                        <a:t>可行；</a:t>
                      </a:r>
                      <a:endParaRPr lang="en-US" altLang="zh-CN" sz="2000" kern="100" dirty="0">
                        <a:solidFill>
                          <a:schemeClr val="tx1"/>
                        </a:solidFill>
                        <a:effectLst/>
                      </a:endParaRPr>
                    </a:p>
                    <a:p>
                      <a:pPr marL="342900" indent="-342900" algn="just">
                        <a:spcAft>
                          <a:spcPts val="0"/>
                        </a:spcAft>
                        <a:buClr>
                          <a:srgbClr val="FF0000"/>
                        </a:buClr>
                        <a:buFont typeface="Wingdings" panose="05000000000000000000" pitchFamily="2" charset="2"/>
                        <a:buChar char="Ø"/>
                      </a:pPr>
                      <a:r>
                        <a:rPr lang="zh-CN" sz="2000" kern="100" dirty="0">
                          <a:solidFill>
                            <a:srgbClr val="FF0000"/>
                          </a:solidFill>
                          <a:effectLst/>
                        </a:rPr>
                        <a:t>院系</a:t>
                      </a:r>
                      <a:r>
                        <a:rPr lang="zh-CN" altLang="en-US" sz="2000" kern="100" dirty="0">
                          <a:solidFill>
                            <a:schemeClr val="tx1"/>
                          </a:solidFill>
                          <a:effectLst/>
                        </a:rPr>
                        <a:t>有相应的</a:t>
                      </a:r>
                      <a:r>
                        <a:rPr lang="zh-CN" altLang="zh-CN" sz="2000" kern="100" dirty="0">
                          <a:solidFill>
                            <a:schemeClr val="tx1"/>
                          </a:solidFill>
                          <a:effectLst/>
                        </a:rPr>
                        <a:t>师资队伍建设规划</a:t>
                      </a:r>
                      <a:r>
                        <a:rPr lang="zh-CN" altLang="en-US" sz="2000" kern="100" dirty="0">
                          <a:solidFill>
                            <a:schemeClr val="tx1"/>
                          </a:solidFill>
                          <a:effectLst/>
                        </a:rPr>
                        <a:t>；</a:t>
                      </a:r>
                      <a:endParaRPr lang="en-US" altLang="zh-CN" sz="2000" kern="100" dirty="0">
                        <a:solidFill>
                          <a:schemeClr val="tx1"/>
                        </a:solidFill>
                        <a:effectLst/>
                      </a:endParaRPr>
                    </a:p>
                    <a:p>
                      <a:pPr marL="342900" marR="0" indent="-342900" algn="just"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Ø"/>
                        <a:tabLst/>
                        <a:defRPr/>
                      </a:pPr>
                      <a:r>
                        <a:rPr lang="zh-CN" sz="2000" kern="100" dirty="0">
                          <a:solidFill>
                            <a:srgbClr val="FF0000"/>
                          </a:solidFill>
                          <a:effectLst/>
                        </a:rPr>
                        <a:t>专业</a:t>
                      </a:r>
                      <a:r>
                        <a:rPr lang="zh-CN" altLang="en-US" sz="2000" kern="100" dirty="0">
                          <a:solidFill>
                            <a:schemeClr val="tx1"/>
                          </a:solidFill>
                          <a:effectLst/>
                        </a:rPr>
                        <a:t>有相应的</a:t>
                      </a:r>
                      <a:r>
                        <a:rPr lang="zh-CN" altLang="zh-CN" sz="2000" kern="100" dirty="0">
                          <a:solidFill>
                            <a:schemeClr val="tx1"/>
                          </a:solidFill>
                          <a:effectLst/>
                        </a:rPr>
                        <a:t>师资队伍建设规划</a:t>
                      </a:r>
                      <a:r>
                        <a:rPr lang="zh-CN" altLang="en-US" sz="2000" kern="100" dirty="0">
                          <a:solidFill>
                            <a:schemeClr val="tx1"/>
                          </a:solidFill>
                          <a:effectLst/>
                        </a:rPr>
                        <a:t>。</a:t>
                      </a:r>
                      <a:endParaRPr lang="en-US" altLang="zh-CN" sz="2000" kern="100" dirty="0">
                        <a:solidFill>
                          <a:schemeClr val="tx1"/>
                        </a:solidFill>
                        <a:effectLst/>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492022492"/>
                  </a:ext>
                </a:extLst>
              </a:tr>
              <a:tr h="1368152">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2000" kern="100">
                          <a:solidFill>
                            <a:schemeClr val="tx1"/>
                          </a:solidFill>
                          <a:effectLst/>
                        </a:rPr>
                        <a:t>实施保障</a:t>
                      </a:r>
                      <a:endParaRPr lang="zh-CN" sz="2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marL="342900" indent="-342900" algn="just">
                        <a:spcAft>
                          <a:spcPts val="0"/>
                        </a:spcAft>
                        <a:buClr>
                          <a:srgbClr val="FF0000"/>
                        </a:buClr>
                        <a:buFont typeface="Wingdings" panose="05000000000000000000" pitchFamily="2" charset="2"/>
                        <a:buChar char="Ø"/>
                      </a:pPr>
                      <a:r>
                        <a:rPr lang="zh-CN" sz="2000" kern="100" dirty="0">
                          <a:solidFill>
                            <a:schemeClr val="tx1"/>
                          </a:solidFill>
                          <a:effectLst/>
                        </a:rPr>
                        <a:t>师资建设规划</a:t>
                      </a:r>
                      <a:r>
                        <a:rPr lang="zh-CN" altLang="en-US" sz="2000" kern="100" dirty="0">
                          <a:solidFill>
                            <a:schemeClr val="tx1"/>
                          </a:solidFill>
                          <a:effectLst/>
                        </a:rPr>
                        <a:t>实施有</a:t>
                      </a:r>
                      <a:r>
                        <a:rPr lang="zh-CN" sz="2000" kern="100" dirty="0">
                          <a:solidFill>
                            <a:srgbClr val="FF0000"/>
                          </a:solidFill>
                          <a:effectLst/>
                        </a:rPr>
                        <a:t>外部环境</a:t>
                      </a:r>
                      <a:r>
                        <a:rPr lang="zh-CN" altLang="zh-CN" sz="2000" kern="100" dirty="0">
                          <a:solidFill>
                            <a:schemeClr val="tx1"/>
                          </a:solidFill>
                          <a:effectLst/>
                        </a:rPr>
                        <a:t>保障</a:t>
                      </a:r>
                      <a:r>
                        <a:rPr lang="zh-CN" altLang="en-US" sz="2000" kern="100" dirty="0">
                          <a:solidFill>
                            <a:schemeClr val="tx1"/>
                          </a:solidFill>
                          <a:effectLst/>
                        </a:rPr>
                        <a:t>；</a:t>
                      </a:r>
                      <a:endParaRPr lang="en-US" altLang="zh-CN" sz="2000" kern="100" dirty="0">
                        <a:solidFill>
                          <a:schemeClr val="tx1"/>
                        </a:solidFill>
                        <a:effectLst/>
                      </a:endParaRPr>
                    </a:p>
                    <a:p>
                      <a:pPr marL="342900" indent="-342900" algn="just">
                        <a:spcAft>
                          <a:spcPts val="0"/>
                        </a:spcAft>
                        <a:buClr>
                          <a:srgbClr val="FF0000"/>
                        </a:buClr>
                        <a:buFont typeface="Wingdings" panose="05000000000000000000" pitchFamily="2" charset="2"/>
                        <a:buChar char="Ø"/>
                      </a:pPr>
                      <a:r>
                        <a:rPr lang="zh-CN" altLang="zh-CN" sz="2000" kern="100" dirty="0">
                          <a:solidFill>
                            <a:schemeClr val="tx1"/>
                          </a:solidFill>
                          <a:effectLst/>
                        </a:rPr>
                        <a:t>师资建设规划</a:t>
                      </a:r>
                      <a:r>
                        <a:rPr lang="zh-CN" altLang="en-US" sz="2000" kern="100" dirty="0">
                          <a:solidFill>
                            <a:schemeClr val="tx1"/>
                          </a:solidFill>
                          <a:effectLst/>
                        </a:rPr>
                        <a:t>实施有</a:t>
                      </a:r>
                      <a:r>
                        <a:rPr lang="zh-CN" sz="2000" kern="100" dirty="0">
                          <a:solidFill>
                            <a:srgbClr val="FF0000"/>
                          </a:solidFill>
                          <a:effectLst/>
                        </a:rPr>
                        <a:t>组织</a:t>
                      </a:r>
                      <a:r>
                        <a:rPr lang="zh-CN" altLang="zh-CN" sz="2000" kern="100" dirty="0">
                          <a:solidFill>
                            <a:srgbClr val="FF0000"/>
                          </a:solidFill>
                          <a:effectLst/>
                        </a:rPr>
                        <a:t>管理</a:t>
                      </a:r>
                      <a:r>
                        <a:rPr lang="zh-CN" altLang="zh-CN" sz="2000" kern="100" dirty="0">
                          <a:solidFill>
                            <a:schemeClr val="tx1"/>
                          </a:solidFill>
                          <a:effectLst/>
                        </a:rPr>
                        <a:t>保障</a:t>
                      </a:r>
                      <a:r>
                        <a:rPr lang="zh-CN" altLang="en-US" sz="2000" kern="100" dirty="0">
                          <a:solidFill>
                            <a:schemeClr val="tx1"/>
                          </a:solidFill>
                          <a:effectLst/>
                        </a:rPr>
                        <a:t>；</a:t>
                      </a:r>
                      <a:endParaRPr lang="en-US" altLang="zh-CN" sz="2000" kern="100" dirty="0">
                        <a:solidFill>
                          <a:schemeClr val="tx1"/>
                        </a:solidFill>
                        <a:effectLst/>
                      </a:endParaRPr>
                    </a:p>
                    <a:p>
                      <a:pPr marL="342900" indent="-342900" algn="just">
                        <a:spcAft>
                          <a:spcPts val="0"/>
                        </a:spcAft>
                        <a:buClr>
                          <a:srgbClr val="FF0000"/>
                        </a:buClr>
                        <a:buFont typeface="Wingdings" panose="05000000000000000000" pitchFamily="2" charset="2"/>
                        <a:buChar char="Ø"/>
                      </a:pPr>
                      <a:r>
                        <a:rPr lang="zh-CN" altLang="zh-CN" sz="2000" kern="100" dirty="0">
                          <a:solidFill>
                            <a:schemeClr val="tx1"/>
                          </a:solidFill>
                          <a:effectLst/>
                        </a:rPr>
                        <a:t>师资建设规划</a:t>
                      </a:r>
                      <a:r>
                        <a:rPr lang="zh-CN" altLang="en-US" sz="2000" kern="100" dirty="0">
                          <a:solidFill>
                            <a:schemeClr val="tx1"/>
                          </a:solidFill>
                          <a:effectLst/>
                        </a:rPr>
                        <a:t>实施有</a:t>
                      </a:r>
                      <a:r>
                        <a:rPr lang="zh-CN" sz="2000" kern="100" dirty="0">
                          <a:solidFill>
                            <a:srgbClr val="FF0000"/>
                          </a:solidFill>
                          <a:effectLst/>
                        </a:rPr>
                        <a:t>资源支撑</a:t>
                      </a:r>
                      <a:r>
                        <a:rPr lang="zh-CN" altLang="zh-CN" sz="2000" kern="100" dirty="0">
                          <a:solidFill>
                            <a:schemeClr val="tx1"/>
                          </a:solidFill>
                          <a:effectLst/>
                        </a:rPr>
                        <a:t>保障</a:t>
                      </a:r>
                      <a:r>
                        <a:rPr lang="zh-CN" altLang="en-US" sz="2000" kern="100" dirty="0">
                          <a:solidFill>
                            <a:schemeClr val="tx1"/>
                          </a:solidFill>
                          <a:effectLst/>
                        </a:rPr>
                        <a:t>；</a:t>
                      </a:r>
                      <a:endParaRPr lang="en-US" altLang="zh-CN" sz="2000" kern="100" dirty="0">
                        <a:solidFill>
                          <a:schemeClr val="tx1"/>
                        </a:solidFill>
                        <a:effectLst/>
                      </a:endParaRPr>
                    </a:p>
                    <a:p>
                      <a:pPr marL="342900" indent="-342900" algn="just">
                        <a:spcAft>
                          <a:spcPts val="0"/>
                        </a:spcAft>
                        <a:buClr>
                          <a:srgbClr val="FF0000"/>
                        </a:buClr>
                        <a:buFont typeface="Wingdings" panose="05000000000000000000" pitchFamily="2" charset="2"/>
                        <a:buChar char="Ø"/>
                      </a:pPr>
                      <a:r>
                        <a:rPr lang="zh-CN" altLang="zh-CN" sz="2000" kern="100" dirty="0">
                          <a:solidFill>
                            <a:schemeClr val="tx1"/>
                          </a:solidFill>
                          <a:effectLst/>
                        </a:rPr>
                        <a:t>师资建设规划</a:t>
                      </a:r>
                      <a:r>
                        <a:rPr lang="zh-CN" altLang="en-US" sz="2000" kern="100" dirty="0">
                          <a:solidFill>
                            <a:schemeClr val="tx1"/>
                          </a:solidFill>
                          <a:effectLst/>
                        </a:rPr>
                        <a:t>实施有</a:t>
                      </a:r>
                      <a:r>
                        <a:rPr lang="zh-CN" sz="2000" kern="100" dirty="0">
                          <a:solidFill>
                            <a:srgbClr val="FF0000"/>
                          </a:solidFill>
                          <a:effectLst/>
                        </a:rPr>
                        <a:t>经费</a:t>
                      </a:r>
                      <a:r>
                        <a:rPr lang="zh-CN" altLang="en-US" sz="2000" kern="100" dirty="0">
                          <a:solidFill>
                            <a:srgbClr val="FF0000"/>
                          </a:solidFill>
                          <a:effectLst/>
                        </a:rPr>
                        <a:t>投入</a:t>
                      </a:r>
                      <a:r>
                        <a:rPr lang="zh-CN" altLang="zh-CN" sz="2000" kern="100" dirty="0">
                          <a:solidFill>
                            <a:schemeClr val="tx1"/>
                          </a:solidFill>
                          <a:effectLst/>
                        </a:rPr>
                        <a:t>保障</a:t>
                      </a:r>
                      <a:r>
                        <a:rPr lang="zh-CN" sz="2000" kern="100" dirty="0">
                          <a:solidFill>
                            <a:schemeClr val="tx1"/>
                          </a:solidFill>
                          <a:effectLst/>
                        </a:rPr>
                        <a:t>。</a:t>
                      </a:r>
                      <a:endParaRPr lang="zh-CN" sz="20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470249373"/>
                  </a:ext>
                </a:extLst>
              </a:tr>
              <a:tr h="1479846">
                <a:tc vMerge="1">
                  <a:txBody>
                    <a:bodyPr/>
                    <a:lstStyle/>
                    <a:p>
                      <a:endParaRPr lang="zh-CN" altLang="en-US"/>
                    </a:p>
                  </a:txBody>
                  <a:tcPr/>
                </a:tc>
                <a:tc rowSpan="2">
                  <a:txBody>
                    <a:bodyPr/>
                    <a:lstStyle/>
                    <a:p>
                      <a:pPr algn="ctr">
                        <a:spcAft>
                          <a:spcPts val="0"/>
                        </a:spcAft>
                      </a:pPr>
                      <a:r>
                        <a:rPr lang="en-US" sz="2000" kern="100" dirty="0">
                          <a:solidFill>
                            <a:schemeClr val="tx1"/>
                          </a:solidFill>
                          <a:effectLst/>
                        </a:rPr>
                        <a:t>3.2</a:t>
                      </a:r>
                      <a:r>
                        <a:rPr lang="zh-CN" sz="2000" kern="100" dirty="0">
                          <a:solidFill>
                            <a:schemeClr val="tx1"/>
                          </a:solidFill>
                          <a:effectLst/>
                        </a:rPr>
                        <a:t>师资建设诊改工作</a:t>
                      </a:r>
                      <a:endParaRPr lang="zh-CN" sz="20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ctr">
                        <a:spcAft>
                          <a:spcPts val="0"/>
                        </a:spcAft>
                      </a:pPr>
                      <a:r>
                        <a:rPr lang="zh-CN" sz="2000" kern="100">
                          <a:solidFill>
                            <a:schemeClr val="tx1"/>
                          </a:solidFill>
                          <a:effectLst/>
                        </a:rPr>
                        <a:t>诊改制度</a:t>
                      </a:r>
                      <a:endParaRPr lang="zh-CN" sz="2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marL="342900" indent="-342900" algn="just">
                        <a:spcAft>
                          <a:spcPts val="0"/>
                        </a:spcAft>
                        <a:buClr>
                          <a:srgbClr val="FF0000"/>
                        </a:buClr>
                        <a:buFont typeface="Wingdings" panose="05000000000000000000" pitchFamily="2" charset="2"/>
                        <a:buChar char="Ø"/>
                      </a:pPr>
                      <a:r>
                        <a:rPr lang="zh-CN" sz="2000" kern="100" dirty="0">
                          <a:solidFill>
                            <a:schemeClr val="tx1"/>
                          </a:solidFill>
                          <a:effectLst/>
                        </a:rPr>
                        <a:t>制定</a:t>
                      </a:r>
                      <a:r>
                        <a:rPr lang="zh-CN" sz="2000" kern="100" dirty="0">
                          <a:solidFill>
                            <a:srgbClr val="FF0000"/>
                          </a:solidFill>
                          <a:effectLst/>
                        </a:rPr>
                        <a:t>专</a:t>
                      </a:r>
                      <a:r>
                        <a:rPr lang="zh-CN" altLang="en-US" sz="2000" kern="100" dirty="0">
                          <a:solidFill>
                            <a:srgbClr val="FF0000"/>
                          </a:solidFill>
                          <a:effectLst/>
                        </a:rPr>
                        <a:t>、</a:t>
                      </a:r>
                      <a:r>
                        <a:rPr lang="zh-CN" sz="2000" kern="100" dirty="0">
                          <a:solidFill>
                            <a:srgbClr val="FF0000"/>
                          </a:solidFill>
                          <a:effectLst/>
                        </a:rPr>
                        <a:t>兼职教师</a:t>
                      </a:r>
                      <a:r>
                        <a:rPr lang="zh-CN" altLang="zh-CN" sz="2000" kern="100" dirty="0">
                          <a:solidFill>
                            <a:srgbClr val="0000FF"/>
                          </a:solidFill>
                          <a:effectLst/>
                        </a:rPr>
                        <a:t>标准</a:t>
                      </a:r>
                      <a:r>
                        <a:rPr lang="zh-CN" altLang="zh-CN" sz="2000" kern="100" dirty="0">
                          <a:solidFill>
                            <a:schemeClr val="tx1"/>
                          </a:solidFill>
                          <a:effectLst/>
                        </a:rPr>
                        <a:t>；</a:t>
                      </a:r>
                      <a:endParaRPr lang="en-US" altLang="zh-CN" sz="2000" kern="100" dirty="0">
                        <a:solidFill>
                          <a:schemeClr val="tx1"/>
                        </a:solidFill>
                        <a:effectLst/>
                      </a:endParaRPr>
                    </a:p>
                    <a:p>
                      <a:pPr marL="342900" indent="-342900" algn="just">
                        <a:spcAft>
                          <a:spcPts val="0"/>
                        </a:spcAft>
                        <a:buClr>
                          <a:srgbClr val="FF0000"/>
                        </a:buClr>
                        <a:buFont typeface="Wingdings" panose="05000000000000000000" pitchFamily="2" charset="2"/>
                        <a:buChar char="Ø"/>
                      </a:pPr>
                      <a:r>
                        <a:rPr lang="zh-CN" altLang="zh-CN" sz="2000" kern="100" dirty="0">
                          <a:solidFill>
                            <a:schemeClr val="tx1"/>
                          </a:solidFill>
                          <a:effectLst/>
                        </a:rPr>
                        <a:t>制定</a:t>
                      </a:r>
                      <a:r>
                        <a:rPr lang="zh-CN" sz="2000" kern="100" dirty="0">
                          <a:solidFill>
                            <a:srgbClr val="FF0000"/>
                          </a:solidFill>
                          <a:effectLst/>
                        </a:rPr>
                        <a:t>专业带头人</a:t>
                      </a:r>
                      <a:r>
                        <a:rPr lang="zh-CN" altLang="zh-CN" sz="2000" kern="100" dirty="0">
                          <a:solidFill>
                            <a:srgbClr val="0000FF"/>
                          </a:solidFill>
                          <a:effectLst/>
                        </a:rPr>
                        <a:t>标准</a:t>
                      </a:r>
                      <a:r>
                        <a:rPr lang="zh-CN" altLang="zh-CN" sz="2000" kern="100" dirty="0">
                          <a:solidFill>
                            <a:schemeClr val="tx1"/>
                          </a:solidFill>
                          <a:effectLst/>
                        </a:rPr>
                        <a:t>；</a:t>
                      </a:r>
                      <a:endParaRPr lang="en-US" altLang="zh-CN" sz="2000" kern="100" dirty="0">
                        <a:solidFill>
                          <a:schemeClr val="tx1"/>
                        </a:solidFill>
                        <a:effectLst/>
                      </a:endParaRPr>
                    </a:p>
                    <a:p>
                      <a:pPr marL="342900" indent="-342900" algn="just">
                        <a:spcAft>
                          <a:spcPts val="0"/>
                        </a:spcAft>
                        <a:buClr>
                          <a:srgbClr val="FF0000"/>
                        </a:buClr>
                        <a:buFont typeface="Wingdings" panose="05000000000000000000" pitchFamily="2" charset="2"/>
                        <a:buChar char="Ø"/>
                      </a:pPr>
                      <a:r>
                        <a:rPr lang="zh-CN" altLang="zh-CN" sz="2000" kern="100" dirty="0">
                          <a:solidFill>
                            <a:schemeClr val="tx1"/>
                          </a:solidFill>
                          <a:effectLst/>
                        </a:rPr>
                        <a:t>制定</a:t>
                      </a:r>
                      <a:r>
                        <a:rPr lang="zh-CN" sz="2000" kern="100" dirty="0">
                          <a:solidFill>
                            <a:srgbClr val="FF0000"/>
                          </a:solidFill>
                          <a:effectLst/>
                        </a:rPr>
                        <a:t>骨干教师</a:t>
                      </a:r>
                      <a:r>
                        <a:rPr lang="zh-CN" sz="2000" kern="100" dirty="0">
                          <a:solidFill>
                            <a:srgbClr val="0000FF"/>
                          </a:solidFill>
                          <a:effectLst/>
                        </a:rPr>
                        <a:t>标准</a:t>
                      </a:r>
                      <a:r>
                        <a:rPr lang="zh-CN" sz="2000" kern="100" dirty="0">
                          <a:solidFill>
                            <a:schemeClr val="tx1"/>
                          </a:solidFill>
                          <a:effectLst/>
                        </a:rPr>
                        <a:t>；</a:t>
                      </a:r>
                      <a:endParaRPr lang="en-US" altLang="zh-CN" sz="2000" kern="100" dirty="0">
                        <a:solidFill>
                          <a:schemeClr val="tx1"/>
                        </a:solidFill>
                        <a:effectLst/>
                      </a:endParaRPr>
                    </a:p>
                    <a:p>
                      <a:pPr marL="342900" indent="-342900" algn="just">
                        <a:spcAft>
                          <a:spcPts val="0"/>
                        </a:spcAft>
                        <a:buClr>
                          <a:srgbClr val="FF0000"/>
                        </a:buClr>
                        <a:buFont typeface="Wingdings" panose="05000000000000000000" pitchFamily="2" charset="2"/>
                        <a:buChar char="Ø"/>
                      </a:pPr>
                      <a:r>
                        <a:rPr lang="zh-CN" sz="2000" kern="100" dirty="0">
                          <a:solidFill>
                            <a:schemeClr val="tx1"/>
                          </a:solidFill>
                          <a:effectLst/>
                        </a:rPr>
                        <a:t>开展师资队伍建设成效</a:t>
                      </a:r>
                      <a:r>
                        <a:rPr lang="zh-CN" sz="2000" kern="100" dirty="0">
                          <a:solidFill>
                            <a:srgbClr val="0000FF"/>
                          </a:solidFill>
                          <a:effectLst/>
                        </a:rPr>
                        <a:t>诊改</a:t>
                      </a:r>
                      <a:r>
                        <a:rPr lang="zh-CN" sz="2000" kern="100" dirty="0">
                          <a:solidFill>
                            <a:schemeClr val="tx1"/>
                          </a:solidFill>
                          <a:effectLst/>
                        </a:rPr>
                        <a:t>。</a:t>
                      </a:r>
                      <a:endParaRPr lang="zh-CN" sz="20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275490883"/>
                  </a:ext>
                </a:extLst>
              </a:tr>
              <a:tr h="1728976">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2000" kern="100" dirty="0">
                          <a:solidFill>
                            <a:schemeClr val="tx1"/>
                          </a:solidFill>
                          <a:effectLst/>
                        </a:rPr>
                        <a:t>实施效果</a:t>
                      </a:r>
                      <a:endParaRPr lang="zh-CN" sz="20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marL="342900" indent="-342900" algn="just">
                        <a:spcAft>
                          <a:spcPts val="0"/>
                        </a:spcAft>
                        <a:buClr>
                          <a:srgbClr val="FF0000"/>
                        </a:buClr>
                        <a:buFont typeface="Wingdings" panose="05000000000000000000" pitchFamily="2" charset="2"/>
                        <a:buChar char="Ø"/>
                      </a:pPr>
                      <a:r>
                        <a:rPr lang="zh-CN" sz="2000" kern="100" dirty="0">
                          <a:solidFill>
                            <a:schemeClr val="tx1"/>
                          </a:solidFill>
                          <a:effectLst/>
                        </a:rPr>
                        <a:t>教师</a:t>
                      </a:r>
                      <a:r>
                        <a:rPr lang="zh-CN" sz="2000" kern="100" dirty="0">
                          <a:solidFill>
                            <a:srgbClr val="FF0000"/>
                          </a:solidFill>
                          <a:effectLst/>
                        </a:rPr>
                        <a:t>质量意识</a:t>
                      </a:r>
                      <a:r>
                        <a:rPr lang="zh-CN" sz="2000" kern="100" dirty="0">
                          <a:solidFill>
                            <a:schemeClr val="tx1"/>
                          </a:solidFill>
                          <a:effectLst/>
                        </a:rPr>
                        <a:t>得到提升；</a:t>
                      </a:r>
                      <a:endParaRPr lang="en-US" altLang="zh-CN" sz="2000" kern="100" dirty="0">
                        <a:solidFill>
                          <a:schemeClr val="tx1"/>
                        </a:solidFill>
                        <a:effectLst/>
                      </a:endParaRPr>
                    </a:p>
                    <a:p>
                      <a:pPr marL="342900" indent="-342900" algn="just">
                        <a:spcAft>
                          <a:spcPts val="0"/>
                        </a:spcAft>
                        <a:buClr>
                          <a:srgbClr val="FF0000"/>
                        </a:buClr>
                        <a:buFont typeface="Wingdings" panose="05000000000000000000" pitchFamily="2" charset="2"/>
                        <a:buChar char="Ø"/>
                      </a:pPr>
                      <a:r>
                        <a:rPr lang="zh-CN" sz="2000" kern="100" dirty="0">
                          <a:solidFill>
                            <a:schemeClr val="tx1"/>
                          </a:solidFill>
                          <a:effectLst/>
                        </a:rPr>
                        <a:t>教学改革</a:t>
                      </a:r>
                      <a:r>
                        <a:rPr lang="zh-CN" sz="2000" kern="100" dirty="0">
                          <a:solidFill>
                            <a:srgbClr val="FF0000"/>
                          </a:solidFill>
                          <a:effectLst/>
                        </a:rPr>
                        <a:t>主动性</a:t>
                      </a:r>
                      <a:r>
                        <a:rPr lang="zh-CN" sz="2000" kern="100" dirty="0">
                          <a:solidFill>
                            <a:schemeClr val="tx1"/>
                          </a:solidFill>
                          <a:effectLst/>
                        </a:rPr>
                        <a:t>得到提高；</a:t>
                      </a:r>
                      <a:endParaRPr lang="en-US" altLang="zh-CN" sz="2000" kern="100" dirty="0">
                        <a:solidFill>
                          <a:schemeClr val="tx1"/>
                        </a:solidFill>
                        <a:effectLst/>
                      </a:endParaRPr>
                    </a:p>
                    <a:p>
                      <a:pPr marL="342900" indent="-342900" algn="just">
                        <a:spcAft>
                          <a:spcPts val="0"/>
                        </a:spcAft>
                        <a:buClr>
                          <a:srgbClr val="FF0000"/>
                        </a:buClr>
                        <a:buFont typeface="Wingdings" panose="05000000000000000000" pitchFamily="2" charset="2"/>
                        <a:buChar char="Ø"/>
                      </a:pPr>
                      <a:r>
                        <a:rPr lang="zh-CN" sz="2000" kern="100" dirty="0">
                          <a:solidFill>
                            <a:schemeClr val="tx1"/>
                          </a:solidFill>
                          <a:effectLst/>
                        </a:rPr>
                        <a:t>师资队伍</a:t>
                      </a:r>
                      <a:r>
                        <a:rPr lang="zh-CN" sz="2000" kern="100" dirty="0">
                          <a:solidFill>
                            <a:srgbClr val="FF0000"/>
                          </a:solidFill>
                          <a:effectLst/>
                        </a:rPr>
                        <a:t>结构</a:t>
                      </a:r>
                      <a:r>
                        <a:rPr lang="zh-CN" altLang="en-US" sz="2000" kern="100" dirty="0">
                          <a:solidFill>
                            <a:schemeClr val="tx1"/>
                          </a:solidFill>
                          <a:effectLst/>
                        </a:rPr>
                        <a:t>不断优化</a:t>
                      </a:r>
                      <a:r>
                        <a:rPr lang="zh-CN" sz="2000" kern="100" dirty="0">
                          <a:solidFill>
                            <a:schemeClr val="tx1"/>
                          </a:solidFill>
                          <a:effectLst/>
                        </a:rPr>
                        <a:t>；</a:t>
                      </a:r>
                      <a:endParaRPr lang="en-US" altLang="zh-CN" sz="2000" kern="100" dirty="0">
                        <a:solidFill>
                          <a:schemeClr val="tx1"/>
                        </a:solidFill>
                        <a:effectLst/>
                      </a:endParaRPr>
                    </a:p>
                    <a:p>
                      <a:pPr marL="342900" indent="-342900" algn="just">
                        <a:spcAft>
                          <a:spcPts val="0"/>
                        </a:spcAft>
                        <a:buClr>
                          <a:srgbClr val="FF0000"/>
                        </a:buClr>
                        <a:buFont typeface="Wingdings" panose="05000000000000000000" pitchFamily="2" charset="2"/>
                        <a:buChar char="Ø"/>
                      </a:pPr>
                      <a:r>
                        <a:rPr lang="zh-CN" sz="2000" kern="100" dirty="0">
                          <a:solidFill>
                            <a:schemeClr val="tx1"/>
                          </a:solidFill>
                          <a:effectLst/>
                        </a:rPr>
                        <a:t>学生</a:t>
                      </a:r>
                      <a:r>
                        <a:rPr lang="zh-CN" altLang="en-US" sz="2000" kern="100" dirty="0">
                          <a:solidFill>
                            <a:schemeClr val="tx1"/>
                          </a:solidFill>
                          <a:effectLst/>
                        </a:rPr>
                        <a:t>评教</a:t>
                      </a:r>
                      <a:r>
                        <a:rPr lang="zh-CN" sz="2000" kern="100" dirty="0">
                          <a:solidFill>
                            <a:srgbClr val="FF0000"/>
                          </a:solidFill>
                          <a:effectLst/>
                        </a:rPr>
                        <a:t>满意度</a:t>
                      </a:r>
                      <a:r>
                        <a:rPr lang="zh-CN" sz="2000" kern="100" dirty="0">
                          <a:solidFill>
                            <a:schemeClr val="tx1"/>
                          </a:solidFill>
                          <a:effectLst/>
                        </a:rPr>
                        <a:t>持续提升</a:t>
                      </a:r>
                      <a:r>
                        <a:rPr lang="zh-CN" altLang="en-US" sz="2000" kern="100" dirty="0">
                          <a:solidFill>
                            <a:schemeClr val="tx1"/>
                          </a:solidFill>
                          <a:effectLst/>
                        </a:rPr>
                        <a:t>；</a:t>
                      </a:r>
                      <a:endParaRPr lang="en-US" altLang="zh-CN" sz="2000" kern="100" dirty="0">
                        <a:solidFill>
                          <a:schemeClr val="tx1"/>
                        </a:solidFill>
                        <a:effectLst/>
                      </a:endParaRPr>
                    </a:p>
                    <a:p>
                      <a:pPr marL="342900" marR="0" indent="-342900" algn="just"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Ø"/>
                        <a:tabLst/>
                        <a:defRPr/>
                      </a:pPr>
                      <a:r>
                        <a:rPr lang="zh-CN" altLang="zh-CN" sz="2000" kern="100" dirty="0">
                          <a:solidFill>
                            <a:schemeClr val="tx1"/>
                          </a:solidFill>
                          <a:effectLst/>
                        </a:rPr>
                        <a:t>师资队伍规划</a:t>
                      </a:r>
                      <a:r>
                        <a:rPr lang="zh-CN" altLang="zh-CN" sz="2000" kern="100" dirty="0">
                          <a:solidFill>
                            <a:srgbClr val="FF0000"/>
                          </a:solidFill>
                          <a:effectLst/>
                        </a:rPr>
                        <a:t>目标达成度</a:t>
                      </a:r>
                      <a:r>
                        <a:rPr lang="zh-CN" altLang="en-US" sz="2000" kern="100" dirty="0">
                          <a:solidFill>
                            <a:schemeClr val="tx1"/>
                          </a:solidFill>
                          <a:effectLst/>
                        </a:rPr>
                        <a:t>高</a:t>
                      </a:r>
                      <a:r>
                        <a:rPr lang="zh-CN" altLang="zh-CN" sz="2000" kern="100" dirty="0">
                          <a:solidFill>
                            <a:schemeClr val="tx1"/>
                          </a:solidFill>
                          <a:effectLst/>
                        </a:rPr>
                        <a:t>。</a:t>
                      </a:r>
                      <a:endParaRPr lang="zh-CN" altLang="zh-CN" sz="2000" kern="100" dirty="0">
                        <a:solidFill>
                          <a:schemeClr val="tx1"/>
                        </a:solidFill>
                        <a:effectLst/>
                        <a:latin typeface="Calibri" panose="020F0502020204030204" pitchFamily="34" charset="0"/>
                        <a:ea typeface="+mn-ea"/>
                        <a:cs typeface="Times New Roman" panose="02020603050405020304" pitchFamily="18" charset="0"/>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2322586083"/>
                  </a:ext>
                </a:extLst>
              </a:tr>
            </a:tbl>
          </a:graphicData>
        </a:graphic>
      </p:graphicFrame>
    </p:spTree>
    <p:extLst>
      <p:ext uri="{BB962C8B-B14F-4D97-AF65-F5344CB8AC3E}">
        <p14:creationId xmlns:p14="http://schemas.microsoft.com/office/powerpoint/2010/main" val="40933533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内容占位符 6"/>
          <p:cNvPicPr>
            <a:picLocks noChangeAspect="1"/>
          </p:cNvPicPr>
          <p:nvPr/>
        </p:nvPicPr>
        <p:blipFill rotWithShape="1">
          <a:blip r:embed="rId3">
            <a:extLst>
              <a:ext uri="{28A0092B-C50C-407E-A947-70E740481C1C}">
                <a14:useLocalDpi xmlns:a14="http://schemas.microsoft.com/office/drawing/2010/main" val="0"/>
              </a:ext>
            </a:extLst>
          </a:blip>
          <a:srcRect l="7744" t="40836" r="7573" b="40501"/>
          <a:stretch/>
        </p:blipFill>
        <p:spPr>
          <a:xfrm>
            <a:off x="745855" y="3284984"/>
            <a:ext cx="7902894" cy="3096344"/>
          </a:xfrm>
          <a:prstGeom prst="rect">
            <a:avLst/>
          </a:prstGeom>
        </p:spPr>
      </p:pic>
      <p:pic>
        <p:nvPicPr>
          <p:cNvPr id="75" name="图片 74"/>
          <p:cNvPicPr>
            <a:picLocks noChangeAspect="1"/>
          </p:cNvPicPr>
          <p:nvPr/>
        </p:nvPicPr>
        <p:blipFill rotWithShape="1">
          <a:blip r:embed="rId4">
            <a:extLst>
              <a:ext uri="{28A0092B-C50C-407E-A947-70E740481C1C}">
                <a14:useLocalDpi xmlns:a14="http://schemas.microsoft.com/office/drawing/2010/main" val="0"/>
              </a:ext>
            </a:extLst>
          </a:blip>
          <a:srcRect l="8934" t="61550" r="7067" b="23750"/>
          <a:stretch/>
        </p:blipFill>
        <p:spPr>
          <a:xfrm>
            <a:off x="878306" y="548680"/>
            <a:ext cx="7637992" cy="2376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p:cNvGraphicFramePr>
          <p:nvPr>
            <p:extLst>
              <p:ext uri="{D42A27DB-BD31-4B8C-83A1-F6EECF244321}">
                <p14:modId xmlns:p14="http://schemas.microsoft.com/office/powerpoint/2010/main" val="198727562"/>
              </p:ext>
            </p:extLst>
          </p:nvPr>
        </p:nvGraphicFramePr>
        <p:xfrm>
          <a:off x="467544" y="260648"/>
          <a:ext cx="8352928" cy="6215890"/>
        </p:xfrm>
        <a:graphic>
          <a:graphicData uri="http://schemas.openxmlformats.org/drawingml/2006/table">
            <a:tbl>
              <a:tblPr firstRow="1" firstCol="1" lastRow="1" lastCol="1" bandRow="1" bandCol="1">
                <a:tableStyleId>{5C22544A-7EE6-4342-B048-85BDC9FD1C3A}</a:tableStyleId>
              </a:tblPr>
              <a:tblGrid>
                <a:gridCol w="720080">
                  <a:extLst>
                    <a:ext uri="{9D8B030D-6E8A-4147-A177-3AD203B41FA5}">
                      <a16:colId xmlns:a16="http://schemas.microsoft.com/office/drawing/2014/main" val="1607355576"/>
                    </a:ext>
                  </a:extLst>
                </a:gridCol>
                <a:gridCol w="792088">
                  <a:extLst>
                    <a:ext uri="{9D8B030D-6E8A-4147-A177-3AD203B41FA5}">
                      <a16:colId xmlns:a16="http://schemas.microsoft.com/office/drawing/2014/main" val="1809758633"/>
                    </a:ext>
                  </a:extLst>
                </a:gridCol>
                <a:gridCol w="648072">
                  <a:extLst>
                    <a:ext uri="{9D8B030D-6E8A-4147-A177-3AD203B41FA5}">
                      <a16:colId xmlns:a16="http://schemas.microsoft.com/office/drawing/2014/main" val="1791331503"/>
                    </a:ext>
                  </a:extLst>
                </a:gridCol>
                <a:gridCol w="6192688">
                  <a:extLst>
                    <a:ext uri="{9D8B030D-6E8A-4147-A177-3AD203B41FA5}">
                      <a16:colId xmlns:a16="http://schemas.microsoft.com/office/drawing/2014/main" val="2918543359"/>
                    </a:ext>
                  </a:extLst>
                </a:gridCol>
              </a:tblGrid>
              <a:tr h="1584176">
                <a:tc rowSpan="5">
                  <a:txBody>
                    <a:bodyPr/>
                    <a:lstStyle/>
                    <a:p>
                      <a:pPr algn="ctr">
                        <a:spcAft>
                          <a:spcPts val="0"/>
                        </a:spcAft>
                      </a:pPr>
                      <a:r>
                        <a:rPr lang="en-US" sz="1600" kern="100" dirty="0">
                          <a:solidFill>
                            <a:schemeClr val="tx1"/>
                          </a:solidFill>
                          <a:effectLst/>
                        </a:rPr>
                        <a:t>4 </a:t>
                      </a:r>
                      <a:r>
                        <a:rPr lang="zh-CN" sz="1600" kern="100" dirty="0">
                          <a:solidFill>
                            <a:schemeClr val="tx1"/>
                          </a:solidFill>
                          <a:effectLst/>
                        </a:rPr>
                        <a:t>学生全面发展保证</a:t>
                      </a:r>
                      <a:endParaRPr lang="zh-CN" sz="16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3">
                        <a:alphaModFix amt="50000"/>
                      </a:blip>
                      <a:srcRect/>
                      <a:tile tx="0" ty="0" sx="100000" sy="100000" flip="none" algn="tl"/>
                    </a:blipFill>
                  </a:tcPr>
                </a:tc>
                <a:tc rowSpan="3">
                  <a:txBody>
                    <a:bodyPr/>
                    <a:lstStyle/>
                    <a:p>
                      <a:pPr algn="ctr">
                        <a:spcAft>
                          <a:spcPts val="0"/>
                        </a:spcAft>
                      </a:pPr>
                      <a:r>
                        <a:rPr lang="en-US" sz="1600" kern="100" dirty="0">
                          <a:solidFill>
                            <a:schemeClr val="tx1"/>
                          </a:solidFill>
                          <a:effectLst/>
                        </a:rPr>
                        <a:t>4.1</a:t>
                      </a:r>
                      <a:r>
                        <a:rPr lang="zh-CN" sz="1600" kern="100" dirty="0">
                          <a:solidFill>
                            <a:schemeClr val="tx1"/>
                          </a:solidFill>
                          <a:effectLst/>
                        </a:rPr>
                        <a:t>育人体系</a:t>
                      </a:r>
                      <a:endParaRPr lang="zh-CN" sz="16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3">
                        <a:alphaModFix amt="50000"/>
                      </a:blip>
                      <a:srcRect/>
                      <a:tile tx="0" ty="0" sx="100000" sy="100000" flip="none" algn="tl"/>
                    </a:blipFill>
                  </a:tcPr>
                </a:tc>
                <a:tc>
                  <a:txBody>
                    <a:bodyPr/>
                    <a:lstStyle/>
                    <a:p>
                      <a:pPr algn="ctr">
                        <a:spcAft>
                          <a:spcPts val="0"/>
                        </a:spcAft>
                      </a:pPr>
                      <a:r>
                        <a:rPr lang="zh-CN" sz="1600" kern="100" dirty="0">
                          <a:solidFill>
                            <a:schemeClr val="tx1"/>
                          </a:solidFill>
                          <a:effectLst/>
                        </a:rPr>
                        <a:t>育人规划</a:t>
                      </a:r>
                      <a:endParaRPr lang="zh-CN" sz="16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3">
                        <a:alphaModFix amt="50000"/>
                      </a:blip>
                      <a:srcRect/>
                      <a:tile tx="0" ty="0" sx="100000" sy="100000" flip="none" algn="tl"/>
                    </a:blipFill>
                  </a:tcPr>
                </a:tc>
                <a:tc>
                  <a:txBody>
                    <a:bodyPr/>
                    <a:lstStyle/>
                    <a:p>
                      <a:pPr marL="285750" indent="-285750" algn="just">
                        <a:spcAft>
                          <a:spcPts val="0"/>
                        </a:spcAft>
                        <a:buClr>
                          <a:srgbClr val="FF0000"/>
                        </a:buClr>
                        <a:buFont typeface="Wingdings" panose="05000000000000000000" pitchFamily="2" charset="2"/>
                        <a:buChar char="Ø"/>
                      </a:pPr>
                      <a:r>
                        <a:rPr lang="zh-CN" sz="1600" kern="100" dirty="0">
                          <a:solidFill>
                            <a:schemeClr val="tx1"/>
                          </a:solidFill>
                          <a:effectLst/>
                        </a:rPr>
                        <a:t>制定学生综合素质</a:t>
                      </a:r>
                      <a:r>
                        <a:rPr lang="zh-CN" sz="1600" kern="100" dirty="0">
                          <a:solidFill>
                            <a:srgbClr val="0000FF"/>
                          </a:solidFill>
                          <a:effectLst/>
                        </a:rPr>
                        <a:t>标准</a:t>
                      </a:r>
                      <a:r>
                        <a:rPr lang="zh-CN" sz="1600" kern="100" dirty="0">
                          <a:solidFill>
                            <a:schemeClr val="tx1"/>
                          </a:solidFill>
                          <a:effectLst/>
                        </a:rPr>
                        <a:t>；</a:t>
                      </a:r>
                      <a:endParaRPr lang="en-US" altLang="zh-CN" sz="1600" kern="100" dirty="0">
                        <a:solidFill>
                          <a:schemeClr val="tx1"/>
                        </a:solidFill>
                        <a:effectLst/>
                      </a:endParaRPr>
                    </a:p>
                    <a:p>
                      <a:pPr marL="285750" indent="-285750" algn="just">
                        <a:spcAft>
                          <a:spcPts val="0"/>
                        </a:spcAft>
                        <a:buClr>
                          <a:srgbClr val="FF0000"/>
                        </a:buClr>
                        <a:buFont typeface="Wingdings" panose="05000000000000000000" pitchFamily="2" charset="2"/>
                        <a:buChar char="Ø"/>
                      </a:pPr>
                      <a:r>
                        <a:rPr lang="zh-CN" sz="1600" kern="100" dirty="0">
                          <a:solidFill>
                            <a:schemeClr val="tx1"/>
                          </a:solidFill>
                          <a:effectLst/>
                        </a:rPr>
                        <a:t>学生</a:t>
                      </a:r>
                      <a:r>
                        <a:rPr lang="zh-CN" sz="1600" kern="100" dirty="0">
                          <a:solidFill>
                            <a:srgbClr val="0000FF"/>
                          </a:solidFill>
                          <a:effectLst/>
                        </a:rPr>
                        <a:t>素质教育方案</a:t>
                      </a:r>
                      <a:r>
                        <a:rPr lang="zh-CN" sz="1600" kern="100" dirty="0">
                          <a:solidFill>
                            <a:schemeClr val="tx1"/>
                          </a:solidFill>
                          <a:effectLst/>
                        </a:rPr>
                        <a:t>科学，</a:t>
                      </a:r>
                      <a:endParaRPr lang="en-US" altLang="zh-CN" sz="1600" kern="100" dirty="0">
                        <a:solidFill>
                          <a:schemeClr val="tx1"/>
                        </a:solidFill>
                        <a:effectLst/>
                      </a:endParaRPr>
                    </a:p>
                    <a:p>
                      <a:pPr marL="285750" indent="-285750" algn="just">
                        <a:spcAft>
                          <a:spcPts val="0"/>
                        </a:spcAft>
                        <a:buClr>
                          <a:srgbClr val="FF0000"/>
                        </a:buClr>
                        <a:buFont typeface="Wingdings" panose="05000000000000000000" pitchFamily="2" charset="2"/>
                        <a:buChar char="Ø"/>
                      </a:pPr>
                      <a:r>
                        <a:rPr lang="zh-CN" sz="1600" kern="100" dirty="0">
                          <a:solidFill>
                            <a:schemeClr val="tx1"/>
                          </a:solidFill>
                          <a:effectLst/>
                        </a:rPr>
                        <a:t>培养</a:t>
                      </a:r>
                      <a:r>
                        <a:rPr lang="zh-CN" sz="1600" kern="100" dirty="0">
                          <a:solidFill>
                            <a:srgbClr val="0000FF"/>
                          </a:solidFill>
                          <a:effectLst/>
                        </a:rPr>
                        <a:t>目标</a:t>
                      </a:r>
                      <a:r>
                        <a:rPr lang="zh-CN" sz="1600" kern="100" dirty="0">
                          <a:solidFill>
                            <a:schemeClr val="tx1"/>
                          </a:solidFill>
                          <a:effectLst/>
                        </a:rPr>
                        <a:t>定位准确；</a:t>
                      </a:r>
                      <a:endParaRPr lang="en-US" altLang="zh-CN" sz="1600" kern="100" dirty="0">
                        <a:solidFill>
                          <a:schemeClr val="tx1"/>
                        </a:solidFill>
                        <a:effectLst/>
                      </a:endParaRPr>
                    </a:p>
                    <a:p>
                      <a:pPr marL="285750" indent="-285750" algn="just">
                        <a:spcAft>
                          <a:spcPts val="0"/>
                        </a:spcAft>
                        <a:buClr>
                          <a:srgbClr val="FF0000"/>
                        </a:buClr>
                        <a:buFont typeface="Wingdings" panose="05000000000000000000" pitchFamily="2" charset="2"/>
                        <a:buChar char="Ø"/>
                      </a:pPr>
                      <a:r>
                        <a:rPr lang="zh-CN" sz="1600" kern="100" dirty="0">
                          <a:solidFill>
                            <a:srgbClr val="0000FF"/>
                          </a:solidFill>
                          <a:effectLst/>
                        </a:rPr>
                        <a:t>因材施教</a:t>
                      </a:r>
                      <a:r>
                        <a:rPr lang="zh-CN" sz="1600" kern="100" dirty="0">
                          <a:solidFill>
                            <a:schemeClr val="tx1"/>
                          </a:solidFill>
                          <a:effectLst/>
                        </a:rPr>
                        <a:t>，注重分类培养与分层教学；</a:t>
                      </a:r>
                      <a:endParaRPr lang="en-US" altLang="zh-CN" sz="1600" kern="100" dirty="0">
                        <a:solidFill>
                          <a:schemeClr val="tx1"/>
                        </a:solidFill>
                        <a:effectLst/>
                      </a:endParaRPr>
                    </a:p>
                    <a:p>
                      <a:pPr marL="285750" indent="-285750" algn="just">
                        <a:spcAft>
                          <a:spcPts val="0"/>
                        </a:spcAft>
                        <a:buClr>
                          <a:srgbClr val="FF0000"/>
                        </a:buClr>
                        <a:buFont typeface="Wingdings" panose="05000000000000000000" pitchFamily="2" charset="2"/>
                        <a:buChar char="Ø"/>
                      </a:pPr>
                      <a:r>
                        <a:rPr lang="zh-CN" sz="1600" kern="100" dirty="0">
                          <a:solidFill>
                            <a:srgbClr val="0000FF"/>
                          </a:solidFill>
                          <a:effectLst/>
                        </a:rPr>
                        <a:t>全员全过程全方位</a:t>
                      </a:r>
                      <a:r>
                        <a:rPr lang="zh-CN" sz="1600" kern="100" dirty="0">
                          <a:solidFill>
                            <a:schemeClr val="tx1"/>
                          </a:solidFill>
                          <a:effectLst/>
                        </a:rPr>
                        <a:t>育人</a:t>
                      </a:r>
                      <a:r>
                        <a:rPr lang="zh-CN" altLang="en-US" sz="1600" kern="100" dirty="0">
                          <a:solidFill>
                            <a:schemeClr val="tx1"/>
                          </a:solidFill>
                          <a:effectLst/>
                        </a:rPr>
                        <a:t>；</a:t>
                      </a:r>
                      <a:endParaRPr lang="en-US" altLang="zh-CN" sz="1600" kern="100" dirty="0">
                        <a:solidFill>
                          <a:schemeClr val="tx1"/>
                        </a:solidFill>
                        <a:effectLst/>
                      </a:endParaRPr>
                    </a:p>
                    <a:p>
                      <a:pPr marL="285750" indent="-285750" algn="just">
                        <a:spcAft>
                          <a:spcPts val="0"/>
                        </a:spcAft>
                        <a:buClr>
                          <a:srgbClr val="FF0000"/>
                        </a:buClr>
                        <a:buFont typeface="Wingdings" panose="05000000000000000000" pitchFamily="2" charset="2"/>
                        <a:buChar char="Ø"/>
                      </a:pPr>
                      <a:r>
                        <a:rPr lang="zh-CN" sz="1600" kern="100" dirty="0">
                          <a:solidFill>
                            <a:schemeClr val="tx1"/>
                          </a:solidFill>
                          <a:effectLst/>
                        </a:rPr>
                        <a:t>加强</a:t>
                      </a:r>
                      <a:r>
                        <a:rPr lang="zh-CN" sz="1600" kern="100" dirty="0">
                          <a:solidFill>
                            <a:srgbClr val="0000FF"/>
                          </a:solidFill>
                          <a:effectLst/>
                        </a:rPr>
                        <a:t>创意、创新、创业</a:t>
                      </a:r>
                      <a:r>
                        <a:rPr lang="zh-CN" sz="1600" kern="100" dirty="0">
                          <a:solidFill>
                            <a:schemeClr val="tx1"/>
                          </a:solidFill>
                          <a:effectLst/>
                        </a:rPr>
                        <a:t>教育。</a:t>
                      </a:r>
                      <a:endParaRPr lang="zh-CN" sz="16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3">
                        <a:alphaModFix amt="50000"/>
                      </a:blip>
                      <a:srcRect/>
                      <a:tile tx="0" ty="0" sx="100000" sy="100000" flip="none" algn="tl"/>
                    </a:blipFill>
                  </a:tcPr>
                </a:tc>
                <a:extLst>
                  <a:ext uri="{0D108BD9-81ED-4DB2-BD59-A6C34878D82A}">
                    <a16:rowId xmlns:a16="http://schemas.microsoft.com/office/drawing/2014/main" val="2227105804"/>
                  </a:ext>
                </a:extLst>
              </a:tr>
              <a:tr h="489055">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1600" kern="100">
                          <a:solidFill>
                            <a:schemeClr val="tx1"/>
                          </a:solidFill>
                          <a:effectLst/>
                        </a:rPr>
                        <a:t>诊改制度</a:t>
                      </a:r>
                      <a:endParaRPr lang="zh-CN" sz="16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3">
                        <a:alphaModFix amt="50000"/>
                      </a:blip>
                      <a:srcRect/>
                      <a:tile tx="0" ty="0" sx="100000" sy="100000" flip="none" algn="tl"/>
                    </a:blipFill>
                  </a:tcPr>
                </a:tc>
                <a:tc>
                  <a:txBody>
                    <a:bodyPr/>
                    <a:lstStyle/>
                    <a:p>
                      <a:pPr marL="285750" marR="0" indent="-285750" algn="just"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Ø"/>
                        <a:tabLst/>
                        <a:defRPr/>
                      </a:pPr>
                      <a:r>
                        <a:rPr lang="zh-CN" altLang="en-US" sz="1600" kern="100" dirty="0">
                          <a:solidFill>
                            <a:schemeClr val="tx1"/>
                          </a:solidFill>
                          <a:effectLst/>
                        </a:rPr>
                        <a:t>建立</a:t>
                      </a:r>
                      <a:r>
                        <a:rPr lang="zh-CN" altLang="zh-CN" sz="1600" kern="100" dirty="0">
                          <a:solidFill>
                            <a:srgbClr val="0000FF"/>
                          </a:solidFill>
                          <a:effectLst/>
                        </a:rPr>
                        <a:t>育人工作常态化诊改机制</a:t>
                      </a:r>
                      <a:endParaRPr lang="en-US" altLang="zh-CN" sz="1600" kern="100" dirty="0">
                        <a:solidFill>
                          <a:srgbClr val="0000FF"/>
                        </a:solidFill>
                        <a:effectLst/>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3">
                        <a:alphaModFix amt="50000"/>
                      </a:blip>
                      <a:srcRect/>
                      <a:tile tx="0" ty="0" sx="100000" sy="100000" flip="none" algn="tl"/>
                    </a:blipFill>
                  </a:tcPr>
                </a:tc>
                <a:extLst>
                  <a:ext uri="{0D108BD9-81ED-4DB2-BD59-A6C34878D82A}">
                    <a16:rowId xmlns:a16="http://schemas.microsoft.com/office/drawing/2014/main" val="3287896206"/>
                  </a:ext>
                </a:extLst>
              </a:tr>
              <a:tr h="1097522">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1600" kern="100">
                          <a:solidFill>
                            <a:schemeClr val="tx1"/>
                          </a:solidFill>
                          <a:effectLst/>
                        </a:rPr>
                        <a:t>实施与效果</a:t>
                      </a:r>
                      <a:endParaRPr lang="zh-CN" sz="16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3">
                        <a:alphaModFix amt="50000"/>
                      </a:blip>
                      <a:srcRect/>
                      <a:tile tx="0" ty="0" sx="100000" sy="100000" flip="none" algn="tl"/>
                    </a:blipFill>
                  </a:tcPr>
                </a:tc>
                <a:tc>
                  <a:txBody>
                    <a:bodyPr/>
                    <a:lstStyle/>
                    <a:p>
                      <a:pPr marL="285750" indent="-285750" algn="just">
                        <a:spcAft>
                          <a:spcPts val="0"/>
                        </a:spcAft>
                        <a:buClr>
                          <a:srgbClr val="FF0000"/>
                        </a:buClr>
                        <a:buFont typeface="Wingdings" panose="05000000000000000000" pitchFamily="2" charset="2"/>
                        <a:buChar char="Ø"/>
                      </a:pPr>
                      <a:r>
                        <a:rPr lang="zh-CN" sz="1600" kern="100" dirty="0">
                          <a:solidFill>
                            <a:srgbClr val="0000FF"/>
                          </a:solidFill>
                          <a:effectLst/>
                        </a:rPr>
                        <a:t>育人目标达成度</a:t>
                      </a:r>
                      <a:r>
                        <a:rPr lang="zh-CN" altLang="en-US" sz="1600" kern="100" dirty="0">
                          <a:solidFill>
                            <a:schemeClr val="tx1"/>
                          </a:solidFill>
                          <a:effectLst/>
                        </a:rPr>
                        <a:t>高</a:t>
                      </a:r>
                      <a:r>
                        <a:rPr lang="zh-CN" sz="1600" kern="100" dirty="0">
                          <a:solidFill>
                            <a:schemeClr val="tx1"/>
                          </a:solidFill>
                          <a:effectLst/>
                        </a:rPr>
                        <a:t>；</a:t>
                      </a:r>
                      <a:endParaRPr lang="en-US" altLang="zh-CN" sz="1600" kern="100" dirty="0">
                        <a:solidFill>
                          <a:schemeClr val="tx1"/>
                        </a:solidFill>
                        <a:effectLst/>
                      </a:endParaRPr>
                    </a:p>
                    <a:p>
                      <a:pPr marL="285750" indent="-285750" algn="just">
                        <a:spcAft>
                          <a:spcPts val="0"/>
                        </a:spcAft>
                        <a:buClr>
                          <a:srgbClr val="FF0000"/>
                        </a:buClr>
                        <a:buFont typeface="Wingdings" panose="05000000000000000000" pitchFamily="2" charset="2"/>
                        <a:buChar char="Ø"/>
                      </a:pPr>
                      <a:r>
                        <a:rPr lang="zh-CN" sz="1600" kern="100" dirty="0">
                          <a:solidFill>
                            <a:schemeClr val="tx1"/>
                          </a:solidFill>
                          <a:effectLst/>
                        </a:rPr>
                        <a:t>学生自主学习能力</a:t>
                      </a:r>
                      <a:r>
                        <a:rPr lang="zh-CN" altLang="zh-CN" sz="1600" kern="100" dirty="0">
                          <a:solidFill>
                            <a:schemeClr val="tx1"/>
                          </a:solidFill>
                          <a:effectLst/>
                        </a:rPr>
                        <a:t>得到提高</a:t>
                      </a:r>
                      <a:r>
                        <a:rPr lang="zh-CN" altLang="en-US" sz="1600" kern="100" dirty="0">
                          <a:solidFill>
                            <a:schemeClr val="tx1"/>
                          </a:solidFill>
                          <a:effectLst/>
                        </a:rPr>
                        <a:t>；</a:t>
                      </a:r>
                      <a:endParaRPr lang="en-US" altLang="zh-CN" sz="1600" kern="100" dirty="0">
                        <a:solidFill>
                          <a:schemeClr val="tx1"/>
                        </a:solidFill>
                        <a:effectLst/>
                      </a:endParaRPr>
                    </a:p>
                    <a:p>
                      <a:pPr marL="285750" indent="-285750" algn="just">
                        <a:spcAft>
                          <a:spcPts val="0"/>
                        </a:spcAft>
                        <a:buClr>
                          <a:srgbClr val="FF0000"/>
                        </a:buClr>
                        <a:buFont typeface="Wingdings" panose="05000000000000000000" pitchFamily="2" charset="2"/>
                        <a:buChar char="Ø"/>
                      </a:pPr>
                      <a:r>
                        <a:rPr lang="zh-CN" sz="1600" kern="100" dirty="0">
                          <a:solidFill>
                            <a:schemeClr val="tx1"/>
                          </a:solidFill>
                          <a:effectLst/>
                        </a:rPr>
                        <a:t>职业能力和创新创业能力得到提高。</a:t>
                      </a:r>
                      <a:endParaRPr lang="zh-CN" sz="16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3">
                        <a:alphaModFix amt="50000"/>
                      </a:blip>
                      <a:srcRect/>
                      <a:tile tx="0" ty="0" sx="100000" sy="100000" flip="none" algn="tl"/>
                    </a:blipFill>
                  </a:tcPr>
                </a:tc>
                <a:extLst>
                  <a:ext uri="{0D108BD9-81ED-4DB2-BD59-A6C34878D82A}">
                    <a16:rowId xmlns:a16="http://schemas.microsoft.com/office/drawing/2014/main" val="2046251251"/>
                  </a:ext>
                </a:extLst>
              </a:tr>
              <a:tr h="1581775">
                <a:tc vMerge="1">
                  <a:txBody>
                    <a:bodyPr/>
                    <a:lstStyle/>
                    <a:p>
                      <a:endParaRPr lang="zh-CN" altLang="en-US"/>
                    </a:p>
                  </a:txBody>
                  <a:tcPr/>
                </a:tc>
                <a:tc rowSpan="2">
                  <a:txBody>
                    <a:bodyPr/>
                    <a:lstStyle/>
                    <a:p>
                      <a:pPr algn="ctr">
                        <a:spcAft>
                          <a:spcPts val="0"/>
                        </a:spcAft>
                      </a:pPr>
                      <a:r>
                        <a:rPr lang="en-US" sz="1600" kern="100" dirty="0">
                          <a:solidFill>
                            <a:schemeClr val="tx1"/>
                          </a:solidFill>
                          <a:effectLst/>
                        </a:rPr>
                        <a:t>4.2</a:t>
                      </a:r>
                      <a:r>
                        <a:rPr lang="zh-CN" sz="1600" kern="100" dirty="0">
                          <a:solidFill>
                            <a:schemeClr val="tx1"/>
                          </a:solidFill>
                          <a:effectLst/>
                        </a:rPr>
                        <a:t>成长环境</a:t>
                      </a:r>
                      <a:endParaRPr lang="zh-CN" sz="16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3">
                        <a:alphaModFix amt="50000"/>
                      </a:blip>
                      <a:srcRect/>
                      <a:tile tx="0" ty="0" sx="100000" sy="100000" flip="none" algn="tl"/>
                    </a:blipFill>
                  </a:tcPr>
                </a:tc>
                <a:tc>
                  <a:txBody>
                    <a:bodyPr/>
                    <a:lstStyle/>
                    <a:p>
                      <a:pPr algn="ctr">
                        <a:spcAft>
                          <a:spcPts val="0"/>
                        </a:spcAft>
                      </a:pPr>
                      <a:r>
                        <a:rPr lang="zh-CN" sz="1600" kern="100">
                          <a:solidFill>
                            <a:schemeClr val="tx1"/>
                          </a:solidFill>
                          <a:effectLst/>
                        </a:rPr>
                        <a:t>安全与生活保障</a:t>
                      </a:r>
                      <a:endParaRPr lang="zh-CN" sz="16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3">
                        <a:alphaModFix amt="50000"/>
                      </a:blip>
                      <a:srcRect/>
                      <a:tile tx="0" ty="0" sx="100000" sy="100000" flip="none" algn="tl"/>
                    </a:blipFill>
                  </a:tcPr>
                </a:tc>
                <a:tc>
                  <a:txBody>
                    <a:bodyPr/>
                    <a:lstStyle/>
                    <a:p>
                      <a:pPr marL="285750" indent="-285750" algn="just">
                        <a:spcAft>
                          <a:spcPts val="0"/>
                        </a:spcAft>
                        <a:buClr>
                          <a:srgbClr val="FF0000"/>
                        </a:buClr>
                        <a:buFont typeface="Wingdings" panose="05000000000000000000" pitchFamily="2" charset="2"/>
                        <a:buChar char="Ø"/>
                      </a:pPr>
                      <a:r>
                        <a:rPr lang="zh-CN" altLang="en-US" sz="1600" kern="100" dirty="0">
                          <a:solidFill>
                            <a:schemeClr val="tx1"/>
                          </a:solidFill>
                          <a:effectLst/>
                        </a:rPr>
                        <a:t>建立</a:t>
                      </a:r>
                      <a:r>
                        <a:rPr lang="zh-CN" altLang="en-US" sz="1600" kern="100" dirty="0">
                          <a:solidFill>
                            <a:srgbClr val="0000FF"/>
                          </a:solidFill>
                          <a:effectLst/>
                        </a:rPr>
                        <a:t>常态化安全与服务工作</a:t>
                      </a:r>
                      <a:r>
                        <a:rPr lang="zh-CN" sz="1600" kern="100" dirty="0">
                          <a:solidFill>
                            <a:srgbClr val="0000FF"/>
                          </a:solidFill>
                          <a:effectLst/>
                        </a:rPr>
                        <a:t>诊改</a:t>
                      </a:r>
                      <a:r>
                        <a:rPr lang="zh-CN" altLang="en-US" sz="1600" kern="100" dirty="0">
                          <a:solidFill>
                            <a:srgbClr val="0000FF"/>
                          </a:solidFill>
                          <a:effectLst/>
                        </a:rPr>
                        <a:t>机制</a:t>
                      </a:r>
                      <a:r>
                        <a:rPr lang="zh-CN" altLang="en-US" sz="1600" kern="100" dirty="0">
                          <a:solidFill>
                            <a:schemeClr val="tx1"/>
                          </a:solidFill>
                          <a:effectLst/>
                        </a:rPr>
                        <a:t>；</a:t>
                      </a:r>
                      <a:endParaRPr lang="en-US" altLang="zh-CN" sz="1600" kern="100" dirty="0">
                        <a:solidFill>
                          <a:schemeClr val="tx1"/>
                        </a:solidFill>
                        <a:effectLst/>
                      </a:endParaRPr>
                    </a:p>
                    <a:p>
                      <a:pPr marL="285750" indent="-285750" algn="just">
                        <a:spcAft>
                          <a:spcPts val="0"/>
                        </a:spcAft>
                        <a:buClr>
                          <a:srgbClr val="FF0000"/>
                        </a:buClr>
                        <a:buFont typeface="Wingdings" panose="05000000000000000000" pitchFamily="2" charset="2"/>
                        <a:buChar char="Ø"/>
                      </a:pPr>
                      <a:r>
                        <a:rPr lang="zh-CN" sz="1600" kern="100" dirty="0">
                          <a:solidFill>
                            <a:schemeClr val="tx1"/>
                          </a:solidFill>
                          <a:effectLst/>
                        </a:rPr>
                        <a:t>学校</a:t>
                      </a:r>
                      <a:r>
                        <a:rPr lang="zh-CN" sz="1600" kern="100" dirty="0">
                          <a:solidFill>
                            <a:srgbClr val="0000FF"/>
                          </a:solidFill>
                          <a:effectLst/>
                        </a:rPr>
                        <a:t>安全设施不断完善</a:t>
                      </a:r>
                      <a:r>
                        <a:rPr lang="zh-CN" sz="1600" kern="100" dirty="0">
                          <a:solidFill>
                            <a:schemeClr val="tx1"/>
                          </a:solidFill>
                          <a:effectLst/>
                        </a:rPr>
                        <a:t>；</a:t>
                      </a:r>
                      <a:endParaRPr lang="en-US" altLang="zh-CN" sz="1600" kern="100" dirty="0">
                        <a:solidFill>
                          <a:schemeClr val="tx1"/>
                        </a:solidFill>
                        <a:effectLst/>
                      </a:endParaRPr>
                    </a:p>
                    <a:p>
                      <a:pPr marL="285750" indent="-285750" algn="just">
                        <a:spcAft>
                          <a:spcPts val="0"/>
                        </a:spcAft>
                        <a:buClr>
                          <a:srgbClr val="FF0000"/>
                        </a:buClr>
                        <a:buFont typeface="Wingdings" panose="05000000000000000000" pitchFamily="2" charset="2"/>
                        <a:buChar char="Ø"/>
                      </a:pPr>
                      <a:r>
                        <a:rPr lang="zh-CN" sz="1600" kern="100" dirty="0">
                          <a:solidFill>
                            <a:schemeClr val="tx1"/>
                          </a:solidFill>
                          <a:effectLst/>
                        </a:rPr>
                        <a:t>学生</a:t>
                      </a:r>
                      <a:r>
                        <a:rPr lang="zh-CN" sz="1600" kern="100" dirty="0">
                          <a:solidFill>
                            <a:srgbClr val="0000FF"/>
                          </a:solidFill>
                          <a:effectLst/>
                        </a:rPr>
                        <a:t>生活环境不断优化</a:t>
                      </a:r>
                      <a:r>
                        <a:rPr lang="zh-CN" sz="1600" kern="100" dirty="0">
                          <a:solidFill>
                            <a:schemeClr val="tx1"/>
                          </a:solidFill>
                          <a:effectLst/>
                        </a:rPr>
                        <a:t>；</a:t>
                      </a:r>
                      <a:endParaRPr lang="en-US" altLang="zh-CN" sz="1600" kern="100" dirty="0">
                        <a:solidFill>
                          <a:schemeClr val="tx1"/>
                        </a:solidFill>
                        <a:effectLst/>
                      </a:endParaRPr>
                    </a:p>
                    <a:p>
                      <a:pPr marL="285750" indent="-285750" algn="just">
                        <a:spcAft>
                          <a:spcPts val="0"/>
                        </a:spcAft>
                        <a:buClr>
                          <a:srgbClr val="FF0000"/>
                        </a:buClr>
                        <a:buFont typeface="Wingdings" panose="05000000000000000000" pitchFamily="2" charset="2"/>
                        <a:buChar char="Ø"/>
                      </a:pPr>
                      <a:r>
                        <a:rPr lang="zh-CN" sz="1600" kern="100" dirty="0">
                          <a:solidFill>
                            <a:schemeClr val="tx1"/>
                          </a:solidFill>
                          <a:effectLst/>
                        </a:rPr>
                        <a:t>学生</a:t>
                      </a:r>
                      <a:r>
                        <a:rPr lang="zh-CN" sz="1600" kern="100" dirty="0">
                          <a:solidFill>
                            <a:srgbClr val="0000FF"/>
                          </a:solidFill>
                          <a:effectLst/>
                        </a:rPr>
                        <a:t>诉求回应速度、学生满意度持续提高</a:t>
                      </a:r>
                      <a:r>
                        <a:rPr lang="zh-CN" sz="1600" kern="100" dirty="0">
                          <a:solidFill>
                            <a:schemeClr val="tx1"/>
                          </a:solidFill>
                          <a:effectLst/>
                        </a:rPr>
                        <a:t>；</a:t>
                      </a:r>
                      <a:endParaRPr lang="en-US" altLang="zh-CN" sz="1600" kern="100" dirty="0">
                        <a:solidFill>
                          <a:schemeClr val="tx1"/>
                        </a:solidFill>
                        <a:effectLst/>
                      </a:endParaRPr>
                    </a:p>
                    <a:p>
                      <a:pPr marL="285750" indent="-285750" algn="just">
                        <a:spcAft>
                          <a:spcPts val="0"/>
                        </a:spcAft>
                        <a:buClr>
                          <a:srgbClr val="FF0000"/>
                        </a:buClr>
                        <a:buFont typeface="Wingdings" panose="05000000000000000000" pitchFamily="2" charset="2"/>
                        <a:buChar char="Ø"/>
                      </a:pPr>
                      <a:r>
                        <a:rPr lang="zh-CN" sz="1600" kern="100" dirty="0">
                          <a:solidFill>
                            <a:schemeClr val="tx1"/>
                          </a:solidFill>
                          <a:effectLst/>
                        </a:rPr>
                        <a:t>意外</a:t>
                      </a:r>
                      <a:r>
                        <a:rPr lang="zh-CN" sz="1600" kern="100" dirty="0">
                          <a:solidFill>
                            <a:srgbClr val="0000FF"/>
                          </a:solidFill>
                          <a:effectLst/>
                        </a:rPr>
                        <a:t>事故率不断降低</a:t>
                      </a:r>
                      <a:r>
                        <a:rPr lang="zh-CN" sz="1600" kern="100" dirty="0">
                          <a:solidFill>
                            <a:schemeClr val="tx1"/>
                          </a:solidFill>
                          <a:effectLst/>
                        </a:rPr>
                        <a:t>。</a:t>
                      </a:r>
                      <a:endParaRPr lang="zh-CN" sz="16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3">
                        <a:alphaModFix amt="50000"/>
                      </a:blip>
                      <a:srcRect/>
                      <a:tile tx="0" ty="0" sx="100000" sy="100000" flip="none" algn="tl"/>
                    </a:blipFill>
                  </a:tcPr>
                </a:tc>
                <a:extLst>
                  <a:ext uri="{0D108BD9-81ED-4DB2-BD59-A6C34878D82A}">
                    <a16:rowId xmlns:a16="http://schemas.microsoft.com/office/drawing/2014/main" val="2970042347"/>
                  </a:ext>
                </a:extLst>
              </a:tr>
              <a:tr h="1463362">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1600" kern="100" dirty="0">
                          <a:solidFill>
                            <a:schemeClr val="tx1"/>
                          </a:solidFill>
                          <a:effectLst/>
                        </a:rPr>
                        <a:t>特殊学生群体服务与资助</a:t>
                      </a:r>
                      <a:endParaRPr lang="zh-CN" sz="16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3">
                        <a:alphaModFix amt="50000"/>
                      </a:blip>
                      <a:srcRect/>
                      <a:tile tx="0" ty="0" sx="100000" sy="100000" flip="none" algn="tl"/>
                    </a:blipFill>
                  </a:tcPr>
                </a:tc>
                <a:tc>
                  <a:txBody>
                    <a:bodyPr/>
                    <a:lstStyle/>
                    <a:p>
                      <a:pPr marL="285750" marR="0" indent="-285750" algn="just"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Ø"/>
                        <a:tabLst/>
                        <a:defRPr/>
                      </a:pPr>
                      <a:r>
                        <a:rPr lang="zh-CN" sz="1600" kern="100" dirty="0">
                          <a:solidFill>
                            <a:schemeClr val="tx1"/>
                          </a:solidFill>
                          <a:effectLst/>
                        </a:rPr>
                        <a:t>建立家庭困难学生、残障学生、少数民族学生等</a:t>
                      </a:r>
                      <a:r>
                        <a:rPr lang="zh-CN" sz="1600" kern="100" dirty="0">
                          <a:solidFill>
                            <a:srgbClr val="0000FF"/>
                          </a:solidFill>
                          <a:effectLst/>
                        </a:rPr>
                        <a:t>特殊学生</a:t>
                      </a:r>
                      <a:r>
                        <a:rPr lang="zh-CN" altLang="en-US" sz="1600" kern="100" dirty="0">
                          <a:solidFill>
                            <a:srgbClr val="0000FF"/>
                          </a:solidFill>
                          <a:effectLst/>
                        </a:rPr>
                        <a:t>群体服务工作体系</a:t>
                      </a:r>
                      <a:r>
                        <a:rPr lang="zh-CN" altLang="en-US" sz="1600" kern="100" dirty="0">
                          <a:solidFill>
                            <a:schemeClr val="tx1"/>
                          </a:solidFill>
                          <a:effectLst/>
                        </a:rPr>
                        <a:t>，</a:t>
                      </a:r>
                      <a:r>
                        <a:rPr lang="zh-CN" altLang="zh-CN" sz="1600" kern="100" dirty="0">
                          <a:solidFill>
                            <a:schemeClr val="tx1"/>
                          </a:solidFill>
                          <a:effectLst/>
                        </a:rPr>
                        <a:t>为特殊学生群体提供必要的设施、人员、资金、文化等保障</a:t>
                      </a:r>
                      <a:r>
                        <a:rPr lang="zh-CN" altLang="en-US" sz="1600" kern="100" dirty="0">
                          <a:solidFill>
                            <a:schemeClr val="tx1"/>
                          </a:solidFill>
                          <a:effectLst/>
                        </a:rPr>
                        <a:t>；</a:t>
                      </a:r>
                      <a:endParaRPr lang="zh-CN" altLang="zh-CN" sz="1600" kern="100" dirty="0">
                        <a:solidFill>
                          <a:schemeClr val="tx1"/>
                        </a:solidFill>
                        <a:effectLst/>
                        <a:latin typeface="Calibri" panose="020F0502020204030204" pitchFamily="34" charset="0"/>
                        <a:ea typeface="+mn-ea"/>
                        <a:cs typeface="Times New Roman" panose="02020603050405020304" pitchFamily="18" charset="0"/>
                      </a:endParaRPr>
                    </a:p>
                    <a:p>
                      <a:pPr marL="285750" indent="-285750" algn="just">
                        <a:spcAft>
                          <a:spcPts val="0"/>
                        </a:spcAft>
                        <a:buClr>
                          <a:srgbClr val="FF0000"/>
                        </a:buClr>
                        <a:buFont typeface="Wingdings" panose="05000000000000000000" pitchFamily="2" charset="2"/>
                        <a:buChar char="Ø"/>
                      </a:pPr>
                      <a:r>
                        <a:rPr lang="zh-CN" sz="1600" kern="100" dirty="0">
                          <a:solidFill>
                            <a:schemeClr val="tx1"/>
                          </a:solidFill>
                          <a:effectLst/>
                        </a:rPr>
                        <a:t>建立</a:t>
                      </a:r>
                      <a:r>
                        <a:rPr lang="zh-CN" sz="1600" kern="100" dirty="0">
                          <a:solidFill>
                            <a:srgbClr val="0000FF"/>
                          </a:solidFill>
                          <a:effectLst/>
                        </a:rPr>
                        <a:t>学生心理健康教育</a:t>
                      </a:r>
                      <a:r>
                        <a:rPr lang="zh-CN" altLang="en-US" sz="1600" kern="100" dirty="0">
                          <a:solidFill>
                            <a:srgbClr val="0000FF"/>
                          </a:solidFill>
                          <a:effectLst/>
                        </a:rPr>
                        <a:t>工作</a:t>
                      </a:r>
                      <a:r>
                        <a:rPr lang="zh-CN" sz="1600" kern="100" dirty="0">
                          <a:solidFill>
                            <a:srgbClr val="0000FF"/>
                          </a:solidFill>
                          <a:effectLst/>
                        </a:rPr>
                        <a:t>体系</a:t>
                      </a:r>
                      <a:r>
                        <a:rPr lang="zh-CN" altLang="en-US" sz="1600" kern="100" dirty="0">
                          <a:solidFill>
                            <a:schemeClr val="tx1"/>
                          </a:solidFill>
                          <a:effectLst/>
                        </a:rPr>
                        <a:t>；</a:t>
                      </a:r>
                      <a:endParaRPr lang="en-US" altLang="zh-CN" sz="1600" kern="100" dirty="0">
                        <a:solidFill>
                          <a:schemeClr val="tx1"/>
                        </a:solidFill>
                        <a:effectLst/>
                      </a:endParaRPr>
                    </a:p>
                    <a:p>
                      <a:pPr marL="285750" indent="-285750" algn="just">
                        <a:spcAft>
                          <a:spcPts val="0"/>
                        </a:spcAft>
                        <a:buClr>
                          <a:srgbClr val="FF0000"/>
                        </a:buClr>
                        <a:buFont typeface="Wingdings" panose="05000000000000000000" pitchFamily="2" charset="2"/>
                        <a:buChar char="Ø"/>
                      </a:pPr>
                      <a:r>
                        <a:rPr lang="zh-CN" altLang="en-US" sz="1600" kern="100" dirty="0">
                          <a:solidFill>
                            <a:schemeClr val="tx1"/>
                          </a:solidFill>
                          <a:effectLst/>
                        </a:rPr>
                        <a:t>建立</a:t>
                      </a:r>
                      <a:r>
                        <a:rPr lang="zh-CN" altLang="zh-CN" sz="1600" kern="100" dirty="0">
                          <a:solidFill>
                            <a:srgbClr val="0000FF"/>
                          </a:solidFill>
                          <a:effectLst/>
                        </a:rPr>
                        <a:t>特殊学生</a:t>
                      </a:r>
                      <a:r>
                        <a:rPr lang="zh-CN" altLang="en-US" sz="1600" kern="100" dirty="0">
                          <a:solidFill>
                            <a:srgbClr val="0000FF"/>
                          </a:solidFill>
                          <a:effectLst/>
                        </a:rPr>
                        <a:t>群体服务工作</a:t>
                      </a:r>
                      <a:r>
                        <a:rPr lang="zh-CN" altLang="en-US" sz="1600" kern="100" dirty="0">
                          <a:solidFill>
                            <a:schemeClr val="tx1"/>
                          </a:solidFill>
                          <a:effectLst/>
                        </a:rPr>
                        <a:t>和</a:t>
                      </a:r>
                      <a:r>
                        <a:rPr lang="zh-CN" altLang="zh-CN" sz="1600" kern="100" dirty="0">
                          <a:solidFill>
                            <a:srgbClr val="0000FF"/>
                          </a:solidFill>
                          <a:effectLst/>
                        </a:rPr>
                        <a:t>学生心理健康教育</a:t>
                      </a:r>
                      <a:r>
                        <a:rPr lang="zh-CN" altLang="en-US" sz="1600" kern="100" dirty="0">
                          <a:solidFill>
                            <a:srgbClr val="0000FF"/>
                          </a:solidFill>
                          <a:effectLst/>
                        </a:rPr>
                        <a:t>工作</a:t>
                      </a:r>
                      <a:r>
                        <a:rPr lang="zh-CN" altLang="en-US" sz="1600" kern="100" dirty="0">
                          <a:solidFill>
                            <a:srgbClr val="FF0000"/>
                          </a:solidFill>
                          <a:effectLst/>
                        </a:rPr>
                        <a:t>诊改机制</a:t>
                      </a:r>
                      <a:r>
                        <a:rPr lang="zh-CN" sz="1600" kern="100" dirty="0">
                          <a:solidFill>
                            <a:srgbClr val="FF0000"/>
                          </a:solidFill>
                          <a:effectLst/>
                        </a:rPr>
                        <a:t>；</a:t>
                      </a:r>
                      <a:endParaRPr lang="en-US" altLang="zh-CN" sz="1600" kern="100" dirty="0">
                        <a:solidFill>
                          <a:srgbClr val="FF0000"/>
                        </a:solidFill>
                        <a:effectLst/>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3">
                        <a:alphaModFix amt="50000"/>
                      </a:blip>
                      <a:srcRect/>
                      <a:tile tx="0" ty="0" sx="100000" sy="100000" flip="none" algn="tl"/>
                    </a:blipFill>
                  </a:tcPr>
                </a:tc>
                <a:extLst>
                  <a:ext uri="{0D108BD9-81ED-4DB2-BD59-A6C34878D82A}">
                    <a16:rowId xmlns:a16="http://schemas.microsoft.com/office/drawing/2014/main" val="1277366993"/>
                  </a:ext>
                </a:extLst>
              </a:tr>
            </a:tbl>
          </a:graphicData>
        </a:graphic>
      </p:graphicFrame>
    </p:spTree>
    <p:extLst>
      <p:ext uri="{BB962C8B-B14F-4D97-AF65-F5344CB8AC3E}">
        <p14:creationId xmlns:p14="http://schemas.microsoft.com/office/powerpoint/2010/main" val="11561929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内容占位符 3"/>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7734" t="39041" r="8587" b="35258"/>
          <a:stretch/>
        </p:blipFill>
        <p:spPr>
          <a:xfrm>
            <a:off x="251520" y="764704"/>
            <a:ext cx="8736971" cy="4680520"/>
          </a:xfrm>
          <a:prstGeom prst="rect">
            <a:avLst/>
          </a:prstGeom>
        </p:spPr>
      </p:pic>
    </p:spTree>
    <p:extLst>
      <p:ext uri="{BB962C8B-B14F-4D97-AF65-F5344CB8AC3E}">
        <p14:creationId xmlns:p14="http://schemas.microsoft.com/office/powerpoint/2010/main" val="263465676"/>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04" y="1621989"/>
            <a:ext cx="8856984" cy="3323987"/>
          </a:xfrm>
          <a:prstGeom prst="rect">
            <a:avLst/>
          </a:prstGeom>
        </p:spPr>
        <p:txBody>
          <a:bodyPr wrap="square">
            <a:spAutoFit/>
          </a:bodyPr>
          <a:lstStyle/>
          <a:p>
            <a:pPr>
              <a:lnSpc>
                <a:spcPct val="150000"/>
              </a:lnSpc>
            </a:pPr>
            <a:r>
              <a:rPr lang="zh-CN" altLang="en-US" sz="2800" b="1" dirty="0">
                <a:solidFill>
                  <a:srgbClr val="563918"/>
                </a:solidFill>
              </a:rPr>
              <a:t>一、指导方案的重点是指导学校建设内部质量保证体系</a:t>
            </a:r>
            <a:endParaRPr lang="en-US" altLang="zh-CN" sz="2800" b="1" dirty="0">
              <a:solidFill>
                <a:srgbClr val="563918"/>
              </a:solidFill>
            </a:endParaRPr>
          </a:p>
          <a:p>
            <a:pPr>
              <a:lnSpc>
                <a:spcPct val="150000"/>
              </a:lnSpc>
            </a:pPr>
            <a:r>
              <a:rPr lang="zh-CN" altLang="en-US" sz="2800" b="1" dirty="0">
                <a:solidFill>
                  <a:srgbClr val="563918"/>
                </a:solidFill>
              </a:rPr>
              <a:t>二、诊断项目参考表明确了内部质量保证体系逻辑结构</a:t>
            </a:r>
            <a:endParaRPr lang="en-US" altLang="zh-CN" sz="2800" b="1" dirty="0">
              <a:solidFill>
                <a:srgbClr val="563918"/>
              </a:solidFill>
            </a:endParaRPr>
          </a:p>
          <a:p>
            <a:pPr>
              <a:lnSpc>
                <a:spcPct val="150000"/>
              </a:lnSpc>
            </a:pPr>
            <a:r>
              <a:rPr lang="zh-CN" altLang="en-US" sz="2800" b="1" dirty="0">
                <a:solidFill>
                  <a:srgbClr val="563918"/>
                </a:solidFill>
              </a:rPr>
              <a:t>三、落实整改制度要把握重点</a:t>
            </a:r>
            <a:endParaRPr lang="en-US" altLang="zh-CN" sz="2800" b="1" dirty="0">
              <a:solidFill>
                <a:srgbClr val="563918"/>
              </a:solidFill>
            </a:endParaRPr>
          </a:p>
          <a:p>
            <a:pPr>
              <a:lnSpc>
                <a:spcPct val="150000"/>
              </a:lnSpc>
            </a:pPr>
            <a:r>
              <a:rPr lang="zh-CN" altLang="en-US" sz="2800" b="1" dirty="0">
                <a:solidFill>
                  <a:srgbClr val="563918"/>
                </a:solidFill>
              </a:rPr>
              <a:t>四、规范开展自主</a:t>
            </a:r>
            <a:r>
              <a:rPr lang="zh-CN" altLang="zh-CN" sz="2800" b="1" dirty="0">
                <a:solidFill>
                  <a:srgbClr val="563918"/>
                </a:solidFill>
              </a:rPr>
              <a:t>诊改</a:t>
            </a:r>
            <a:r>
              <a:rPr lang="zh-CN" altLang="en-US" sz="2800" b="1" dirty="0">
                <a:solidFill>
                  <a:srgbClr val="563918"/>
                </a:solidFill>
              </a:rPr>
              <a:t>和复核</a:t>
            </a:r>
            <a:endParaRPr lang="en-US" altLang="zh-CN" sz="2800" b="1" dirty="0">
              <a:solidFill>
                <a:srgbClr val="563918"/>
              </a:solidFill>
            </a:endParaRPr>
          </a:p>
          <a:p>
            <a:pPr>
              <a:lnSpc>
                <a:spcPct val="150000"/>
              </a:lnSpc>
            </a:pPr>
            <a:r>
              <a:rPr lang="zh-CN" altLang="en-US" sz="2800" b="1" dirty="0">
                <a:solidFill>
                  <a:srgbClr val="563918"/>
                </a:solidFill>
              </a:rPr>
              <a:t>五、攻坚克难改进从现在开始</a:t>
            </a:r>
            <a:endParaRPr lang="zh-CN" altLang="en-US" sz="2800" dirty="0">
              <a:solidFill>
                <a:srgbClr val="563918"/>
              </a:solidFill>
            </a:endParaRPr>
          </a:p>
        </p:txBody>
      </p:sp>
      <p:sp>
        <p:nvSpPr>
          <p:cNvPr id="4" name="TextBox 3"/>
          <p:cNvSpPr txBox="1"/>
          <p:nvPr/>
        </p:nvSpPr>
        <p:spPr>
          <a:xfrm>
            <a:off x="395536" y="149731"/>
            <a:ext cx="1584176" cy="769441"/>
          </a:xfrm>
          <a:prstGeom prst="rect">
            <a:avLst/>
          </a:prstGeom>
          <a:noFill/>
        </p:spPr>
        <p:txBody>
          <a:bodyPr wrap="square" rtlCol="0">
            <a:spAutoFit/>
          </a:bodyPr>
          <a:lstStyle/>
          <a:p>
            <a:r>
              <a:rPr lang="zh-CN" altLang="en-US" sz="4400" dirty="0" smtClean="0">
                <a:solidFill>
                  <a:schemeClr val="bg1"/>
                </a:solidFill>
                <a:effectLst>
                  <a:outerShdw blurRad="38100" dist="38100" dir="2700000" algn="tl">
                    <a:srgbClr val="000000">
                      <a:alpha val="43137"/>
                    </a:srgbClr>
                  </a:outerShdw>
                </a:effectLst>
              </a:rPr>
              <a:t>提 纲</a:t>
            </a:r>
            <a:endParaRPr lang="zh-CN" altLang="en-US" sz="4400" dirty="0">
              <a:solidFill>
                <a:schemeClr val="bg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5496" y="260649"/>
            <a:ext cx="9452522" cy="576063"/>
          </a:xfrm>
          <a:prstGeom prst="rect">
            <a:avLst/>
          </a:prstGeom>
        </p:spPr>
        <p:txBody>
          <a:bodyPr>
            <a:normAutofit fontScale="97500"/>
          </a:bodyPr>
          <a:lstStyle>
            <a:lvl1pPr algn="l" defTabSz="914400" rtl="0" eaLnBrk="1" latinLnBrk="0" hangingPunct="1">
              <a:spcBef>
                <a:spcPct val="0"/>
              </a:spcBef>
              <a:buNone/>
              <a:defRPr sz="3200" kern="1200">
                <a:solidFill>
                  <a:schemeClr val="bg1"/>
                </a:solidFill>
                <a:latin typeface="黑体" pitchFamily="49" charset="-122"/>
                <a:ea typeface="黑体" pitchFamily="49" charset="-122"/>
                <a:cs typeface="+mj-cs"/>
              </a:defRPr>
            </a:lvl1pPr>
          </a:lstStyle>
          <a:p>
            <a:r>
              <a:rPr lang="zh-CN" altLang="en-US" dirty="0">
                <a:solidFill>
                  <a:srgbClr val="FFFFFF"/>
                </a:solidFill>
                <a:effectLst>
                  <a:outerShdw blurRad="38100" dist="38100" dir="2700000" algn="tl">
                    <a:srgbClr val="000000">
                      <a:alpha val="43137"/>
                    </a:srgbClr>
                  </a:outerShdw>
                </a:effectLst>
              </a:rPr>
              <a:t>三、落实整改制度要把握重点</a:t>
            </a:r>
          </a:p>
        </p:txBody>
      </p:sp>
      <p:sp>
        <p:nvSpPr>
          <p:cNvPr id="4" name="矩形 3"/>
          <p:cNvSpPr/>
          <p:nvPr/>
        </p:nvSpPr>
        <p:spPr>
          <a:xfrm>
            <a:off x="0" y="1364107"/>
            <a:ext cx="9180512" cy="4926733"/>
          </a:xfrm>
          <a:prstGeom prst="rect">
            <a:avLst/>
          </a:prstGeom>
        </p:spPr>
        <p:txBody>
          <a:bodyPr wrap="square">
            <a:spAutoFit/>
          </a:bodyPr>
          <a:lstStyle/>
          <a:p>
            <a:pPr marL="342900" lvl="1" indent="-342900">
              <a:lnSpc>
                <a:spcPct val="150000"/>
              </a:lnSpc>
              <a:buFont typeface="Wingdings" panose="05000000000000000000" pitchFamily="2" charset="2"/>
              <a:buChar char="Ø"/>
            </a:pPr>
            <a:r>
              <a:rPr lang="en-US" altLang="zh-CN" sz="3200" b="1" dirty="0">
                <a:solidFill>
                  <a:srgbClr val="563918"/>
                </a:solidFill>
              </a:rPr>
              <a:t>1.</a:t>
            </a:r>
            <a:r>
              <a:rPr lang="zh-CN" altLang="en-US" sz="3200" b="1" dirty="0">
                <a:solidFill>
                  <a:srgbClr val="563918"/>
                </a:solidFill>
              </a:rPr>
              <a:t>落实诊改制度要以</a:t>
            </a:r>
            <a:r>
              <a:rPr lang="zh-CN" altLang="en-US" sz="3200" b="1" dirty="0">
                <a:solidFill>
                  <a:srgbClr val="C40005"/>
                </a:solidFill>
              </a:rPr>
              <a:t>理念更新</a:t>
            </a:r>
            <a:r>
              <a:rPr lang="zh-CN" altLang="en-US" sz="3200" b="1" dirty="0">
                <a:solidFill>
                  <a:srgbClr val="563918"/>
                </a:solidFill>
              </a:rPr>
              <a:t>为先导</a:t>
            </a:r>
          </a:p>
          <a:p>
            <a:pPr marL="342900" lvl="1" indent="-342900">
              <a:lnSpc>
                <a:spcPct val="150000"/>
              </a:lnSpc>
              <a:buFont typeface="Wingdings" panose="05000000000000000000" pitchFamily="2" charset="2"/>
              <a:buChar char="Ø"/>
            </a:pPr>
            <a:r>
              <a:rPr lang="en-US" altLang="zh-CN" sz="3200" b="1" dirty="0">
                <a:solidFill>
                  <a:srgbClr val="563918"/>
                </a:solidFill>
              </a:rPr>
              <a:t>2.</a:t>
            </a:r>
            <a:r>
              <a:rPr lang="zh-CN" altLang="en-US" sz="3200" b="1" dirty="0">
                <a:solidFill>
                  <a:srgbClr val="563918"/>
                </a:solidFill>
              </a:rPr>
              <a:t>制定诊改方案要体现特色</a:t>
            </a:r>
          </a:p>
          <a:p>
            <a:pPr marL="342900" lvl="1" indent="-342900">
              <a:lnSpc>
                <a:spcPct val="150000"/>
              </a:lnSpc>
              <a:buFont typeface="Wingdings" panose="05000000000000000000" pitchFamily="2" charset="2"/>
              <a:buChar char="Ø"/>
            </a:pPr>
            <a:r>
              <a:rPr lang="en-US" altLang="zh-CN" sz="3200" b="1" dirty="0">
                <a:solidFill>
                  <a:srgbClr val="563918"/>
                </a:solidFill>
              </a:rPr>
              <a:t>3.</a:t>
            </a:r>
            <a:r>
              <a:rPr lang="zh-CN" altLang="en-US" sz="3200" b="1" dirty="0">
                <a:solidFill>
                  <a:srgbClr val="563918"/>
                </a:solidFill>
              </a:rPr>
              <a:t>选择诊断项目要聚焦</a:t>
            </a:r>
            <a:r>
              <a:rPr lang="zh-CN" altLang="en-US" sz="3200" b="1" dirty="0">
                <a:solidFill>
                  <a:srgbClr val="C40005"/>
                </a:solidFill>
              </a:rPr>
              <a:t>体系</a:t>
            </a:r>
            <a:r>
              <a:rPr lang="zh-CN" altLang="en-US" sz="3200" b="1" dirty="0">
                <a:solidFill>
                  <a:srgbClr val="563918"/>
                </a:solidFill>
              </a:rPr>
              <a:t>和</a:t>
            </a:r>
            <a:r>
              <a:rPr lang="zh-CN" altLang="en-US" sz="3200" b="1" dirty="0">
                <a:solidFill>
                  <a:srgbClr val="C40005"/>
                </a:solidFill>
              </a:rPr>
              <a:t>机制</a:t>
            </a:r>
          </a:p>
          <a:p>
            <a:pPr marL="342900" lvl="1" indent="-342900">
              <a:lnSpc>
                <a:spcPct val="150000"/>
              </a:lnSpc>
              <a:buFont typeface="Wingdings" panose="05000000000000000000" pitchFamily="2" charset="2"/>
              <a:buChar char="Ø"/>
            </a:pPr>
            <a:r>
              <a:rPr lang="en-US" altLang="zh-CN" sz="3200" b="1" dirty="0">
                <a:solidFill>
                  <a:srgbClr val="563918"/>
                </a:solidFill>
              </a:rPr>
              <a:t>4.</a:t>
            </a:r>
            <a:r>
              <a:rPr lang="zh-CN" altLang="en-US" sz="3200" b="1" dirty="0">
                <a:solidFill>
                  <a:srgbClr val="563918"/>
                </a:solidFill>
              </a:rPr>
              <a:t>推进诊改工作要激发内生动力</a:t>
            </a:r>
          </a:p>
          <a:p>
            <a:pPr marL="342900" lvl="1" indent="-342900">
              <a:lnSpc>
                <a:spcPct val="150000"/>
              </a:lnSpc>
              <a:buFont typeface="Wingdings" panose="05000000000000000000" pitchFamily="2" charset="2"/>
              <a:buChar char="Ø"/>
            </a:pPr>
            <a:r>
              <a:rPr lang="en-US" altLang="zh-CN" sz="3200" b="1" dirty="0">
                <a:solidFill>
                  <a:srgbClr val="563918"/>
                </a:solidFill>
              </a:rPr>
              <a:t>5. </a:t>
            </a:r>
            <a:r>
              <a:rPr lang="zh-CN" altLang="en-US" sz="3200" b="1" dirty="0">
                <a:solidFill>
                  <a:srgbClr val="563918"/>
                </a:solidFill>
              </a:rPr>
              <a:t>诊改从目标标准开始</a:t>
            </a:r>
          </a:p>
          <a:p>
            <a:pPr marL="342900" lvl="1" indent="-342900">
              <a:lnSpc>
                <a:spcPct val="150000"/>
              </a:lnSpc>
              <a:buFont typeface="Wingdings" panose="05000000000000000000" pitchFamily="2" charset="2"/>
              <a:buChar char="Ø"/>
            </a:pPr>
            <a:r>
              <a:rPr lang="en-US" altLang="zh-CN" sz="3200" b="1" dirty="0">
                <a:solidFill>
                  <a:srgbClr val="563918"/>
                </a:solidFill>
              </a:rPr>
              <a:t>6.</a:t>
            </a:r>
            <a:r>
              <a:rPr lang="zh-CN" altLang="en-US" sz="3200" b="1" dirty="0">
                <a:solidFill>
                  <a:srgbClr val="563918"/>
                </a:solidFill>
              </a:rPr>
              <a:t>诊改基于质量改进螺旋</a:t>
            </a:r>
          </a:p>
          <a:p>
            <a:pPr>
              <a:lnSpc>
                <a:spcPct val="120000"/>
              </a:lnSpc>
              <a:buFont typeface="Wingdings" panose="05000000000000000000" pitchFamily="2" charset="2"/>
              <a:buChar char="Ø"/>
            </a:pPr>
            <a:endParaRPr lang="en-US" altLang="zh-CN" sz="2400" b="1" dirty="0">
              <a:solidFill>
                <a:srgbClr val="563918"/>
              </a:solidFill>
            </a:endParaRPr>
          </a:p>
        </p:txBody>
      </p:sp>
    </p:spTree>
    <p:extLst>
      <p:ext uri="{BB962C8B-B14F-4D97-AF65-F5344CB8AC3E}">
        <p14:creationId xmlns:p14="http://schemas.microsoft.com/office/powerpoint/2010/main" val="119779034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a:grpSpLocks/>
          </p:cNvGrpSpPr>
          <p:nvPr/>
        </p:nvGrpSpPr>
        <p:grpSpPr bwMode="auto">
          <a:xfrm>
            <a:off x="3707904" y="2772351"/>
            <a:ext cx="5035999" cy="2538600"/>
            <a:chOff x="0" y="0"/>
            <a:chExt cx="414" cy="40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grpSpPr>
        <p:sp>
          <p:nvSpPr>
            <p:cNvPr id="10" name="AutoShape 10"/>
            <p:cNvSpPr>
              <a:spLocks noChangeArrowheads="1"/>
            </p:cNvSpPr>
            <p:nvPr/>
          </p:nvSpPr>
          <p:spPr bwMode="auto">
            <a:xfrm>
              <a:off x="0" y="0"/>
              <a:ext cx="414" cy="402"/>
            </a:xfrm>
            <a:prstGeom prst="roundRect">
              <a:avLst>
                <a:gd name="adj" fmla="val 11921"/>
              </a:avLst>
            </a:prstGeom>
            <a:grpFill/>
            <a:ln w="25400" cmpd="sng">
              <a:solidFill>
                <a:srgbClr val="FFFFFF"/>
              </a:solidFill>
              <a:round/>
              <a:headEnd/>
              <a:tailEnd/>
            </a:ln>
            <a:effectLst>
              <a:outerShdw dist="53882" dir="2700000" algn="ctr" rotWithShape="0">
                <a:srgbClr val="000000">
                  <a:alpha val="50000"/>
                </a:srgbClr>
              </a:outerShdw>
            </a:effectLst>
          </p:spPr>
          <p:txBody>
            <a:bodyPr wrap="none" anchor="ctr"/>
            <a:lstStyle/>
            <a:p>
              <a:pPr>
                <a:defRPr/>
              </a:pPr>
              <a:endParaRPr lang="zh-CN" altLang="en-US">
                <a:latin typeface="Arial" pitchFamily="34" charset="0"/>
                <a:ea typeface="+mn-ea"/>
              </a:endParaRPr>
            </a:p>
          </p:txBody>
        </p:sp>
        <p:sp>
          <p:nvSpPr>
            <p:cNvPr id="11" name="未知"/>
            <p:cNvSpPr>
              <a:spLocks/>
            </p:cNvSpPr>
            <p:nvPr/>
          </p:nvSpPr>
          <p:spPr bwMode="auto">
            <a:xfrm>
              <a:off x="26" y="26"/>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w="9525">
              <a:noFill/>
              <a:round/>
              <a:headEnd/>
              <a:tailEnd/>
            </a:ln>
          </p:spPr>
          <p:txBody>
            <a:bodyPr/>
            <a:lstStyle/>
            <a:p>
              <a:pPr>
                <a:defRPr/>
              </a:pPr>
              <a:endParaRPr lang="zh-CN" altLang="en-US">
                <a:latin typeface="Arial" pitchFamily="34" charset="0"/>
                <a:ea typeface="+mn-ea"/>
              </a:endParaRPr>
            </a:p>
          </p:txBody>
        </p:sp>
      </p:grpSp>
      <p:sp>
        <p:nvSpPr>
          <p:cNvPr id="2" name="标题 1"/>
          <p:cNvSpPr txBox="1">
            <a:spLocks/>
          </p:cNvSpPr>
          <p:nvPr/>
        </p:nvSpPr>
        <p:spPr>
          <a:xfrm>
            <a:off x="35496" y="260649"/>
            <a:ext cx="9452522" cy="576063"/>
          </a:xfrm>
          <a:prstGeom prst="rect">
            <a:avLst/>
          </a:prstGeom>
        </p:spPr>
        <p:txBody>
          <a:bodyPr>
            <a:normAutofit fontScale="97500"/>
          </a:bodyPr>
          <a:lstStyle>
            <a:lvl1pPr algn="l" defTabSz="914400" rtl="0" eaLnBrk="1" latinLnBrk="0" hangingPunct="1">
              <a:spcBef>
                <a:spcPct val="0"/>
              </a:spcBef>
              <a:buNone/>
              <a:defRPr sz="3200" kern="1200">
                <a:solidFill>
                  <a:schemeClr val="bg1"/>
                </a:solidFill>
                <a:latin typeface="黑体" pitchFamily="49" charset="-122"/>
                <a:ea typeface="黑体" pitchFamily="49" charset="-122"/>
                <a:cs typeface="+mj-cs"/>
              </a:defRPr>
            </a:lvl1pPr>
          </a:lstStyle>
          <a:p>
            <a:r>
              <a:rPr lang="zh-CN" altLang="en-US" dirty="0">
                <a:solidFill>
                  <a:srgbClr val="FFFFFF"/>
                </a:solidFill>
                <a:effectLst>
                  <a:outerShdw blurRad="38100" dist="38100" dir="2700000" algn="tl">
                    <a:srgbClr val="000000">
                      <a:alpha val="43137"/>
                    </a:srgbClr>
                  </a:outerShdw>
                </a:effectLst>
              </a:rPr>
              <a:t>三、落实整改制度要把握重点</a:t>
            </a:r>
          </a:p>
        </p:txBody>
      </p:sp>
      <p:sp>
        <p:nvSpPr>
          <p:cNvPr id="4" name="矩形 3"/>
          <p:cNvSpPr/>
          <p:nvPr/>
        </p:nvSpPr>
        <p:spPr>
          <a:xfrm>
            <a:off x="1115616" y="1052736"/>
            <a:ext cx="6876256" cy="1754326"/>
          </a:xfrm>
          <a:prstGeom prst="rect">
            <a:avLst/>
          </a:prstGeom>
        </p:spPr>
        <p:txBody>
          <a:bodyPr wrap="square">
            <a:spAutoFit/>
          </a:bodyPr>
          <a:lstStyle/>
          <a:p>
            <a:pPr marL="0" lvl="1" algn="ctr">
              <a:lnSpc>
                <a:spcPct val="150000"/>
              </a:lnSpc>
            </a:pPr>
            <a:r>
              <a:rPr lang="en-US" altLang="zh-CN" sz="2400" b="1" dirty="0">
                <a:solidFill>
                  <a:srgbClr val="0000FF"/>
                </a:solidFill>
              </a:rPr>
              <a:t>1.</a:t>
            </a:r>
            <a:r>
              <a:rPr lang="zh-CN" altLang="en-US" sz="2400" b="1" dirty="0">
                <a:solidFill>
                  <a:srgbClr val="0000FF"/>
                </a:solidFill>
              </a:rPr>
              <a:t>落实诊改制度要以</a:t>
            </a:r>
            <a:r>
              <a:rPr lang="zh-CN" altLang="en-US" sz="2400" b="1" dirty="0">
                <a:solidFill>
                  <a:srgbClr val="C40005"/>
                </a:solidFill>
              </a:rPr>
              <a:t>理念更新</a:t>
            </a:r>
            <a:r>
              <a:rPr lang="zh-CN" altLang="en-US" sz="2400" b="1" dirty="0">
                <a:solidFill>
                  <a:srgbClr val="0000FF"/>
                </a:solidFill>
              </a:rPr>
              <a:t>为先导</a:t>
            </a:r>
            <a:r>
              <a:rPr lang="zh-CN" altLang="en-US" sz="2400" b="1" dirty="0">
                <a:solidFill>
                  <a:srgbClr val="563918"/>
                </a:solidFill>
              </a:rPr>
              <a:t/>
            </a:r>
            <a:br>
              <a:rPr lang="zh-CN" altLang="en-US" sz="2400" b="1" dirty="0">
                <a:solidFill>
                  <a:srgbClr val="563918"/>
                </a:solidFill>
              </a:rPr>
            </a:br>
            <a:r>
              <a:rPr lang="zh-CN" altLang="en-US" sz="2400" b="1" dirty="0">
                <a:solidFill>
                  <a:srgbClr val="0000FF"/>
                </a:solidFill>
              </a:rPr>
              <a:t>诊改是管理到治理的</a:t>
            </a:r>
            <a:r>
              <a:rPr lang="zh-CN" altLang="en-US" sz="2400" b="1" dirty="0">
                <a:solidFill>
                  <a:srgbClr val="C40005"/>
                </a:solidFill>
              </a:rPr>
              <a:t>重要制度创新</a:t>
            </a:r>
            <a:br>
              <a:rPr lang="zh-CN" altLang="en-US" sz="2400" b="1" dirty="0">
                <a:solidFill>
                  <a:srgbClr val="C40005"/>
                </a:solidFill>
              </a:rPr>
            </a:br>
            <a:r>
              <a:rPr lang="zh-CN" altLang="en-US" sz="2400" b="1" dirty="0">
                <a:solidFill>
                  <a:srgbClr val="0000FF"/>
                </a:solidFill>
              </a:rPr>
              <a:t>诊改是管理的</a:t>
            </a:r>
            <a:r>
              <a:rPr lang="zh-CN" altLang="en-US" sz="2400" b="1" dirty="0">
                <a:solidFill>
                  <a:srgbClr val="C40005"/>
                </a:solidFill>
              </a:rPr>
              <a:t>重大变革</a:t>
            </a:r>
            <a:endParaRPr lang="en-US" altLang="zh-CN" sz="2400" b="1" dirty="0">
              <a:solidFill>
                <a:srgbClr val="C40005"/>
              </a:solidFill>
            </a:endParaRPr>
          </a:p>
        </p:txBody>
      </p:sp>
      <p:grpSp>
        <p:nvGrpSpPr>
          <p:cNvPr id="5" name="Group 5"/>
          <p:cNvGrpSpPr>
            <a:grpSpLocks/>
          </p:cNvGrpSpPr>
          <p:nvPr/>
        </p:nvGrpSpPr>
        <p:grpSpPr bwMode="auto">
          <a:xfrm>
            <a:off x="395536" y="2741147"/>
            <a:ext cx="3240360" cy="2560061"/>
            <a:chOff x="0" y="0"/>
            <a:chExt cx="414" cy="402"/>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p:grpSpPr>
        <p:sp>
          <p:nvSpPr>
            <p:cNvPr id="6" name="AutoShape 6"/>
            <p:cNvSpPr>
              <a:spLocks noChangeArrowheads="1"/>
            </p:cNvSpPr>
            <p:nvPr/>
          </p:nvSpPr>
          <p:spPr bwMode="auto">
            <a:xfrm>
              <a:off x="0" y="0"/>
              <a:ext cx="414" cy="402"/>
            </a:xfrm>
            <a:prstGeom prst="roundRect">
              <a:avLst>
                <a:gd name="adj" fmla="val 11921"/>
              </a:avLst>
            </a:prstGeom>
            <a:grpFill/>
            <a:ln w="25400" cmpd="sng">
              <a:solidFill>
                <a:srgbClr val="FFFFFF"/>
              </a:solidFill>
              <a:round/>
              <a:headEnd/>
              <a:tailEnd/>
            </a:ln>
            <a:effectLst>
              <a:outerShdw dist="53882" dir="2700000" algn="ctr" rotWithShape="0">
                <a:srgbClr val="000000">
                  <a:alpha val="50000"/>
                </a:srgbClr>
              </a:outerShdw>
            </a:effectLst>
          </p:spPr>
          <p:txBody>
            <a:bodyPr wrap="none" anchor="ctr"/>
            <a:lstStyle/>
            <a:p>
              <a:pPr>
                <a:defRPr/>
              </a:pPr>
              <a:endParaRPr lang="zh-CN" altLang="en-US">
                <a:latin typeface="Arial" pitchFamily="34" charset="0"/>
                <a:ea typeface="+mn-ea"/>
              </a:endParaRPr>
            </a:p>
          </p:txBody>
        </p:sp>
        <p:sp>
          <p:nvSpPr>
            <p:cNvPr id="7" name="未知"/>
            <p:cNvSpPr>
              <a:spLocks/>
            </p:cNvSpPr>
            <p:nvPr/>
          </p:nvSpPr>
          <p:spPr bwMode="auto">
            <a:xfrm>
              <a:off x="26" y="26"/>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w="9525">
              <a:noFill/>
              <a:round/>
              <a:headEnd/>
              <a:tailEnd/>
            </a:ln>
          </p:spPr>
          <p:txBody>
            <a:bodyPr/>
            <a:lstStyle/>
            <a:p>
              <a:pPr>
                <a:defRPr/>
              </a:pPr>
              <a:endParaRPr lang="zh-CN" altLang="en-US">
                <a:latin typeface="Arial" pitchFamily="34" charset="0"/>
                <a:ea typeface="+mn-ea"/>
              </a:endParaRPr>
            </a:p>
          </p:txBody>
        </p:sp>
      </p:grpSp>
      <p:sp>
        <p:nvSpPr>
          <p:cNvPr id="8" name="Rectangle 8"/>
          <p:cNvSpPr>
            <a:spLocks noChangeArrowheads="1"/>
          </p:cNvSpPr>
          <p:nvPr/>
        </p:nvSpPr>
        <p:spPr bwMode="auto">
          <a:xfrm>
            <a:off x="467544" y="2887489"/>
            <a:ext cx="8621614" cy="2308324"/>
          </a:xfrm>
          <a:prstGeom prst="rect">
            <a:avLst/>
          </a:prstGeom>
          <a:noFill/>
          <a:ln w="9525">
            <a:noFill/>
            <a:miter lim="800000"/>
            <a:headEnd/>
            <a:tailEnd/>
          </a:ln>
        </p:spPr>
        <p:txBody>
          <a:bodyPr wrap="square">
            <a:spAutoFit/>
          </a:bodyPr>
          <a:lstStyle/>
          <a:p>
            <a:r>
              <a:rPr lang="zh-CN" altLang="en-US" sz="2400" dirty="0">
                <a:solidFill>
                  <a:schemeClr val="bg1"/>
                </a:solidFill>
              </a:rPr>
              <a:t>诊改是治理主体创新：</a:t>
            </a:r>
            <a:r>
              <a:rPr lang="zh-CN" altLang="en-US" sz="2400" dirty="0" smtClean="0">
                <a:solidFill>
                  <a:srgbClr val="0000FF"/>
                </a:solidFill>
              </a:rPr>
              <a:t>   </a:t>
            </a:r>
            <a:r>
              <a:rPr lang="zh-CN" altLang="en-US" sz="2400" b="1" dirty="0" smtClean="0"/>
              <a:t>由</a:t>
            </a:r>
            <a:r>
              <a:rPr lang="zh-CN" altLang="en-US" sz="2400" b="1" dirty="0">
                <a:solidFill>
                  <a:srgbClr val="FF0000"/>
                </a:solidFill>
              </a:rPr>
              <a:t>一元管理</a:t>
            </a:r>
            <a:r>
              <a:rPr lang="zh-CN" altLang="en-US" sz="2400" b="1" dirty="0"/>
              <a:t>到</a:t>
            </a:r>
            <a:r>
              <a:rPr lang="zh-CN" altLang="zh-CN" sz="2400" b="1" dirty="0">
                <a:solidFill>
                  <a:srgbClr val="FF0000"/>
                </a:solidFill>
              </a:rPr>
              <a:t>多元主体</a:t>
            </a:r>
            <a:r>
              <a:rPr lang="zh-CN" altLang="en-US" sz="2400" b="1" dirty="0">
                <a:solidFill>
                  <a:srgbClr val="FF0000"/>
                </a:solidFill>
              </a:rPr>
              <a:t>共同</a:t>
            </a:r>
            <a:r>
              <a:rPr lang="zh-CN" altLang="zh-CN" sz="2400" b="1" dirty="0">
                <a:solidFill>
                  <a:srgbClr val="FF0000"/>
                </a:solidFill>
              </a:rPr>
              <a:t>治理</a:t>
            </a:r>
            <a:endParaRPr lang="en-US" altLang="zh-CN" sz="2400" dirty="0"/>
          </a:p>
          <a:p>
            <a:r>
              <a:rPr lang="zh-CN" altLang="en-US" sz="2400" dirty="0">
                <a:solidFill>
                  <a:schemeClr val="bg1"/>
                </a:solidFill>
              </a:rPr>
              <a:t>诊改是治理</a:t>
            </a:r>
            <a:r>
              <a:rPr lang="zh-CN" altLang="zh-CN" sz="2400" dirty="0">
                <a:solidFill>
                  <a:schemeClr val="bg1"/>
                </a:solidFill>
              </a:rPr>
              <a:t>机制</a:t>
            </a:r>
            <a:r>
              <a:rPr lang="zh-CN" altLang="en-US" sz="2400" dirty="0">
                <a:solidFill>
                  <a:schemeClr val="bg1"/>
                </a:solidFill>
              </a:rPr>
              <a:t>创新：  </a:t>
            </a:r>
            <a:r>
              <a:rPr lang="zh-CN" altLang="en-US" sz="2400" dirty="0" smtClean="0">
                <a:solidFill>
                  <a:schemeClr val="bg1"/>
                </a:solidFill>
              </a:rPr>
              <a:t> </a:t>
            </a:r>
            <a:r>
              <a:rPr lang="zh-CN" altLang="en-US" sz="2400" b="1" dirty="0" smtClean="0"/>
              <a:t>由</a:t>
            </a:r>
            <a:r>
              <a:rPr lang="zh-CN" altLang="en-US" sz="2400" b="1" dirty="0">
                <a:solidFill>
                  <a:srgbClr val="FF0000"/>
                </a:solidFill>
              </a:rPr>
              <a:t>被动管理</a:t>
            </a:r>
            <a:r>
              <a:rPr lang="zh-CN" altLang="en-US" sz="2400" b="1" dirty="0"/>
              <a:t>到</a:t>
            </a:r>
            <a:r>
              <a:rPr lang="zh-CN" altLang="zh-CN" sz="2400" b="1" dirty="0">
                <a:solidFill>
                  <a:srgbClr val="FF0000"/>
                </a:solidFill>
              </a:rPr>
              <a:t>自主治理</a:t>
            </a:r>
            <a:r>
              <a:rPr lang="zh-CN" altLang="en-US" sz="2400" b="1" dirty="0">
                <a:solidFill>
                  <a:srgbClr val="FF0000"/>
                </a:solidFill>
              </a:rPr>
              <a:t>（</a:t>
            </a:r>
            <a:r>
              <a:rPr lang="zh-CN" altLang="zh-CN" sz="2400" b="1" dirty="0">
                <a:solidFill>
                  <a:srgbClr val="FF0000"/>
                </a:solidFill>
              </a:rPr>
              <a:t>激发活力</a:t>
            </a:r>
            <a:r>
              <a:rPr lang="zh-CN" altLang="en-US" sz="2400" b="1" dirty="0">
                <a:solidFill>
                  <a:srgbClr val="FF0000"/>
                </a:solidFill>
              </a:rPr>
              <a:t>）</a:t>
            </a:r>
            <a:endParaRPr lang="en-US" altLang="zh-CN" sz="2400" b="1" dirty="0">
              <a:solidFill>
                <a:srgbClr val="FF0000"/>
              </a:solidFill>
            </a:endParaRPr>
          </a:p>
          <a:p>
            <a:r>
              <a:rPr lang="zh-CN" altLang="en-US" sz="2400" dirty="0">
                <a:solidFill>
                  <a:schemeClr val="bg1"/>
                </a:solidFill>
              </a:rPr>
              <a:t>诊改是治理</a:t>
            </a:r>
            <a:r>
              <a:rPr lang="zh-CN" altLang="zh-CN" sz="2400" dirty="0">
                <a:solidFill>
                  <a:schemeClr val="bg1"/>
                </a:solidFill>
              </a:rPr>
              <a:t>模式</a:t>
            </a:r>
            <a:r>
              <a:rPr lang="zh-CN" altLang="en-US" sz="2400" dirty="0">
                <a:solidFill>
                  <a:schemeClr val="bg1"/>
                </a:solidFill>
              </a:rPr>
              <a:t>创新：   </a:t>
            </a:r>
            <a:r>
              <a:rPr lang="zh-CN" altLang="en-US" sz="2400" b="1" dirty="0" smtClean="0"/>
              <a:t>由</a:t>
            </a:r>
            <a:r>
              <a:rPr lang="zh-CN" altLang="en-US" sz="2400" b="1" dirty="0">
                <a:solidFill>
                  <a:srgbClr val="FF0000"/>
                </a:solidFill>
              </a:rPr>
              <a:t>管理</a:t>
            </a:r>
            <a:r>
              <a:rPr lang="zh-CN" altLang="en-US" sz="2400" b="1" dirty="0"/>
              <a:t>到</a:t>
            </a:r>
            <a:r>
              <a:rPr lang="zh-CN" altLang="en-US" sz="2400" b="1" dirty="0">
                <a:solidFill>
                  <a:srgbClr val="FF0000"/>
                </a:solidFill>
              </a:rPr>
              <a:t>服务（划船者</a:t>
            </a:r>
            <a:r>
              <a:rPr lang="zh-CN" altLang="en-US" sz="2400" b="1" dirty="0"/>
              <a:t>到</a:t>
            </a:r>
            <a:r>
              <a:rPr lang="zh-CN" altLang="en-US" sz="2400" b="1" dirty="0">
                <a:solidFill>
                  <a:srgbClr val="FF0000"/>
                </a:solidFill>
              </a:rPr>
              <a:t>掌舵者）</a:t>
            </a:r>
            <a:endParaRPr lang="en-US" altLang="zh-CN" sz="2400" dirty="0"/>
          </a:p>
          <a:p>
            <a:r>
              <a:rPr lang="zh-CN" altLang="en-US" sz="2400" dirty="0">
                <a:solidFill>
                  <a:schemeClr val="bg1"/>
                </a:solidFill>
              </a:rPr>
              <a:t>诊改是治理手段创新：   </a:t>
            </a:r>
            <a:r>
              <a:rPr lang="zh-CN" altLang="en-US" sz="2400" b="1" dirty="0" smtClean="0"/>
              <a:t>由</a:t>
            </a:r>
            <a:r>
              <a:rPr lang="zh-CN" altLang="en-US" sz="2400" b="1" dirty="0">
                <a:solidFill>
                  <a:srgbClr val="FF0000"/>
                </a:solidFill>
              </a:rPr>
              <a:t>行政命令</a:t>
            </a:r>
            <a:r>
              <a:rPr lang="zh-CN" altLang="en-US" sz="2400" b="1" dirty="0"/>
              <a:t>到</a:t>
            </a:r>
            <a:r>
              <a:rPr lang="zh-CN" altLang="en-US" sz="2400" b="1" dirty="0">
                <a:solidFill>
                  <a:srgbClr val="FF0000"/>
                </a:solidFill>
              </a:rPr>
              <a:t>多元方法手段</a:t>
            </a:r>
            <a:endParaRPr lang="en-US" altLang="zh-CN" sz="2400" b="1" dirty="0">
              <a:solidFill>
                <a:srgbClr val="FF0000"/>
              </a:solidFill>
            </a:endParaRPr>
          </a:p>
          <a:p>
            <a:r>
              <a:rPr lang="zh-CN" altLang="en-US" sz="2400" dirty="0">
                <a:solidFill>
                  <a:schemeClr val="bg1"/>
                </a:solidFill>
              </a:rPr>
              <a:t>诊改是治理</a:t>
            </a:r>
            <a:r>
              <a:rPr lang="zh-CN" altLang="zh-CN" sz="2400" dirty="0">
                <a:solidFill>
                  <a:schemeClr val="bg1"/>
                </a:solidFill>
              </a:rPr>
              <a:t>技术</a:t>
            </a:r>
            <a:r>
              <a:rPr lang="zh-CN" altLang="en-US" sz="2400" dirty="0">
                <a:solidFill>
                  <a:schemeClr val="bg1"/>
                </a:solidFill>
              </a:rPr>
              <a:t>创新：   </a:t>
            </a:r>
            <a:r>
              <a:rPr lang="zh-CN" altLang="en-US" sz="2400" b="1" dirty="0" smtClean="0"/>
              <a:t>由</a:t>
            </a:r>
            <a:r>
              <a:rPr lang="zh-CN" altLang="en-US" sz="2400" b="1" dirty="0">
                <a:solidFill>
                  <a:srgbClr val="FF0000"/>
                </a:solidFill>
              </a:rPr>
              <a:t>手工</a:t>
            </a:r>
            <a:r>
              <a:rPr lang="zh-CN" altLang="en-US" sz="2400" b="1" dirty="0"/>
              <a:t>到</a:t>
            </a:r>
            <a:r>
              <a:rPr lang="zh-CN" altLang="en-US" sz="2400" b="1" dirty="0">
                <a:solidFill>
                  <a:srgbClr val="FF0000"/>
                </a:solidFill>
              </a:rPr>
              <a:t>信息技术应用（</a:t>
            </a:r>
            <a:r>
              <a:rPr lang="en-US" altLang="zh-CN" sz="2400" b="1" dirty="0">
                <a:solidFill>
                  <a:srgbClr val="FF0000"/>
                </a:solidFill>
              </a:rPr>
              <a:t>IT</a:t>
            </a:r>
            <a:r>
              <a:rPr lang="zh-CN" altLang="en-US" sz="2400" b="1" dirty="0">
                <a:solidFill>
                  <a:srgbClr val="FF0000"/>
                </a:solidFill>
              </a:rPr>
              <a:t>、</a:t>
            </a:r>
            <a:r>
              <a:rPr lang="en-US" altLang="zh-CN" sz="2400" b="1" dirty="0">
                <a:solidFill>
                  <a:srgbClr val="FF0000"/>
                </a:solidFill>
              </a:rPr>
              <a:t>DT</a:t>
            </a:r>
            <a:r>
              <a:rPr lang="zh-CN" altLang="en-US" sz="2400" b="1" dirty="0">
                <a:solidFill>
                  <a:srgbClr val="FF0000"/>
                </a:solidFill>
              </a:rPr>
              <a:t>）</a:t>
            </a:r>
            <a:endParaRPr lang="en-US" altLang="zh-CN" sz="2400" b="1" dirty="0"/>
          </a:p>
          <a:p>
            <a:r>
              <a:rPr lang="zh-CN" altLang="en-US" sz="2400" dirty="0">
                <a:solidFill>
                  <a:schemeClr val="bg1"/>
                </a:solidFill>
              </a:rPr>
              <a:t>诊改是</a:t>
            </a:r>
            <a:r>
              <a:rPr lang="zh-CN" altLang="zh-CN" sz="2400" dirty="0">
                <a:solidFill>
                  <a:schemeClr val="bg1"/>
                </a:solidFill>
              </a:rPr>
              <a:t>治理</a:t>
            </a:r>
            <a:r>
              <a:rPr lang="zh-CN" altLang="en-US" sz="2400" b="1" dirty="0">
                <a:solidFill>
                  <a:schemeClr val="bg1"/>
                </a:solidFill>
              </a:rPr>
              <a:t>结构</a:t>
            </a:r>
            <a:r>
              <a:rPr lang="zh-CN" altLang="zh-CN" sz="2400" dirty="0">
                <a:solidFill>
                  <a:schemeClr val="bg1"/>
                </a:solidFill>
              </a:rPr>
              <a:t>创新</a:t>
            </a:r>
            <a:r>
              <a:rPr lang="zh-CN" altLang="en-US" sz="2400" dirty="0" smtClean="0">
                <a:solidFill>
                  <a:schemeClr val="bg1"/>
                </a:solidFill>
              </a:rPr>
              <a:t>：   </a:t>
            </a:r>
            <a:r>
              <a:rPr lang="zh-CN" altLang="en-US" sz="2400" b="1" dirty="0" smtClean="0"/>
              <a:t>由</a:t>
            </a:r>
            <a:r>
              <a:rPr lang="zh-CN" altLang="zh-CN" sz="2400" b="1" dirty="0">
                <a:solidFill>
                  <a:srgbClr val="FF0000"/>
                </a:solidFill>
              </a:rPr>
              <a:t>科层管理结构</a:t>
            </a:r>
            <a:r>
              <a:rPr lang="zh-CN" altLang="en-US" sz="2400" b="1" dirty="0"/>
              <a:t>到</a:t>
            </a:r>
            <a:r>
              <a:rPr lang="zh-CN" altLang="en-US" sz="2400" b="1" dirty="0">
                <a:solidFill>
                  <a:srgbClr val="FF0000"/>
                </a:solidFill>
              </a:rPr>
              <a:t>网格化</a:t>
            </a:r>
            <a:r>
              <a:rPr lang="zh-CN" altLang="zh-CN" sz="2400" b="1" dirty="0">
                <a:solidFill>
                  <a:srgbClr val="FF0000"/>
                </a:solidFill>
              </a:rPr>
              <a:t>治理结构</a:t>
            </a:r>
            <a:endParaRPr lang="en-US" altLang="zh-CN" sz="2400" b="1" dirty="0">
              <a:solidFill>
                <a:srgbClr val="FF0000"/>
              </a:solidFill>
            </a:endParaRPr>
          </a:p>
        </p:txBody>
      </p:sp>
      <p:sp>
        <p:nvSpPr>
          <p:cNvPr id="13" name="矩形 12"/>
          <p:cNvSpPr/>
          <p:nvPr/>
        </p:nvSpPr>
        <p:spPr>
          <a:xfrm>
            <a:off x="1249959" y="5589240"/>
            <a:ext cx="7056784" cy="1077218"/>
          </a:xfrm>
          <a:prstGeom prst="rect">
            <a:avLst/>
          </a:prstGeom>
          <a:noFill/>
          <a:ln>
            <a:solidFill>
              <a:schemeClr val="bg2">
                <a:lumMod val="25000"/>
              </a:schemeClr>
            </a:solidFill>
            <a:prstDash val="lgDash"/>
          </a:ln>
        </p:spPr>
        <p:style>
          <a:lnRef idx="1">
            <a:schemeClr val="accent6"/>
          </a:lnRef>
          <a:fillRef idx="2">
            <a:schemeClr val="accent6"/>
          </a:fillRef>
          <a:effectRef idx="1">
            <a:schemeClr val="accent6"/>
          </a:effectRef>
          <a:fontRef idx="minor">
            <a:schemeClr val="dk1"/>
          </a:fontRef>
        </p:style>
        <p:txBody>
          <a:bodyPr wrap="square">
            <a:spAutoFit/>
          </a:bodyPr>
          <a:lstStyle/>
          <a:p>
            <a:pPr marL="0" lvl="1"/>
            <a:r>
              <a:rPr lang="zh-CN" altLang="en-US" sz="3200" b="1" dirty="0">
                <a:solidFill>
                  <a:srgbClr val="C40005"/>
                </a:solidFill>
                <a:latin typeface="黑体" pitchFamily="49" charset="-122"/>
                <a:ea typeface="黑体" pitchFamily="49" charset="-122"/>
              </a:rPr>
              <a:t>要花大力气宣传、发动、培训，转变观念，统一认识，培育质量文化</a:t>
            </a:r>
          </a:p>
        </p:txBody>
      </p:sp>
    </p:spTree>
    <p:extLst>
      <p:ext uri="{BB962C8B-B14F-4D97-AF65-F5344CB8AC3E}">
        <p14:creationId xmlns:p14="http://schemas.microsoft.com/office/powerpoint/2010/main" val="37381176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5496" y="260649"/>
            <a:ext cx="9452522" cy="576063"/>
          </a:xfrm>
          <a:prstGeom prst="rect">
            <a:avLst/>
          </a:prstGeom>
        </p:spPr>
        <p:txBody>
          <a:bodyPr>
            <a:normAutofit fontScale="97500"/>
          </a:bodyPr>
          <a:lstStyle>
            <a:lvl1pPr algn="l" defTabSz="914400" rtl="0" eaLnBrk="1" latinLnBrk="0" hangingPunct="1">
              <a:spcBef>
                <a:spcPct val="0"/>
              </a:spcBef>
              <a:buNone/>
              <a:defRPr sz="3200" kern="1200">
                <a:solidFill>
                  <a:schemeClr val="bg1"/>
                </a:solidFill>
                <a:latin typeface="黑体" pitchFamily="49" charset="-122"/>
                <a:ea typeface="黑体" pitchFamily="49" charset="-122"/>
                <a:cs typeface="+mj-cs"/>
              </a:defRPr>
            </a:lvl1pPr>
          </a:lstStyle>
          <a:p>
            <a:r>
              <a:rPr lang="zh-CN" altLang="en-US" dirty="0">
                <a:solidFill>
                  <a:srgbClr val="FFFFFF"/>
                </a:solidFill>
                <a:effectLst>
                  <a:outerShdw blurRad="38100" dist="38100" dir="2700000" algn="tl">
                    <a:srgbClr val="000000">
                      <a:alpha val="43137"/>
                    </a:srgbClr>
                  </a:outerShdw>
                </a:effectLst>
              </a:rPr>
              <a:t>三、落实整改制度要把握重点</a:t>
            </a:r>
          </a:p>
        </p:txBody>
      </p:sp>
      <p:sp>
        <p:nvSpPr>
          <p:cNvPr id="4" name="矩形 3"/>
          <p:cNvSpPr/>
          <p:nvPr/>
        </p:nvSpPr>
        <p:spPr>
          <a:xfrm>
            <a:off x="25801" y="1196752"/>
            <a:ext cx="9180512" cy="743152"/>
          </a:xfrm>
          <a:prstGeom prst="rect">
            <a:avLst/>
          </a:prstGeom>
        </p:spPr>
        <p:txBody>
          <a:bodyPr wrap="square">
            <a:spAutoFit/>
          </a:bodyPr>
          <a:lstStyle/>
          <a:p>
            <a:pPr marL="342900" lvl="1" indent="-342900">
              <a:lnSpc>
                <a:spcPct val="150000"/>
              </a:lnSpc>
              <a:buFont typeface="Wingdings" panose="05000000000000000000" pitchFamily="2" charset="2"/>
              <a:buChar char="Ø"/>
            </a:pPr>
            <a:r>
              <a:rPr lang="en-US" altLang="zh-CN" sz="3200" b="1" dirty="0">
                <a:solidFill>
                  <a:srgbClr val="0000FF"/>
                </a:solidFill>
              </a:rPr>
              <a:t>2.</a:t>
            </a:r>
            <a:r>
              <a:rPr lang="zh-CN" altLang="en-US" sz="3200" b="1" dirty="0">
                <a:solidFill>
                  <a:srgbClr val="0000FF"/>
                </a:solidFill>
              </a:rPr>
              <a:t>制定诊改方案要体现特色</a:t>
            </a:r>
            <a:endParaRPr lang="en-US" altLang="zh-CN" sz="3200" b="1" dirty="0">
              <a:solidFill>
                <a:srgbClr val="0000FF"/>
              </a:solidFill>
            </a:endParaRPr>
          </a:p>
        </p:txBody>
      </p:sp>
      <p:sp>
        <p:nvSpPr>
          <p:cNvPr id="3" name="矩形 2"/>
          <p:cNvSpPr/>
          <p:nvPr/>
        </p:nvSpPr>
        <p:spPr>
          <a:xfrm>
            <a:off x="259573" y="2204864"/>
            <a:ext cx="8712968" cy="3416320"/>
          </a:xfrm>
          <a:prstGeom prst="rect">
            <a:avLst/>
          </a:prstGeom>
        </p:spPr>
        <p:txBody>
          <a:bodyPr wrap="square">
            <a:spAutoFit/>
          </a:bodyPr>
          <a:lstStyle/>
          <a:p>
            <a:pPr marL="457200" indent="-457200">
              <a:buFont typeface="Arial" panose="020B0604020202020204" pitchFamily="34" charset="0"/>
              <a:buChar char="•"/>
            </a:pPr>
            <a:r>
              <a:rPr lang="zh-CN" altLang="en-US" sz="2400" b="1" dirty="0">
                <a:solidFill>
                  <a:srgbClr val="563918"/>
                </a:solidFill>
              </a:rPr>
              <a:t>要坚持问题导向，进行省情、校情分析，问题分析要聚焦到内部质量保证体系和质量监控机制上，不能</a:t>
            </a:r>
            <a:r>
              <a:rPr lang="zh-CN" altLang="en-US" sz="2400" b="1" dirty="0" smtClean="0">
                <a:solidFill>
                  <a:srgbClr val="563918"/>
                </a:solidFill>
              </a:rPr>
              <a:t>泛化</a:t>
            </a:r>
            <a:endParaRPr lang="en-US" altLang="zh-CN" sz="2400" b="1" dirty="0" smtClean="0">
              <a:solidFill>
                <a:srgbClr val="563918"/>
              </a:solidFill>
            </a:endParaRPr>
          </a:p>
          <a:p>
            <a:pPr marL="457200" indent="-457200">
              <a:buFont typeface="Arial" panose="020B0604020202020204" pitchFamily="34" charset="0"/>
              <a:buChar char="•"/>
            </a:pPr>
            <a:endParaRPr lang="en-US" altLang="zh-CN" sz="2400" b="1" dirty="0">
              <a:solidFill>
                <a:srgbClr val="563918"/>
              </a:solidFill>
            </a:endParaRPr>
          </a:p>
          <a:p>
            <a:pPr marL="457200" indent="-457200">
              <a:buFont typeface="Arial" panose="020B0604020202020204" pitchFamily="34" charset="0"/>
              <a:buChar char="•"/>
            </a:pPr>
            <a:r>
              <a:rPr lang="zh-CN" altLang="en-US" sz="2400" b="1" dirty="0">
                <a:solidFill>
                  <a:srgbClr val="563918"/>
                </a:solidFill>
              </a:rPr>
              <a:t>要有地方和学校特色，但是特色也要聚焦到内部质量保证体系和质量文化上，不能把各种项目作为特色，塞进诊改</a:t>
            </a:r>
            <a:r>
              <a:rPr lang="zh-CN" altLang="en-US" sz="2400" b="1" dirty="0" smtClean="0">
                <a:solidFill>
                  <a:srgbClr val="563918"/>
                </a:solidFill>
              </a:rPr>
              <a:t>方案</a:t>
            </a:r>
            <a:endParaRPr lang="en-US" altLang="zh-CN" sz="2400" b="1" dirty="0" smtClean="0">
              <a:solidFill>
                <a:srgbClr val="563918"/>
              </a:solidFill>
            </a:endParaRPr>
          </a:p>
          <a:p>
            <a:pPr marL="457200" indent="-457200">
              <a:buFont typeface="Arial" panose="020B0604020202020204" pitchFamily="34" charset="0"/>
              <a:buChar char="•"/>
            </a:pPr>
            <a:endParaRPr lang="en-US" altLang="zh-CN" sz="2400" b="1" dirty="0">
              <a:solidFill>
                <a:srgbClr val="563918"/>
              </a:solidFill>
            </a:endParaRPr>
          </a:p>
          <a:p>
            <a:pPr marL="457200" indent="-457200">
              <a:buFont typeface="Arial" panose="020B0604020202020204" pitchFamily="34" charset="0"/>
              <a:buChar char="•"/>
            </a:pPr>
            <a:r>
              <a:rPr lang="zh-CN" altLang="en-US" sz="2400" b="1" dirty="0">
                <a:solidFill>
                  <a:srgbClr val="563918"/>
                </a:solidFill>
              </a:rPr>
              <a:t>诊改要一校一方案，每个的学校定位不同、目标不同、标准不同、起点不同、问题不同、文化不同，体系结构不同，建设路径、措施、进度也不同</a:t>
            </a:r>
          </a:p>
        </p:txBody>
      </p:sp>
    </p:spTree>
    <p:extLst>
      <p:ext uri="{BB962C8B-B14F-4D97-AF65-F5344CB8AC3E}">
        <p14:creationId xmlns:p14="http://schemas.microsoft.com/office/powerpoint/2010/main" val="515212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5496" y="260649"/>
            <a:ext cx="9452522" cy="576063"/>
          </a:xfrm>
          <a:prstGeom prst="rect">
            <a:avLst/>
          </a:prstGeom>
        </p:spPr>
        <p:txBody>
          <a:bodyPr>
            <a:normAutofit fontScale="97500"/>
          </a:bodyPr>
          <a:lstStyle>
            <a:lvl1pPr algn="l" defTabSz="914400" rtl="0" eaLnBrk="1" latinLnBrk="0" hangingPunct="1">
              <a:spcBef>
                <a:spcPct val="0"/>
              </a:spcBef>
              <a:buNone/>
              <a:defRPr sz="3200" kern="1200">
                <a:solidFill>
                  <a:schemeClr val="bg1"/>
                </a:solidFill>
                <a:latin typeface="黑体" pitchFamily="49" charset="-122"/>
                <a:ea typeface="黑体" pitchFamily="49" charset="-122"/>
                <a:cs typeface="+mj-cs"/>
              </a:defRPr>
            </a:lvl1pPr>
          </a:lstStyle>
          <a:p>
            <a:r>
              <a:rPr lang="zh-CN" altLang="en-US" dirty="0">
                <a:solidFill>
                  <a:srgbClr val="FFFFFF"/>
                </a:solidFill>
                <a:effectLst>
                  <a:outerShdw blurRad="38100" dist="38100" dir="2700000" algn="tl">
                    <a:srgbClr val="000000">
                      <a:alpha val="43137"/>
                    </a:srgbClr>
                  </a:outerShdw>
                </a:effectLst>
              </a:rPr>
              <a:t>三、落实整改制度要把握重点</a:t>
            </a:r>
          </a:p>
        </p:txBody>
      </p:sp>
      <p:sp>
        <p:nvSpPr>
          <p:cNvPr id="4" name="矩形 3"/>
          <p:cNvSpPr/>
          <p:nvPr/>
        </p:nvSpPr>
        <p:spPr>
          <a:xfrm>
            <a:off x="25801" y="1196752"/>
            <a:ext cx="9180512" cy="830997"/>
          </a:xfrm>
          <a:prstGeom prst="rect">
            <a:avLst/>
          </a:prstGeom>
        </p:spPr>
        <p:txBody>
          <a:bodyPr wrap="square">
            <a:spAutoFit/>
          </a:bodyPr>
          <a:lstStyle/>
          <a:p>
            <a:pPr marL="342900" lvl="1" indent="-342900">
              <a:lnSpc>
                <a:spcPct val="150000"/>
              </a:lnSpc>
              <a:buFont typeface="Wingdings" panose="05000000000000000000" pitchFamily="2" charset="2"/>
              <a:buChar char="Ø"/>
            </a:pPr>
            <a:r>
              <a:rPr lang="en-US" altLang="zh-CN" sz="3200" b="1" dirty="0">
                <a:solidFill>
                  <a:srgbClr val="0000FF"/>
                </a:solidFill>
              </a:rPr>
              <a:t>3.</a:t>
            </a:r>
            <a:r>
              <a:rPr lang="zh-CN" altLang="en-US" sz="3200" b="1" dirty="0">
                <a:solidFill>
                  <a:srgbClr val="0000FF"/>
                </a:solidFill>
              </a:rPr>
              <a:t>选择诊断项目要聚焦</a:t>
            </a:r>
            <a:r>
              <a:rPr lang="zh-CN" altLang="en-US" sz="3200" b="1" dirty="0">
                <a:solidFill>
                  <a:srgbClr val="C40005"/>
                </a:solidFill>
              </a:rPr>
              <a:t>体系</a:t>
            </a:r>
            <a:r>
              <a:rPr lang="zh-CN" altLang="en-US" sz="3200" b="1" dirty="0">
                <a:solidFill>
                  <a:srgbClr val="0000FF"/>
                </a:solidFill>
              </a:rPr>
              <a:t>和</a:t>
            </a:r>
            <a:r>
              <a:rPr lang="zh-CN" altLang="en-US" sz="3200" b="1" dirty="0">
                <a:solidFill>
                  <a:srgbClr val="C40005"/>
                </a:solidFill>
              </a:rPr>
              <a:t>机制</a:t>
            </a:r>
            <a:endParaRPr lang="en-US" altLang="zh-CN" sz="2400" b="1" dirty="0">
              <a:solidFill>
                <a:srgbClr val="C40005"/>
              </a:solidFill>
            </a:endParaRPr>
          </a:p>
        </p:txBody>
      </p:sp>
      <p:sp>
        <p:nvSpPr>
          <p:cNvPr id="3" name="矩形 2"/>
          <p:cNvSpPr/>
          <p:nvPr/>
        </p:nvSpPr>
        <p:spPr>
          <a:xfrm>
            <a:off x="259573" y="2204864"/>
            <a:ext cx="8712968" cy="1938992"/>
          </a:xfrm>
          <a:prstGeom prst="rect">
            <a:avLst/>
          </a:prstGeom>
        </p:spPr>
        <p:txBody>
          <a:bodyPr wrap="square">
            <a:spAutoFit/>
          </a:bodyPr>
          <a:lstStyle/>
          <a:p>
            <a:pPr marL="457200" indent="-457200">
              <a:buFont typeface="Arial" panose="020B0604020202020204" pitchFamily="34" charset="0"/>
              <a:buChar char="•"/>
            </a:pPr>
            <a:r>
              <a:rPr lang="zh-CN" altLang="en-US" sz="2400" b="1" dirty="0">
                <a:solidFill>
                  <a:srgbClr val="563918"/>
                </a:solidFill>
              </a:rPr>
              <a:t>诊断要素、诊断点可以多也可以少，但是灵魂不能</a:t>
            </a:r>
            <a:r>
              <a:rPr lang="zh-CN" altLang="en-US" sz="2400" b="1" dirty="0" smtClean="0">
                <a:solidFill>
                  <a:srgbClr val="563918"/>
                </a:solidFill>
              </a:rPr>
              <a:t>变</a:t>
            </a:r>
            <a:endParaRPr lang="en-US" altLang="zh-CN" sz="2400" b="1" dirty="0" smtClean="0">
              <a:solidFill>
                <a:srgbClr val="563918"/>
              </a:solidFill>
            </a:endParaRPr>
          </a:p>
          <a:p>
            <a:pPr marL="457200" indent="-457200">
              <a:buFont typeface="Arial" panose="020B0604020202020204" pitchFamily="34" charset="0"/>
              <a:buChar char="•"/>
            </a:pPr>
            <a:endParaRPr lang="zh-CN" altLang="en-US" sz="2400" b="1" dirty="0">
              <a:solidFill>
                <a:srgbClr val="563918"/>
              </a:solidFill>
            </a:endParaRPr>
          </a:p>
          <a:p>
            <a:pPr marL="457200" indent="-457200">
              <a:buFont typeface="Arial" panose="020B0604020202020204" pitchFamily="34" charset="0"/>
              <a:buChar char="•"/>
            </a:pPr>
            <a:r>
              <a:rPr lang="zh-CN" altLang="en-US" sz="2400" b="1" dirty="0">
                <a:solidFill>
                  <a:srgbClr val="563918"/>
                </a:solidFill>
              </a:rPr>
              <a:t>诊断要素、诊断点也要聚焦，比如课程质量保证，有的把课程改革放进去，容易干扰诊改，我们关注的是课程质量保证机制，比如开课的质量控制</a:t>
            </a:r>
            <a:r>
              <a:rPr lang="en-US" altLang="zh-CN" sz="2400" b="1" dirty="0">
                <a:solidFill>
                  <a:srgbClr val="563918"/>
                </a:solidFill>
              </a:rPr>
              <a:t>……</a:t>
            </a:r>
          </a:p>
        </p:txBody>
      </p:sp>
    </p:spTree>
    <p:extLst>
      <p:ext uri="{BB962C8B-B14F-4D97-AF65-F5344CB8AC3E}">
        <p14:creationId xmlns:p14="http://schemas.microsoft.com/office/powerpoint/2010/main" val="2866058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5496" y="260649"/>
            <a:ext cx="9452522" cy="576063"/>
          </a:xfrm>
          <a:prstGeom prst="rect">
            <a:avLst/>
          </a:prstGeom>
        </p:spPr>
        <p:txBody>
          <a:bodyPr>
            <a:normAutofit fontScale="97500"/>
          </a:bodyPr>
          <a:lstStyle>
            <a:lvl1pPr algn="l" defTabSz="914400" rtl="0" eaLnBrk="1" latinLnBrk="0" hangingPunct="1">
              <a:spcBef>
                <a:spcPct val="0"/>
              </a:spcBef>
              <a:buNone/>
              <a:defRPr sz="3200" kern="1200">
                <a:solidFill>
                  <a:schemeClr val="bg1"/>
                </a:solidFill>
                <a:latin typeface="黑体" pitchFamily="49" charset="-122"/>
                <a:ea typeface="黑体" pitchFamily="49" charset="-122"/>
                <a:cs typeface="+mj-cs"/>
              </a:defRPr>
            </a:lvl1pPr>
          </a:lstStyle>
          <a:p>
            <a:r>
              <a:rPr lang="zh-CN" altLang="en-US" dirty="0">
                <a:effectLst>
                  <a:outerShdw blurRad="38100" dist="38100" dir="2700000" algn="tl">
                    <a:srgbClr val="000000">
                      <a:alpha val="43137"/>
                    </a:srgbClr>
                  </a:outerShdw>
                </a:effectLst>
              </a:rPr>
              <a:t>三、落实整改制度要把握重点</a:t>
            </a:r>
          </a:p>
        </p:txBody>
      </p:sp>
      <p:sp>
        <p:nvSpPr>
          <p:cNvPr id="4" name="矩形 3"/>
          <p:cNvSpPr/>
          <p:nvPr/>
        </p:nvSpPr>
        <p:spPr>
          <a:xfrm>
            <a:off x="25801" y="1196752"/>
            <a:ext cx="9180512" cy="743152"/>
          </a:xfrm>
          <a:prstGeom prst="rect">
            <a:avLst/>
          </a:prstGeom>
        </p:spPr>
        <p:txBody>
          <a:bodyPr wrap="square">
            <a:spAutoFit/>
          </a:bodyPr>
          <a:lstStyle/>
          <a:p>
            <a:pPr marL="342900" lvl="1" indent="-342900">
              <a:lnSpc>
                <a:spcPct val="150000"/>
              </a:lnSpc>
              <a:buFont typeface="Wingdings" panose="05000000000000000000" pitchFamily="2" charset="2"/>
              <a:buChar char="Ø"/>
            </a:pPr>
            <a:r>
              <a:rPr lang="en-US" altLang="zh-CN" sz="3200" b="1" dirty="0">
                <a:solidFill>
                  <a:srgbClr val="0000FF"/>
                </a:solidFill>
              </a:rPr>
              <a:t>4.</a:t>
            </a:r>
            <a:r>
              <a:rPr lang="zh-CN" altLang="en-US" sz="3200" b="1" dirty="0">
                <a:solidFill>
                  <a:srgbClr val="0000FF"/>
                </a:solidFill>
              </a:rPr>
              <a:t>推进诊改工作要激发内生动力</a:t>
            </a:r>
            <a:endParaRPr lang="en-US" altLang="zh-CN" sz="3200" b="1" dirty="0">
              <a:solidFill>
                <a:srgbClr val="0000FF"/>
              </a:solidFill>
            </a:endParaRPr>
          </a:p>
        </p:txBody>
      </p:sp>
      <p:sp>
        <p:nvSpPr>
          <p:cNvPr id="3" name="矩形 2"/>
          <p:cNvSpPr/>
          <p:nvPr/>
        </p:nvSpPr>
        <p:spPr>
          <a:xfrm>
            <a:off x="259573" y="2204864"/>
            <a:ext cx="8712968" cy="3350404"/>
          </a:xfrm>
          <a:prstGeom prst="rect">
            <a:avLst/>
          </a:prstGeom>
        </p:spPr>
        <p:txBody>
          <a:bodyPr wrap="square">
            <a:spAutoFit/>
          </a:bodyPr>
          <a:lstStyle/>
          <a:p>
            <a:pPr marL="457200" indent="-457200">
              <a:lnSpc>
                <a:spcPct val="150000"/>
              </a:lnSpc>
              <a:buFont typeface="Arial" panose="020B0604020202020204" pitchFamily="34" charset="0"/>
              <a:buChar char="•"/>
            </a:pPr>
            <a:r>
              <a:rPr lang="zh-CN" altLang="en-US" sz="2400" b="1" dirty="0">
                <a:solidFill>
                  <a:srgbClr val="563918"/>
                </a:solidFill>
              </a:rPr>
              <a:t>要唤醒学校质量自我保证</a:t>
            </a:r>
            <a:r>
              <a:rPr lang="zh-CN" altLang="en-US" sz="2400" b="1" dirty="0" smtClean="0">
                <a:solidFill>
                  <a:srgbClr val="563918"/>
                </a:solidFill>
              </a:rPr>
              <a:t>意识</a:t>
            </a:r>
            <a:endParaRPr lang="zh-CN" altLang="en-US" sz="2400" b="1" dirty="0">
              <a:solidFill>
                <a:srgbClr val="563918"/>
              </a:solidFill>
            </a:endParaRPr>
          </a:p>
          <a:p>
            <a:pPr marL="457200" indent="-457200">
              <a:lnSpc>
                <a:spcPct val="150000"/>
              </a:lnSpc>
              <a:buFont typeface="Arial" panose="020B0604020202020204" pitchFamily="34" charset="0"/>
              <a:buChar char="•"/>
            </a:pPr>
            <a:r>
              <a:rPr lang="zh-CN" altLang="en-US" sz="2400" b="1" dirty="0">
                <a:solidFill>
                  <a:srgbClr val="563918"/>
                </a:solidFill>
              </a:rPr>
              <a:t>要激发组织和个人内生动力</a:t>
            </a:r>
          </a:p>
          <a:p>
            <a:pPr marL="457200" indent="-457200">
              <a:lnSpc>
                <a:spcPct val="150000"/>
              </a:lnSpc>
              <a:buFont typeface="Arial" panose="020B0604020202020204" pitchFamily="34" charset="0"/>
              <a:buChar char="•"/>
            </a:pPr>
            <a:r>
              <a:rPr lang="zh-CN" altLang="en-US" sz="2400" b="1" dirty="0">
                <a:solidFill>
                  <a:srgbClr val="563918"/>
                </a:solidFill>
              </a:rPr>
              <a:t>师生员工人人参与，人人发现自己的问题，人人自我纠偏，人人自我完善，人人追求卓越</a:t>
            </a:r>
          </a:p>
          <a:p>
            <a:pPr marL="457200" indent="-457200">
              <a:lnSpc>
                <a:spcPct val="150000"/>
              </a:lnSpc>
              <a:buFont typeface="Arial" panose="020B0604020202020204" pitchFamily="34" charset="0"/>
              <a:buChar char="•"/>
            </a:pPr>
            <a:r>
              <a:rPr lang="zh-CN" altLang="en-US" sz="2400" b="1" dirty="0">
                <a:solidFill>
                  <a:srgbClr val="563918"/>
                </a:solidFill>
              </a:rPr>
              <a:t>学校主动服务教师发展，教师主动服务学生发展（比如，帮助学生建立能力发展雷达图）</a:t>
            </a:r>
          </a:p>
        </p:txBody>
      </p:sp>
    </p:spTree>
    <p:extLst>
      <p:ext uri="{BB962C8B-B14F-4D97-AF65-F5344CB8AC3E}">
        <p14:creationId xmlns:p14="http://schemas.microsoft.com/office/powerpoint/2010/main" val="1606214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5496" y="260649"/>
            <a:ext cx="9452522" cy="576063"/>
          </a:xfrm>
          <a:prstGeom prst="rect">
            <a:avLst/>
          </a:prstGeom>
        </p:spPr>
        <p:txBody>
          <a:bodyPr>
            <a:normAutofit fontScale="97500"/>
          </a:bodyPr>
          <a:lstStyle>
            <a:lvl1pPr algn="l" defTabSz="914400" rtl="0" eaLnBrk="1" latinLnBrk="0" hangingPunct="1">
              <a:spcBef>
                <a:spcPct val="0"/>
              </a:spcBef>
              <a:buNone/>
              <a:defRPr sz="3200" kern="1200">
                <a:solidFill>
                  <a:schemeClr val="bg1"/>
                </a:solidFill>
                <a:latin typeface="黑体" pitchFamily="49" charset="-122"/>
                <a:ea typeface="黑体" pitchFamily="49" charset="-122"/>
                <a:cs typeface="+mj-cs"/>
              </a:defRPr>
            </a:lvl1pPr>
          </a:lstStyle>
          <a:p>
            <a:r>
              <a:rPr lang="zh-CN" altLang="en-US" dirty="0">
                <a:effectLst>
                  <a:outerShdw blurRad="38100" dist="38100" dir="2700000" algn="tl">
                    <a:srgbClr val="000000">
                      <a:alpha val="43137"/>
                    </a:srgbClr>
                  </a:outerShdw>
                </a:effectLst>
              </a:rPr>
              <a:t>三、落实整改制度要把握重点</a:t>
            </a:r>
          </a:p>
        </p:txBody>
      </p:sp>
      <p:sp>
        <p:nvSpPr>
          <p:cNvPr id="4" name="矩形 3"/>
          <p:cNvSpPr/>
          <p:nvPr/>
        </p:nvSpPr>
        <p:spPr>
          <a:xfrm>
            <a:off x="25801" y="1196752"/>
            <a:ext cx="9180512" cy="743152"/>
          </a:xfrm>
          <a:prstGeom prst="rect">
            <a:avLst/>
          </a:prstGeom>
        </p:spPr>
        <p:txBody>
          <a:bodyPr wrap="square">
            <a:spAutoFit/>
          </a:bodyPr>
          <a:lstStyle/>
          <a:p>
            <a:pPr marL="342900" lvl="1" indent="-342900">
              <a:lnSpc>
                <a:spcPct val="150000"/>
              </a:lnSpc>
              <a:buFont typeface="Wingdings" panose="05000000000000000000" pitchFamily="2" charset="2"/>
              <a:buChar char="Ø"/>
            </a:pPr>
            <a:r>
              <a:rPr lang="en-US" altLang="zh-CN" sz="3200" b="1" dirty="0">
                <a:solidFill>
                  <a:srgbClr val="0000FF"/>
                </a:solidFill>
              </a:rPr>
              <a:t>5.</a:t>
            </a:r>
            <a:r>
              <a:rPr lang="zh-CN" altLang="en-US" sz="3200" b="1" dirty="0">
                <a:solidFill>
                  <a:srgbClr val="0000FF"/>
                </a:solidFill>
              </a:rPr>
              <a:t>诊改从目标标准开始</a:t>
            </a:r>
            <a:endParaRPr lang="en-US" altLang="zh-CN" sz="2400" b="1" dirty="0">
              <a:solidFill>
                <a:srgbClr val="C40005"/>
              </a:solidFill>
            </a:endParaRPr>
          </a:p>
        </p:txBody>
      </p:sp>
      <p:sp>
        <p:nvSpPr>
          <p:cNvPr id="3" name="矩形 2"/>
          <p:cNvSpPr/>
          <p:nvPr/>
        </p:nvSpPr>
        <p:spPr>
          <a:xfrm>
            <a:off x="259573" y="2204864"/>
            <a:ext cx="8712968" cy="3904402"/>
          </a:xfrm>
          <a:prstGeom prst="rect">
            <a:avLst/>
          </a:prstGeom>
        </p:spPr>
        <p:txBody>
          <a:bodyPr wrap="square">
            <a:spAutoFit/>
          </a:bodyPr>
          <a:lstStyle/>
          <a:p>
            <a:pPr marL="457200" indent="-457200">
              <a:lnSpc>
                <a:spcPct val="150000"/>
              </a:lnSpc>
              <a:buFont typeface="Arial" panose="020B0604020202020204" pitchFamily="34" charset="0"/>
              <a:buChar char="•"/>
            </a:pPr>
            <a:r>
              <a:rPr lang="zh-CN" altLang="en-US" sz="2400" b="1" dirty="0">
                <a:solidFill>
                  <a:srgbClr val="563918"/>
                </a:solidFill>
              </a:rPr>
              <a:t>诊改从质量计划、目标、标准、制度建设开始</a:t>
            </a:r>
          </a:p>
          <a:p>
            <a:pPr marL="457200" indent="-457200">
              <a:lnSpc>
                <a:spcPct val="150000"/>
              </a:lnSpc>
              <a:buFont typeface="Arial" panose="020B0604020202020204" pitchFamily="34" charset="0"/>
              <a:buChar char="•"/>
            </a:pPr>
            <a:r>
              <a:rPr lang="zh-CN" altLang="en-US" sz="2400" b="1" dirty="0">
                <a:solidFill>
                  <a:srgbClr val="563918"/>
                </a:solidFill>
              </a:rPr>
              <a:t>质量计划、目标、标准、制度要形成体系</a:t>
            </a:r>
          </a:p>
          <a:p>
            <a:pPr marL="457200" indent="-457200">
              <a:lnSpc>
                <a:spcPct val="150000"/>
              </a:lnSpc>
              <a:buFont typeface="Arial" panose="020B0604020202020204" pitchFamily="34" charset="0"/>
              <a:buChar char="•"/>
            </a:pPr>
            <a:r>
              <a:rPr lang="zh-CN" altLang="en-US" sz="2400" b="1" dirty="0">
                <a:solidFill>
                  <a:srgbClr val="563918"/>
                </a:solidFill>
              </a:rPr>
              <a:t>目标、标准要纵横相交、相互匹配</a:t>
            </a:r>
          </a:p>
          <a:p>
            <a:pPr marL="457200" indent="-457200">
              <a:lnSpc>
                <a:spcPct val="150000"/>
              </a:lnSpc>
              <a:buFont typeface="Arial" panose="020B0604020202020204" pitchFamily="34" charset="0"/>
              <a:buChar char="•"/>
            </a:pPr>
            <a:r>
              <a:rPr lang="zh-CN" altLang="en-US" sz="2400" b="1" dirty="0" smtClean="0">
                <a:solidFill>
                  <a:srgbClr val="563918"/>
                </a:solidFill>
              </a:rPr>
              <a:t>      规划</a:t>
            </a:r>
            <a:r>
              <a:rPr lang="zh-CN" altLang="en-US" sz="2400" b="1" dirty="0">
                <a:solidFill>
                  <a:srgbClr val="563918"/>
                </a:solidFill>
              </a:rPr>
              <a:t>体系</a:t>
            </a:r>
          </a:p>
          <a:p>
            <a:pPr marL="457200" indent="-457200">
              <a:lnSpc>
                <a:spcPct val="150000"/>
              </a:lnSpc>
              <a:buFont typeface="Arial" panose="020B0604020202020204" pitchFamily="34" charset="0"/>
              <a:buChar char="•"/>
            </a:pPr>
            <a:r>
              <a:rPr lang="zh-CN" altLang="en-US" sz="2400" b="1" dirty="0" smtClean="0">
                <a:solidFill>
                  <a:srgbClr val="563918"/>
                </a:solidFill>
              </a:rPr>
              <a:t>      目标</a:t>
            </a:r>
            <a:r>
              <a:rPr lang="zh-CN" altLang="en-US" sz="2400" b="1" dirty="0">
                <a:solidFill>
                  <a:srgbClr val="563918"/>
                </a:solidFill>
              </a:rPr>
              <a:t>体系</a:t>
            </a:r>
            <a:r>
              <a:rPr lang="zh-CN" altLang="en-US" sz="2400" b="1" dirty="0">
                <a:solidFill>
                  <a:srgbClr val="C40005"/>
                </a:solidFill>
              </a:rPr>
              <a:t>（学校</a:t>
            </a:r>
            <a:r>
              <a:rPr lang="en-US" altLang="zh-CN" sz="2400" b="1" dirty="0">
                <a:solidFill>
                  <a:srgbClr val="C40005"/>
                </a:solidFill>
              </a:rPr>
              <a:t>——</a:t>
            </a:r>
            <a:r>
              <a:rPr lang="zh-CN" altLang="en-US" sz="2400" b="1" dirty="0">
                <a:solidFill>
                  <a:srgbClr val="C40005"/>
                </a:solidFill>
              </a:rPr>
              <a:t>院系</a:t>
            </a:r>
            <a:r>
              <a:rPr lang="en-US" altLang="zh-CN" sz="2400" b="1" dirty="0">
                <a:solidFill>
                  <a:srgbClr val="C40005"/>
                </a:solidFill>
              </a:rPr>
              <a:t>——</a:t>
            </a:r>
            <a:r>
              <a:rPr lang="zh-CN" altLang="en-US" sz="2400" b="1" dirty="0">
                <a:solidFill>
                  <a:srgbClr val="C40005"/>
                </a:solidFill>
              </a:rPr>
              <a:t>专业</a:t>
            </a:r>
            <a:r>
              <a:rPr lang="en-US" altLang="zh-CN" sz="2400" b="1" dirty="0">
                <a:solidFill>
                  <a:srgbClr val="C40005"/>
                </a:solidFill>
              </a:rPr>
              <a:t>——</a:t>
            </a:r>
            <a:r>
              <a:rPr lang="zh-CN" altLang="en-US" sz="2400" b="1" dirty="0">
                <a:solidFill>
                  <a:srgbClr val="C40005"/>
                </a:solidFill>
              </a:rPr>
              <a:t>要对的上）</a:t>
            </a:r>
          </a:p>
          <a:p>
            <a:pPr marL="457200" indent="-457200">
              <a:lnSpc>
                <a:spcPct val="150000"/>
              </a:lnSpc>
              <a:buFont typeface="Arial" panose="020B0604020202020204" pitchFamily="34" charset="0"/>
              <a:buChar char="•"/>
            </a:pPr>
            <a:r>
              <a:rPr lang="zh-CN" altLang="en-US" sz="2400" b="1" dirty="0" smtClean="0">
                <a:solidFill>
                  <a:srgbClr val="563918"/>
                </a:solidFill>
              </a:rPr>
              <a:t>      标准</a:t>
            </a:r>
            <a:r>
              <a:rPr lang="zh-CN" altLang="en-US" sz="2400" b="1" dirty="0">
                <a:solidFill>
                  <a:srgbClr val="563918"/>
                </a:solidFill>
              </a:rPr>
              <a:t>体系</a:t>
            </a:r>
          </a:p>
          <a:p>
            <a:pPr marL="457200" indent="-457200">
              <a:lnSpc>
                <a:spcPct val="150000"/>
              </a:lnSpc>
              <a:buFont typeface="Arial" panose="020B0604020202020204" pitchFamily="34" charset="0"/>
              <a:buChar char="•"/>
            </a:pPr>
            <a:r>
              <a:rPr lang="zh-CN" altLang="en-US" sz="2400" b="1" dirty="0" smtClean="0">
                <a:solidFill>
                  <a:srgbClr val="563918"/>
                </a:solidFill>
              </a:rPr>
              <a:t>      制度</a:t>
            </a:r>
            <a:r>
              <a:rPr lang="zh-CN" altLang="en-US" sz="2400" b="1" dirty="0">
                <a:solidFill>
                  <a:srgbClr val="563918"/>
                </a:solidFill>
              </a:rPr>
              <a:t>体系</a:t>
            </a:r>
          </a:p>
        </p:txBody>
      </p:sp>
    </p:spTree>
    <p:extLst>
      <p:ext uri="{BB962C8B-B14F-4D97-AF65-F5344CB8AC3E}">
        <p14:creationId xmlns:p14="http://schemas.microsoft.com/office/powerpoint/2010/main" val="811155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5496" y="260649"/>
            <a:ext cx="9452522" cy="576063"/>
          </a:xfrm>
          <a:prstGeom prst="rect">
            <a:avLst/>
          </a:prstGeom>
        </p:spPr>
        <p:txBody>
          <a:bodyPr>
            <a:normAutofit fontScale="97500"/>
          </a:bodyPr>
          <a:lstStyle>
            <a:lvl1pPr algn="l" defTabSz="914400" rtl="0" eaLnBrk="1" latinLnBrk="0" hangingPunct="1">
              <a:spcBef>
                <a:spcPct val="0"/>
              </a:spcBef>
              <a:buNone/>
              <a:defRPr sz="3200" kern="1200">
                <a:solidFill>
                  <a:schemeClr val="bg1"/>
                </a:solidFill>
                <a:latin typeface="黑体" pitchFamily="49" charset="-122"/>
                <a:ea typeface="黑体" pitchFamily="49" charset="-122"/>
                <a:cs typeface="+mj-cs"/>
              </a:defRPr>
            </a:lvl1pPr>
          </a:lstStyle>
          <a:p>
            <a:r>
              <a:rPr lang="zh-CN" altLang="en-US" dirty="0">
                <a:effectLst>
                  <a:outerShdw blurRad="38100" dist="38100" dir="2700000" algn="tl">
                    <a:srgbClr val="000000">
                      <a:alpha val="43137"/>
                    </a:srgbClr>
                  </a:outerShdw>
                </a:effectLst>
              </a:rPr>
              <a:t>三、落实整改制度要把握重点</a:t>
            </a:r>
          </a:p>
        </p:txBody>
      </p:sp>
      <p:sp>
        <p:nvSpPr>
          <p:cNvPr id="4" name="矩形 3"/>
          <p:cNvSpPr/>
          <p:nvPr/>
        </p:nvSpPr>
        <p:spPr>
          <a:xfrm>
            <a:off x="25801" y="1196752"/>
            <a:ext cx="9180512" cy="743152"/>
          </a:xfrm>
          <a:prstGeom prst="rect">
            <a:avLst/>
          </a:prstGeom>
        </p:spPr>
        <p:txBody>
          <a:bodyPr wrap="square">
            <a:spAutoFit/>
          </a:bodyPr>
          <a:lstStyle/>
          <a:p>
            <a:pPr marL="342900" lvl="1" indent="-342900">
              <a:lnSpc>
                <a:spcPct val="150000"/>
              </a:lnSpc>
              <a:buFont typeface="Wingdings" panose="05000000000000000000" pitchFamily="2" charset="2"/>
              <a:buChar char="Ø"/>
            </a:pPr>
            <a:r>
              <a:rPr lang="en-US" altLang="zh-CN" sz="3200" b="1" dirty="0">
                <a:solidFill>
                  <a:srgbClr val="0000FF"/>
                </a:solidFill>
              </a:rPr>
              <a:t>6.</a:t>
            </a:r>
            <a:r>
              <a:rPr lang="zh-CN" altLang="en-US" sz="3200" b="1" dirty="0">
                <a:solidFill>
                  <a:srgbClr val="0000FF"/>
                </a:solidFill>
              </a:rPr>
              <a:t>诊改基于</a:t>
            </a:r>
            <a:r>
              <a:rPr lang="zh-CN" altLang="zh-CN" sz="3200" b="1" dirty="0">
                <a:solidFill>
                  <a:srgbClr val="0000FF"/>
                </a:solidFill>
              </a:rPr>
              <a:t>质量改进螺旋</a:t>
            </a:r>
            <a:endParaRPr lang="en-US" altLang="zh-CN" sz="2400" b="1" dirty="0">
              <a:solidFill>
                <a:srgbClr val="C40005"/>
              </a:solidFill>
            </a:endParaRPr>
          </a:p>
        </p:txBody>
      </p:sp>
      <p:sp>
        <p:nvSpPr>
          <p:cNvPr id="3" name="矩形 2"/>
          <p:cNvSpPr/>
          <p:nvPr/>
        </p:nvSpPr>
        <p:spPr>
          <a:xfrm>
            <a:off x="70465" y="2060848"/>
            <a:ext cx="8712968" cy="4662815"/>
          </a:xfrm>
          <a:prstGeom prst="rect">
            <a:avLst/>
          </a:prstGeom>
        </p:spPr>
        <p:txBody>
          <a:bodyPr wrap="square">
            <a:spAutoFit/>
          </a:bodyPr>
          <a:lstStyle/>
          <a:p>
            <a:pPr marL="457200" indent="-457200">
              <a:lnSpc>
                <a:spcPct val="150000"/>
              </a:lnSpc>
              <a:buFont typeface="Arial" panose="020B0604020202020204" pitchFamily="34" charset="0"/>
              <a:buChar char="•"/>
            </a:pPr>
            <a:r>
              <a:rPr lang="zh-CN" altLang="en-US" b="1" dirty="0">
                <a:solidFill>
                  <a:srgbClr val="563918"/>
                </a:solidFill>
              </a:rPr>
              <a:t>质量改进螺旋是内部质量保证体系的基本单元；</a:t>
            </a:r>
          </a:p>
          <a:p>
            <a:pPr marL="457200" indent="-457200">
              <a:lnSpc>
                <a:spcPct val="150000"/>
              </a:lnSpc>
              <a:buFont typeface="Arial" panose="020B0604020202020204" pitchFamily="34" charset="0"/>
              <a:buChar char="•"/>
            </a:pPr>
            <a:r>
              <a:rPr lang="zh-CN" altLang="en-US" b="1" dirty="0">
                <a:solidFill>
                  <a:srgbClr val="563918"/>
                </a:solidFill>
              </a:rPr>
              <a:t>质量改进螺旋是内部质量保证体系运行的基本流程；</a:t>
            </a:r>
          </a:p>
          <a:p>
            <a:pPr marL="457200" indent="-457200">
              <a:lnSpc>
                <a:spcPct val="150000"/>
              </a:lnSpc>
              <a:buFont typeface="Arial" panose="020B0604020202020204" pitchFamily="34" charset="0"/>
              <a:buChar char="•"/>
            </a:pPr>
            <a:r>
              <a:rPr lang="zh-CN" altLang="en-US" b="1" dirty="0">
                <a:solidFill>
                  <a:srgbClr val="563918"/>
                </a:solidFill>
              </a:rPr>
              <a:t>每个质量保证主体形成一个质量改进螺旋；</a:t>
            </a:r>
          </a:p>
          <a:p>
            <a:pPr marL="457200" indent="-457200">
              <a:lnSpc>
                <a:spcPct val="150000"/>
              </a:lnSpc>
              <a:buFont typeface="Arial" panose="020B0604020202020204" pitchFamily="34" charset="0"/>
              <a:buChar char="•"/>
            </a:pPr>
            <a:r>
              <a:rPr lang="zh-CN" altLang="en-US" b="1" dirty="0">
                <a:solidFill>
                  <a:srgbClr val="563918"/>
                </a:solidFill>
              </a:rPr>
              <a:t>质量改进螺旋网络化全覆盖，实现纵横联动、网络化全覆盖；</a:t>
            </a:r>
          </a:p>
          <a:p>
            <a:pPr marL="457200" indent="-457200">
              <a:lnSpc>
                <a:spcPct val="150000"/>
              </a:lnSpc>
              <a:buFont typeface="Arial" panose="020B0604020202020204" pitchFamily="34" charset="0"/>
              <a:buChar char="•"/>
            </a:pPr>
            <a:r>
              <a:rPr lang="zh-CN" altLang="en-US" b="1" dirty="0">
                <a:solidFill>
                  <a:srgbClr val="563918"/>
                </a:solidFill>
              </a:rPr>
              <a:t>质量改进螺旋呈现大环叠小环的形态，相交于“诊断”与“改进”；</a:t>
            </a:r>
          </a:p>
          <a:p>
            <a:pPr marL="457200" indent="-457200">
              <a:lnSpc>
                <a:spcPct val="150000"/>
              </a:lnSpc>
              <a:buFont typeface="Arial" panose="020B0604020202020204" pitchFamily="34" charset="0"/>
              <a:buChar char="•"/>
            </a:pPr>
            <a:r>
              <a:rPr lang="zh-CN" altLang="en-US" b="1" dirty="0">
                <a:solidFill>
                  <a:srgbClr val="563918"/>
                </a:solidFill>
              </a:rPr>
              <a:t>质量改进螺旋从目标、标准开始，通过纵向和横向体系化的目标、标准（指标）形成的目标“链”（体系）、标准“链”（体系）</a:t>
            </a:r>
          </a:p>
          <a:p>
            <a:pPr marL="457200" indent="-457200">
              <a:lnSpc>
                <a:spcPct val="150000"/>
              </a:lnSpc>
              <a:buFont typeface="Arial" panose="020B0604020202020204" pitchFamily="34" charset="0"/>
              <a:buChar char="•"/>
            </a:pPr>
            <a:r>
              <a:rPr lang="zh-CN" altLang="en-US" b="1" dirty="0">
                <a:solidFill>
                  <a:srgbClr val="563918"/>
                </a:solidFill>
              </a:rPr>
              <a:t>知识创新始于诊断。由诊断发现问题，再进行分析研究。其中不乏新情况新问题，那就必须学习，通过学习获取新知识（含经验），找到解决问题的有效对策；还有些问题，必须敢为人先、取得突破，方可解决那就需要通过创造性思维和探索，实现知识的创新，并将创新的知识进行分享，达到深度改进目的。</a:t>
            </a:r>
          </a:p>
        </p:txBody>
      </p:sp>
    </p:spTree>
    <p:extLst>
      <p:ext uri="{BB962C8B-B14F-4D97-AF65-F5344CB8AC3E}">
        <p14:creationId xmlns:p14="http://schemas.microsoft.com/office/powerpoint/2010/main" val="14893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H="1">
            <a:off x="739163" y="360528"/>
            <a:ext cx="3570526" cy="523220"/>
          </a:xfrm>
          <a:prstGeom prst="rect">
            <a:avLst/>
          </a:prstGeom>
          <a:blipFill>
            <a:blip r:embed="rId2">
              <a:alphaModFix amt="50000"/>
            </a:blip>
            <a:tile tx="0" ty="0" sx="100000" sy="100000" flip="none" algn="tl"/>
          </a:blipFill>
        </p:spPr>
        <p:txBody>
          <a:bodyPr wrap="square">
            <a:spAutoFit/>
          </a:bodyPr>
          <a:lstStyle/>
          <a:p>
            <a:r>
              <a:rPr lang="zh-CN" altLang="zh-CN" sz="2800" b="1" dirty="0">
                <a:solidFill>
                  <a:srgbClr val="563918"/>
                </a:solidFill>
              </a:rPr>
              <a:t>质量改进螺旋示意图</a:t>
            </a:r>
            <a:endParaRPr lang="zh-CN" altLang="en-US" sz="2800" dirty="0">
              <a:solidFill>
                <a:srgbClr val="563918"/>
              </a:solidFill>
            </a:endParaRPr>
          </a:p>
        </p:txBody>
      </p:sp>
      <p:grpSp>
        <p:nvGrpSpPr>
          <p:cNvPr id="6" name="组合 5"/>
          <p:cNvGrpSpPr/>
          <p:nvPr/>
        </p:nvGrpSpPr>
        <p:grpSpPr>
          <a:xfrm>
            <a:off x="827584" y="1412776"/>
            <a:ext cx="4248472" cy="5133142"/>
            <a:chOff x="233584" y="379007"/>
            <a:chExt cx="3672408" cy="4701094"/>
          </a:xfrm>
        </p:grpSpPr>
        <p:pic>
          <p:nvPicPr>
            <p:cNvPr id="7" name="图片 6"/>
            <p:cNvPicPr>
              <a:picLocks noChangeAspect="1"/>
            </p:cNvPicPr>
            <p:nvPr/>
          </p:nvPicPr>
          <p:blipFill>
            <a:blip r:embed="rId3"/>
            <a:stretch>
              <a:fillRect/>
            </a:stretch>
          </p:blipFill>
          <p:spPr>
            <a:xfrm>
              <a:off x="233584" y="379007"/>
              <a:ext cx="3672408" cy="4701094"/>
            </a:xfrm>
            <a:prstGeom prst="rect">
              <a:avLst/>
            </a:prstGeom>
          </p:spPr>
        </p:pic>
        <p:sp>
          <p:nvSpPr>
            <p:cNvPr id="8" name="文本框 7"/>
            <p:cNvSpPr txBox="1"/>
            <p:nvPr/>
          </p:nvSpPr>
          <p:spPr>
            <a:xfrm>
              <a:off x="2987824" y="3142765"/>
              <a:ext cx="576064" cy="276999"/>
            </a:xfrm>
            <a:prstGeom prst="rect">
              <a:avLst/>
            </a:prstGeom>
            <a:solidFill>
              <a:srgbClr val="FFFF00"/>
            </a:solidFill>
            <a:ln>
              <a:solidFill>
                <a:schemeClr val="accent1">
                  <a:shade val="50000"/>
                </a:schemeClr>
              </a:solidFill>
            </a:ln>
          </p:spPr>
          <p:txBody>
            <a:bodyPr wrap="square" rtlCol="0">
              <a:spAutoFit/>
            </a:bodyPr>
            <a:lstStyle/>
            <a:p>
              <a:r>
                <a:rPr lang="en-US" altLang="zh-CN" sz="1200" b="1" dirty="0">
                  <a:solidFill>
                    <a:srgbClr val="0000FF"/>
                  </a:solidFill>
                </a:rPr>
                <a:t>3</a:t>
              </a:r>
              <a:r>
                <a:rPr lang="zh-CN" altLang="en-US" sz="1200" b="1" dirty="0">
                  <a:solidFill>
                    <a:srgbClr val="0000FF"/>
                  </a:solidFill>
                </a:rPr>
                <a:t>设计</a:t>
              </a:r>
            </a:p>
          </p:txBody>
        </p:sp>
        <p:sp>
          <p:nvSpPr>
            <p:cNvPr id="9" name="文本框 8"/>
            <p:cNvSpPr txBox="1"/>
            <p:nvPr/>
          </p:nvSpPr>
          <p:spPr>
            <a:xfrm>
              <a:off x="3099217" y="3475097"/>
              <a:ext cx="576064" cy="276999"/>
            </a:xfrm>
            <a:prstGeom prst="rect">
              <a:avLst/>
            </a:prstGeom>
            <a:solidFill>
              <a:srgbClr val="FFFF00"/>
            </a:solidFill>
            <a:ln>
              <a:solidFill>
                <a:schemeClr val="accent1">
                  <a:shade val="50000"/>
                </a:schemeClr>
              </a:solidFill>
            </a:ln>
          </p:spPr>
          <p:txBody>
            <a:bodyPr wrap="square" rtlCol="0">
              <a:spAutoFit/>
            </a:bodyPr>
            <a:lstStyle/>
            <a:p>
              <a:r>
                <a:rPr lang="en-US" altLang="zh-CN" sz="1200" b="1" dirty="0">
                  <a:solidFill>
                    <a:srgbClr val="0000FF"/>
                  </a:solidFill>
                </a:rPr>
                <a:t>4</a:t>
              </a:r>
              <a:r>
                <a:rPr lang="zh-CN" altLang="en-US" sz="1200" b="1" dirty="0">
                  <a:solidFill>
                    <a:srgbClr val="0000FF"/>
                  </a:solidFill>
                </a:rPr>
                <a:t>组织</a:t>
              </a:r>
            </a:p>
          </p:txBody>
        </p:sp>
        <p:sp>
          <p:nvSpPr>
            <p:cNvPr id="10" name="文本框 9"/>
            <p:cNvSpPr txBox="1"/>
            <p:nvPr/>
          </p:nvSpPr>
          <p:spPr>
            <a:xfrm>
              <a:off x="2955939" y="3836758"/>
              <a:ext cx="576064" cy="276999"/>
            </a:xfrm>
            <a:prstGeom prst="rect">
              <a:avLst/>
            </a:prstGeom>
            <a:solidFill>
              <a:srgbClr val="FFFF00"/>
            </a:solidFill>
            <a:ln>
              <a:solidFill>
                <a:schemeClr val="accent1">
                  <a:shade val="50000"/>
                </a:schemeClr>
              </a:solidFill>
            </a:ln>
          </p:spPr>
          <p:txBody>
            <a:bodyPr wrap="square" rtlCol="0">
              <a:spAutoFit/>
            </a:bodyPr>
            <a:lstStyle/>
            <a:p>
              <a:r>
                <a:rPr lang="en-US" altLang="zh-CN" sz="1200" b="1" dirty="0">
                  <a:solidFill>
                    <a:srgbClr val="0000FF"/>
                  </a:solidFill>
                </a:rPr>
                <a:t>5</a:t>
              </a:r>
              <a:r>
                <a:rPr lang="zh-CN" altLang="en-US" sz="1200" b="1" dirty="0">
                  <a:solidFill>
                    <a:srgbClr val="0000FF"/>
                  </a:solidFill>
                </a:rPr>
                <a:t>实施</a:t>
              </a:r>
            </a:p>
          </p:txBody>
        </p:sp>
        <p:sp>
          <p:nvSpPr>
            <p:cNvPr id="11" name="文本框 10"/>
            <p:cNvSpPr txBox="1"/>
            <p:nvPr/>
          </p:nvSpPr>
          <p:spPr>
            <a:xfrm>
              <a:off x="2483913" y="4174334"/>
              <a:ext cx="576064" cy="276999"/>
            </a:xfrm>
            <a:prstGeom prst="rect">
              <a:avLst/>
            </a:prstGeom>
            <a:solidFill>
              <a:srgbClr val="FFFF00"/>
            </a:solidFill>
            <a:ln>
              <a:solidFill>
                <a:schemeClr val="accent1">
                  <a:shade val="50000"/>
                </a:schemeClr>
              </a:solidFill>
            </a:ln>
          </p:spPr>
          <p:txBody>
            <a:bodyPr wrap="square" rtlCol="0">
              <a:spAutoFit/>
            </a:bodyPr>
            <a:lstStyle/>
            <a:p>
              <a:r>
                <a:rPr lang="en-US" altLang="zh-CN" sz="1200" b="1" dirty="0">
                  <a:solidFill>
                    <a:srgbClr val="0000FF"/>
                  </a:solidFill>
                </a:rPr>
                <a:t>6</a:t>
              </a:r>
              <a:r>
                <a:rPr lang="zh-CN" altLang="en-US" sz="1200" b="1" dirty="0">
                  <a:solidFill>
                    <a:srgbClr val="0000FF"/>
                  </a:solidFill>
                </a:rPr>
                <a:t>诊断</a:t>
              </a:r>
            </a:p>
          </p:txBody>
        </p:sp>
        <p:sp>
          <p:nvSpPr>
            <p:cNvPr id="12" name="文本框 11"/>
            <p:cNvSpPr txBox="1"/>
            <p:nvPr/>
          </p:nvSpPr>
          <p:spPr>
            <a:xfrm>
              <a:off x="1808402" y="4192806"/>
              <a:ext cx="576064" cy="276999"/>
            </a:xfrm>
            <a:prstGeom prst="rect">
              <a:avLst/>
            </a:prstGeom>
            <a:solidFill>
              <a:srgbClr val="FFFF00"/>
            </a:solidFill>
            <a:ln>
              <a:solidFill>
                <a:schemeClr val="accent1">
                  <a:shade val="50000"/>
                </a:schemeClr>
              </a:solidFill>
            </a:ln>
          </p:spPr>
          <p:txBody>
            <a:bodyPr wrap="square" rtlCol="0">
              <a:spAutoFit/>
            </a:bodyPr>
            <a:lstStyle/>
            <a:p>
              <a:r>
                <a:rPr lang="en-US" altLang="zh-CN" sz="1200" b="1" dirty="0">
                  <a:solidFill>
                    <a:srgbClr val="0000FF"/>
                  </a:solidFill>
                </a:rPr>
                <a:t>7</a:t>
              </a:r>
              <a:r>
                <a:rPr lang="zh-CN" altLang="en-US" sz="1200" b="1" dirty="0">
                  <a:solidFill>
                    <a:srgbClr val="0000FF"/>
                  </a:solidFill>
                </a:rPr>
                <a:t>学习</a:t>
              </a:r>
            </a:p>
          </p:txBody>
        </p:sp>
        <p:sp>
          <p:nvSpPr>
            <p:cNvPr id="13" name="文本框 12"/>
            <p:cNvSpPr txBox="1"/>
            <p:nvPr/>
          </p:nvSpPr>
          <p:spPr>
            <a:xfrm>
              <a:off x="1169834" y="4124412"/>
              <a:ext cx="576064" cy="276999"/>
            </a:xfrm>
            <a:prstGeom prst="rect">
              <a:avLst/>
            </a:prstGeom>
            <a:solidFill>
              <a:srgbClr val="FFFF00"/>
            </a:solidFill>
            <a:ln>
              <a:solidFill>
                <a:schemeClr val="accent1">
                  <a:shade val="50000"/>
                </a:schemeClr>
              </a:solidFill>
            </a:ln>
          </p:spPr>
          <p:txBody>
            <a:bodyPr wrap="square" rtlCol="0">
              <a:spAutoFit/>
            </a:bodyPr>
            <a:lstStyle/>
            <a:p>
              <a:r>
                <a:rPr lang="en-US" altLang="zh-CN" sz="1200" b="1" dirty="0">
                  <a:solidFill>
                    <a:srgbClr val="0000FF"/>
                  </a:solidFill>
                </a:rPr>
                <a:t>8</a:t>
              </a:r>
              <a:r>
                <a:rPr lang="zh-CN" altLang="en-US" sz="1200" b="1" dirty="0">
                  <a:solidFill>
                    <a:srgbClr val="0000FF"/>
                  </a:solidFill>
                </a:rPr>
                <a:t>创新</a:t>
              </a:r>
            </a:p>
          </p:txBody>
        </p:sp>
        <p:sp>
          <p:nvSpPr>
            <p:cNvPr id="14" name="文本框 13"/>
            <p:cNvSpPr txBox="1"/>
            <p:nvPr/>
          </p:nvSpPr>
          <p:spPr>
            <a:xfrm>
              <a:off x="593770" y="3788689"/>
              <a:ext cx="576064" cy="276999"/>
            </a:xfrm>
            <a:prstGeom prst="rect">
              <a:avLst/>
            </a:prstGeom>
            <a:solidFill>
              <a:srgbClr val="FFFF00"/>
            </a:solidFill>
            <a:ln>
              <a:solidFill>
                <a:schemeClr val="accent1">
                  <a:shade val="50000"/>
                </a:schemeClr>
              </a:solidFill>
            </a:ln>
          </p:spPr>
          <p:txBody>
            <a:bodyPr wrap="square" rtlCol="0">
              <a:spAutoFit/>
            </a:bodyPr>
            <a:lstStyle/>
            <a:p>
              <a:r>
                <a:rPr lang="en-US" altLang="zh-CN" sz="1200" b="1" dirty="0">
                  <a:solidFill>
                    <a:srgbClr val="0000FF"/>
                  </a:solidFill>
                </a:rPr>
                <a:t>9</a:t>
              </a:r>
              <a:r>
                <a:rPr lang="zh-CN" altLang="en-US" sz="1200" b="1" dirty="0">
                  <a:solidFill>
                    <a:srgbClr val="0000FF"/>
                  </a:solidFill>
                </a:rPr>
                <a:t>存储</a:t>
              </a:r>
            </a:p>
          </p:txBody>
        </p:sp>
        <p:sp>
          <p:nvSpPr>
            <p:cNvPr id="15" name="文本框 14"/>
            <p:cNvSpPr txBox="1"/>
            <p:nvPr/>
          </p:nvSpPr>
          <p:spPr>
            <a:xfrm>
              <a:off x="377600" y="3153781"/>
              <a:ext cx="648072" cy="276999"/>
            </a:xfrm>
            <a:prstGeom prst="rect">
              <a:avLst/>
            </a:prstGeom>
            <a:solidFill>
              <a:srgbClr val="FFFF00"/>
            </a:solidFill>
            <a:ln>
              <a:solidFill>
                <a:schemeClr val="accent1">
                  <a:shade val="50000"/>
                </a:schemeClr>
              </a:solidFill>
            </a:ln>
          </p:spPr>
          <p:txBody>
            <a:bodyPr wrap="square" rtlCol="0">
              <a:spAutoFit/>
            </a:bodyPr>
            <a:lstStyle/>
            <a:p>
              <a:r>
                <a:rPr lang="en-US" altLang="zh-CN" sz="1200" b="1" dirty="0">
                  <a:solidFill>
                    <a:srgbClr val="0000FF"/>
                  </a:solidFill>
                </a:rPr>
                <a:t>10</a:t>
              </a:r>
              <a:r>
                <a:rPr lang="zh-CN" altLang="en-US" sz="1200" b="1" dirty="0">
                  <a:solidFill>
                    <a:srgbClr val="0000FF"/>
                  </a:solidFill>
                </a:rPr>
                <a:t>改进</a:t>
              </a:r>
            </a:p>
          </p:txBody>
        </p:sp>
        <p:sp>
          <p:nvSpPr>
            <p:cNvPr id="16" name="文本框 15"/>
            <p:cNvSpPr txBox="1"/>
            <p:nvPr/>
          </p:nvSpPr>
          <p:spPr>
            <a:xfrm>
              <a:off x="2475930" y="2854410"/>
              <a:ext cx="549761" cy="253684"/>
            </a:xfrm>
            <a:prstGeom prst="rect">
              <a:avLst/>
            </a:prstGeom>
            <a:solidFill>
              <a:srgbClr val="FFFF00"/>
            </a:solidFill>
            <a:ln>
              <a:solidFill>
                <a:schemeClr val="accent1">
                  <a:shade val="50000"/>
                </a:schemeClr>
              </a:solidFill>
            </a:ln>
          </p:spPr>
          <p:txBody>
            <a:bodyPr wrap="square" rtlCol="0">
              <a:spAutoFit/>
            </a:bodyPr>
            <a:lstStyle/>
            <a:p>
              <a:r>
                <a:rPr lang="en-US" altLang="zh-CN" sz="1200" b="1" dirty="0">
                  <a:solidFill>
                    <a:srgbClr val="0000FF"/>
                  </a:solidFill>
                </a:rPr>
                <a:t>2</a:t>
              </a:r>
              <a:r>
                <a:rPr lang="zh-CN" altLang="en-US" sz="1200" b="1" dirty="0">
                  <a:solidFill>
                    <a:srgbClr val="0000FF"/>
                  </a:solidFill>
                </a:rPr>
                <a:t>标准</a:t>
              </a:r>
            </a:p>
          </p:txBody>
        </p:sp>
        <p:sp>
          <p:nvSpPr>
            <p:cNvPr id="17" name="文本框 16"/>
            <p:cNvSpPr txBox="1"/>
            <p:nvPr/>
          </p:nvSpPr>
          <p:spPr>
            <a:xfrm>
              <a:off x="1700916" y="2738790"/>
              <a:ext cx="648072" cy="276999"/>
            </a:xfrm>
            <a:prstGeom prst="rect">
              <a:avLst/>
            </a:prstGeom>
            <a:solidFill>
              <a:srgbClr val="FFFF00"/>
            </a:solidFill>
            <a:ln>
              <a:solidFill>
                <a:schemeClr val="accent1">
                  <a:shade val="50000"/>
                </a:schemeClr>
              </a:solidFill>
            </a:ln>
          </p:spPr>
          <p:txBody>
            <a:bodyPr wrap="square" rtlCol="0">
              <a:spAutoFit/>
            </a:bodyPr>
            <a:lstStyle/>
            <a:p>
              <a:r>
                <a:rPr lang="en-US" altLang="zh-CN" sz="1200" b="1" dirty="0">
                  <a:solidFill>
                    <a:srgbClr val="0000FF"/>
                  </a:solidFill>
                </a:rPr>
                <a:t>1</a:t>
              </a:r>
              <a:r>
                <a:rPr lang="zh-CN" altLang="en-US" sz="1200" b="1" dirty="0">
                  <a:solidFill>
                    <a:srgbClr val="0000FF"/>
                  </a:solidFill>
                </a:rPr>
                <a:t>目标</a:t>
              </a:r>
            </a:p>
          </p:txBody>
        </p:sp>
        <p:sp>
          <p:nvSpPr>
            <p:cNvPr id="18" name="文本框 17"/>
            <p:cNvSpPr txBox="1"/>
            <p:nvPr/>
          </p:nvSpPr>
          <p:spPr>
            <a:xfrm>
              <a:off x="741555" y="2027824"/>
              <a:ext cx="496641" cy="253684"/>
            </a:xfrm>
            <a:prstGeom prst="rect">
              <a:avLst/>
            </a:prstGeom>
            <a:solidFill>
              <a:srgbClr val="FFFF00"/>
            </a:solidFill>
            <a:ln>
              <a:solidFill>
                <a:schemeClr val="accent1">
                  <a:shade val="50000"/>
                </a:schemeClr>
              </a:solidFill>
            </a:ln>
          </p:spPr>
          <p:txBody>
            <a:bodyPr wrap="square" rtlCol="0">
              <a:spAutoFit/>
            </a:bodyPr>
            <a:lstStyle/>
            <a:p>
              <a:r>
                <a:rPr lang="zh-CN" altLang="en-US" sz="1200" b="1" dirty="0">
                  <a:solidFill>
                    <a:srgbClr val="FF0000"/>
                  </a:solidFill>
                </a:rPr>
                <a:t>目标</a:t>
              </a:r>
            </a:p>
          </p:txBody>
        </p:sp>
        <p:sp>
          <p:nvSpPr>
            <p:cNvPr id="19" name="文本框 18"/>
            <p:cNvSpPr txBox="1"/>
            <p:nvPr/>
          </p:nvSpPr>
          <p:spPr>
            <a:xfrm>
              <a:off x="1880409" y="1420399"/>
              <a:ext cx="504057" cy="276999"/>
            </a:xfrm>
            <a:prstGeom prst="rect">
              <a:avLst/>
            </a:prstGeom>
            <a:solidFill>
              <a:srgbClr val="FFFF00"/>
            </a:solidFill>
            <a:ln>
              <a:solidFill>
                <a:schemeClr val="accent1">
                  <a:shade val="50000"/>
                </a:schemeClr>
              </a:solidFill>
            </a:ln>
          </p:spPr>
          <p:txBody>
            <a:bodyPr wrap="square" rtlCol="0">
              <a:spAutoFit/>
            </a:bodyPr>
            <a:lstStyle/>
            <a:p>
              <a:r>
                <a:rPr lang="zh-CN" altLang="en-US" sz="1200" b="1" dirty="0">
                  <a:solidFill>
                    <a:srgbClr val="FF0000"/>
                  </a:solidFill>
                </a:rPr>
                <a:t>标准</a:t>
              </a:r>
            </a:p>
          </p:txBody>
        </p:sp>
        <p:sp>
          <p:nvSpPr>
            <p:cNvPr id="20" name="文本框 19"/>
            <p:cNvSpPr txBox="1"/>
            <p:nvPr/>
          </p:nvSpPr>
          <p:spPr>
            <a:xfrm>
              <a:off x="2557995" y="1420399"/>
              <a:ext cx="502439" cy="276999"/>
            </a:xfrm>
            <a:prstGeom prst="rect">
              <a:avLst/>
            </a:prstGeom>
            <a:solidFill>
              <a:srgbClr val="FFFF00"/>
            </a:solidFill>
            <a:ln>
              <a:solidFill>
                <a:schemeClr val="accent1">
                  <a:shade val="50000"/>
                </a:schemeClr>
              </a:solidFill>
            </a:ln>
          </p:spPr>
          <p:txBody>
            <a:bodyPr wrap="square" rtlCol="0">
              <a:spAutoFit/>
            </a:bodyPr>
            <a:lstStyle/>
            <a:p>
              <a:r>
                <a:rPr lang="zh-CN" altLang="en-US" sz="1200" b="1" dirty="0">
                  <a:solidFill>
                    <a:srgbClr val="FF0000"/>
                  </a:solidFill>
                </a:rPr>
                <a:t>设计</a:t>
              </a:r>
            </a:p>
          </p:txBody>
        </p:sp>
        <p:sp>
          <p:nvSpPr>
            <p:cNvPr id="21" name="文本框 20"/>
            <p:cNvSpPr txBox="1"/>
            <p:nvPr/>
          </p:nvSpPr>
          <p:spPr>
            <a:xfrm>
              <a:off x="3104611" y="1656433"/>
              <a:ext cx="459278" cy="253684"/>
            </a:xfrm>
            <a:prstGeom prst="rect">
              <a:avLst/>
            </a:prstGeom>
            <a:solidFill>
              <a:srgbClr val="FFFF00"/>
            </a:solidFill>
            <a:ln>
              <a:solidFill>
                <a:schemeClr val="accent1">
                  <a:shade val="50000"/>
                </a:schemeClr>
              </a:solidFill>
            </a:ln>
          </p:spPr>
          <p:txBody>
            <a:bodyPr wrap="square" rtlCol="0">
              <a:spAutoFit/>
            </a:bodyPr>
            <a:lstStyle/>
            <a:p>
              <a:r>
                <a:rPr lang="zh-CN" altLang="en-US" sz="1200" b="1" dirty="0">
                  <a:solidFill>
                    <a:srgbClr val="FF0000"/>
                  </a:solidFill>
                </a:rPr>
                <a:t>组织</a:t>
              </a:r>
            </a:p>
          </p:txBody>
        </p:sp>
        <p:sp>
          <p:nvSpPr>
            <p:cNvPr id="22" name="文本框 21"/>
            <p:cNvSpPr txBox="1"/>
            <p:nvPr/>
          </p:nvSpPr>
          <p:spPr>
            <a:xfrm>
              <a:off x="2980141" y="1975892"/>
              <a:ext cx="472026" cy="253684"/>
            </a:xfrm>
            <a:prstGeom prst="rect">
              <a:avLst/>
            </a:prstGeom>
            <a:solidFill>
              <a:srgbClr val="FFFF00"/>
            </a:solidFill>
            <a:ln>
              <a:solidFill>
                <a:schemeClr val="accent1">
                  <a:shade val="50000"/>
                </a:schemeClr>
              </a:solidFill>
            </a:ln>
          </p:spPr>
          <p:txBody>
            <a:bodyPr wrap="square" rtlCol="0">
              <a:spAutoFit/>
            </a:bodyPr>
            <a:lstStyle/>
            <a:p>
              <a:r>
                <a:rPr lang="zh-CN" altLang="en-US" sz="1200" b="1" dirty="0">
                  <a:solidFill>
                    <a:srgbClr val="FF0000"/>
                  </a:solidFill>
                </a:rPr>
                <a:t>实施</a:t>
              </a:r>
            </a:p>
          </p:txBody>
        </p:sp>
        <p:sp>
          <p:nvSpPr>
            <p:cNvPr id="23" name="文本框 22"/>
            <p:cNvSpPr txBox="1"/>
            <p:nvPr/>
          </p:nvSpPr>
          <p:spPr>
            <a:xfrm>
              <a:off x="2493607" y="2078614"/>
              <a:ext cx="449855" cy="253684"/>
            </a:xfrm>
            <a:prstGeom prst="rect">
              <a:avLst/>
            </a:prstGeom>
            <a:solidFill>
              <a:srgbClr val="FFFF00"/>
            </a:solidFill>
            <a:ln>
              <a:solidFill>
                <a:schemeClr val="accent1">
                  <a:shade val="50000"/>
                </a:schemeClr>
              </a:solidFill>
            </a:ln>
          </p:spPr>
          <p:txBody>
            <a:bodyPr wrap="square" rtlCol="0">
              <a:spAutoFit/>
            </a:bodyPr>
            <a:lstStyle/>
            <a:p>
              <a:r>
                <a:rPr lang="zh-CN" altLang="en-US" sz="1200" b="1" dirty="0">
                  <a:solidFill>
                    <a:srgbClr val="FF0000"/>
                  </a:solidFill>
                </a:rPr>
                <a:t>诊断</a:t>
              </a:r>
            </a:p>
          </p:txBody>
        </p:sp>
        <p:sp>
          <p:nvSpPr>
            <p:cNvPr id="24" name="文本框 23"/>
            <p:cNvSpPr txBox="1"/>
            <p:nvPr/>
          </p:nvSpPr>
          <p:spPr>
            <a:xfrm>
              <a:off x="1938849" y="2103990"/>
              <a:ext cx="480974" cy="253684"/>
            </a:xfrm>
            <a:prstGeom prst="rect">
              <a:avLst/>
            </a:prstGeom>
            <a:solidFill>
              <a:srgbClr val="FFFF00"/>
            </a:solidFill>
            <a:ln>
              <a:solidFill>
                <a:schemeClr val="accent1">
                  <a:shade val="50000"/>
                </a:schemeClr>
              </a:solidFill>
            </a:ln>
          </p:spPr>
          <p:txBody>
            <a:bodyPr wrap="square" rtlCol="0">
              <a:spAutoFit/>
            </a:bodyPr>
            <a:lstStyle/>
            <a:p>
              <a:r>
                <a:rPr lang="zh-CN" altLang="en-US" sz="1200" b="1" dirty="0">
                  <a:solidFill>
                    <a:srgbClr val="FF0000"/>
                  </a:solidFill>
                </a:rPr>
                <a:t>学习</a:t>
              </a:r>
            </a:p>
          </p:txBody>
        </p:sp>
        <p:sp>
          <p:nvSpPr>
            <p:cNvPr id="25" name="文本框 24"/>
            <p:cNvSpPr txBox="1"/>
            <p:nvPr/>
          </p:nvSpPr>
          <p:spPr>
            <a:xfrm>
              <a:off x="1512995" y="1808041"/>
              <a:ext cx="457790" cy="253684"/>
            </a:xfrm>
            <a:prstGeom prst="rect">
              <a:avLst/>
            </a:prstGeom>
            <a:solidFill>
              <a:srgbClr val="FFFF00"/>
            </a:solidFill>
            <a:ln>
              <a:solidFill>
                <a:schemeClr val="accent1">
                  <a:shade val="50000"/>
                </a:schemeClr>
              </a:solidFill>
            </a:ln>
          </p:spPr>
          <p:txBody>
            <a:bodyPr wrap="square" rtlCol="0">
              <a:spAutoFit/>
            </a:bodyPr>
            <a:lstStyle/>
            <a:p>
              <a:r>
                <a:rPr lang="zh-CN" altLang="en-US" sz="1200" b="1" dirty="0">
                  <a:solidFill>
                    <a:srgbClr val="FF0000"/>
                  </a:solidFill>
                </a:rPr>
                <a:t>创新</a:t>
              </a:r>
            </a:p>
          </p:txBody>
        </p:sp>
        <p:sp>
          <p:nvSpPr>
            <p:cNvPr id="26" name="文本框 25"/>
            <p:cNvSpPr txBox="1"/>
            <p:nvPr/>
          </p:nvSpPr>
          <p:spPr>
            <a:xfrm>
              <a:off x="1345990" y="1272663"/>
              <a:ext cx="507880" cy="276999"/>
            </a:xfrm>
            <a:prstGeom prst="rect">
              <a:avLst/>
            </a:prstGeom>
            <a:solidFill>
              <a:srgbClr val="FFFF00"/>
            </a:solidFill>
            <a:ln>
              <a:solidFill>
                <a:schemeClr val="accent1">
                  <a:shade val="50000"/>
                </a:schemeClr>
              </a:solidFill>
            </a:ln>
          </p:spPr>
          <p:txBody>
            <a:bodyPr wrap="square" rtlCol="0">
              <a:spAutoFit/>
            </a:bodyPr>
            <a:lstStyle/>
            <a:p>
              <a:r>
                <a:rPr lang="zh-CN" altLang="en-US" sz="1200" b="1" dirty="0">
                  <a:solidFill>
                    <a:srgbClr val="FF0000"/>
                  </a:solidFill>
                </a:rPr>
                <a:t>存储</a:t>
              </a:r>
            </a:p>
          </p:txBody>
        </p:sp>
        <p:sp>
          <p:nvSpPr>
            <p:cNvPr id="27" name="文本框 26"/>
            <p:cNvSpPr txBox="1"/>
            <p:nvPr/>
          </p:nvSpPr>
          <p:spPr>
            <a:xfrm>
              <a:off x="1618219" y="750945"/>
              <a:ext cx="546614" cy="276999"/>
            </a:xfrm>
            <a:prstGeom prst="rect">
              <a:avLst/>
            </a:prstGeom>
            <a:solidFill>
              <a:srgbClr val="FFFF00"/>
            </a:solidFill>
            <a:ln>
              <a:solidFill>
                <a:schemeClr val="accent1">
                  <a:shade val="50000"/>
                </a:schemeClr>
              </a:solidFill>
            </a:ln>
          </p:spPr>
          <p:txBody>
            <a:bodyPr wrap="square" rtlCol="0">
              <a:spAutoFit/>
            </a:bodyPr>
            <a:lstStyle/>
            <a:p>
              <a:r>
                <a:rPr lang="zh-CN" altLang="en-US" sz="1200" b="1" dirty="0">
                  <a:solidFill>
                    <a:srgbClr val="FF0000"/>
                  </a:solidFill>
                </a:rPr>
                <a:t>改进</a:t>
              </a:r>
            </a:p>
          </p:txBody>
        </p:sp>
      </p:grpSp>
      <p:sp>
        <p:nvSpPr>
          <p:cNvPr id="28" name="文本框 27"/>
          <p:cNvSpPr txBox="1"/>
          <p:nvPr/>
        </p:nvSpPr>
        <p:spPr>
          <a:xfrm>
            <a:off x="5726515" y="1521389"/>
            <a:ext cx="2381664" cy="3970318"/>
          </a:xfrm>
          <a:prstGeom prst="rect">
            <a:avLst/>
          </a:prstGeom>
          <a:blipFill>
            <a:blip r:embed="rId2">
              <a:alphaModFix amt="50000"/>
            </a:blip>
            <a:tile tx="0" ty="0" sx="100000" sy="100000" flip="none" algn="tl"/>
          </a:blipFill>
        </p:spPr>
        <p:txBody>
          <a:bodyPr wrap="square" rtlCol="0">
            <a:spAutoFit/>
          </a:bodyPr>
          <a:lstStyle/>
          <a:p>
            <a:r>
              <a:rPr lang="zh-CN" altLang="en-US" sz="2800" dirty="0">
                <a:solidFill>
                  <a:srgbClr val="0000FF"/>
                </a:solidFill>
              </a:rPr>
              <a:t>质量改进螺旋从</a:t>
            </a:r>
            <a:r>
              <a:rPr lang="zh-CN" altLang="en-US" sz="2800" b="1" dirty="0">
                <a:solidFill>
                  <a:srgbClr val="0000FF"/>
                </a:solidFill>
              </a:rPr>
              <a:t>目标、标准</a:t>
            </a:r>
            <a:r>
              <a:rPr lang="zh-CN" altLang="en-US" sz="2800" dirty="0">
                <a:solidFill>
                  <a:srgbClr val="0000FF"/>
                </a:solidFill>
              </a:rPr>
              <a:t>开始，</a:t>
            </a:r>
            <a:r>
              <a:rPr lang="zh-CN" altLang="zh-CN" sz="2800" dirty="0">
                <a:solidFill>
                  <a:srgbClr val="0000FF"/>
                </a:solidFill>
              </a:rPr>
              <a:t>通过</a:t>
            </a:r>
            <a:r>
              <a:rPr lang="zh-CN" altLang="en-US" sz="2800" dirty="0">
                <a:solidFill>
                  <a:srgbClr val="0000FF"/>
                </a:solidFill>
              </a:rPr>
              <a:t>纵向和横向</a:t>
            </a:r>
            <a:r>
              <a:rPr lang="zh-CN" altLang="zh-CN" sz="2800" dirty="0">
                <a:solidFill>
                  <a:srgbClr val="0000FF"/>
                </a:solidFill>
              </a:rPr>
              <a:t>体系化的目标、标准（指标）形成的</a:t>
            </a:r>
            <a:r>
              <a:rPr lang="zh-CN" altLang="zh-CN" sz="2800" b="1" dirty="0">
                <a:solidFill>
                  <a:srgbClr val="0000FF"/>
                </a:solidFill>
              </a:rPr>
              <a:t>目标</a:t>
            </a:r>
            <a:r>
              <a:rPr lang="en-US" altLang="zh-CN" sz="2800" b="1" dirty="0">
                <a:solidFill>
                  <a:srgbClr val="0000FF"/>
                </a:solidFill>
              </a:rPr>
              <a:t>“</a:t>
            </a:r>
            <a:r>
              <a:rPr lang="zh-CN" altLang="zh-CN" sz="2800" b="1" dirty="0">
                <a:solidFill>
                  <a:srgbClr val="0000FF"/>
                </a:solidFill>
              </a:rPr>
              <a:t>链</a:t>
            </a:r>
            <a:r>
              <a:rPr lang="en-US" altLang="zh-CN" sz="2800" b="1" dirty="0">
                <a:solidFill>
                  <a:srgbClr val="0000FF"/>
                </a:solidFill>
              </a:rPr>
              <a:t>”</a:t>
            </a:r>
            <a:r>
              <a:rPr lang="zh-CN" altLang="zh-CN" sz="2800" dirty="0">
                <a:solidFill>
                  <a:srgbClr val="0000FF"/>
                </a:solidFill>
              </a:rPr>
              <a:t>（体系）、</a:t>
            </a:r>
            <a:r>
              <a:rPr lang="zh-CN" altLang="zh-CN" sz="2800" b="1" dirty="0">
                <a:solidFill>
                  <a:srgbClr val="0000FF"/>
                </a:solidFill>
              </a:rPr>
              <a:t>标准</a:t>
            </a:r>
            <a:r>
              <a:rPr lang="en-US" altLang="zh-CN" sz="2800" b="1" dirty="0">
                <a:solidFill>
                  <a:srgbClr val="0000FF"/>
                </a:solidFill>
              </a:rPr>
              <a:t>“</a:t>
            </a:r>
            <a:r>
              <a:rPr lang="zh-CN" altLang="zh-CN" sz="2800" b="1" dirty="0">
                <a:solidFill>
                  <a:srgbClr val="0000FF"/>
                </a:solidFill>
              </a:rPr>
              <a:t>链</a:t>
            </a:r>
            <a:r>
              <a:rPr lang="en-US" altLang="zh-CN" sz="2800" b="1" dirty="0">
                <a:solidFill>
                  <a:srgbClr val="0000FF"/>
                </a:solidFill>
              </a:rPr>
              <a:t>”</a:t>
            </a:r>
            <a:r>
              <a:rPr lang="zh-CN" altLang="zh-CN" sz="2800" dirty="0">
                <a:solidFill>
                  <a:srgbClr val="0000FF"/>
                </a:solidFill>
              </a:rPr>
              <a:t>（体系）</a:t>
            </a:r>
            <a:endParaRPr lang="zh-CN" altLang="en-US" sz="2800" dirty="0">
              <a:solidFill>
                <a:srgbClr val="0000FF"/>
              </a:solidFill>
            </a:endParaRPr>
          </a:p>
        </p:txBody>
      </p:sp>
    </p:spTree>
    <p:extLst>
      <p:ext uri="{BB962C8B-B14F-4D97-AF65-F5344CB8AC3E}">
        <p14:creationId xmlns:p14="http://schemas.microsoft.com/office/powerpoint/2010/main" val="38563661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5496" y="260649"/>
            <a:ext cx="9452522" cy="576063"/>
          </a:xfrm>
          <a:prstGeom prst="rect">
            <a:avLst/>
          </a:prstGeom>
        </p:spPr>
        <p:txBody>
          <a:bodyPr>
            <a:normAutofit fontScale="97500"/>
          </a:bodyPr>
          <a:lstStyle>
            <a:lvl1pPr algn="l" defTabSz="914400" rtl="0" eaLnBrk="1" latinLnBrk="0" hangingPunct="1">
              <a:spcBef>
                <a:spcPct val="0"/>
              </a:spcBef>
              <a:buNone/>
              <a:defRPr sz="3200" kern="1200">
                <a:solidFill>
                  <a:schemeClr val="bg1"/>
                </a:solidFill>
                <a:latin typeface="黑体" pitchFamily="49" charset="-122"/>
                <a:ea typeface="黑体" pitchFamily="49" charset="-122"/>
                <a:cs typeface="+mj-cs"/>
              </a:defRPr>
            </a:lvl1pPr>
          </a:lstStyle>
          <a:p>
            <a:r>
              <a:rPr lang="zh-CN" altLang="en-US" dirty="0">
                <a:effectLst>
                  <a:outerShdw blurRad="38100" dist="38100" dir="2700000" algn="tl">
                    <a:srgbClr val="000000">
                      <a:alpha val="43137"/>
                    </a:srgbClr>
                  </a:outerShdw>
                </a:effectLst>
              </a:rPr>
              <a:t>四、规范开展自主诊改和复核</a:t>
            </a:r>
          </a:p>
        </p:txBody>
      </p:sp>
      <p:sp>
        <p:nvSpPr>
          <p:cNvPr id="4" name="矩形 3"/>
          <p:cNvSpPr/>
          <p:nvPr/>
        </p:nvSpPr>
        <p:spPr>
          <a:xfrm>
            <a:off x="25801" y="1196752"/>
            <a:ext cx="9180512" cy="743152"/>
          </a:xfrm>
          <a:prstGeom prst="rect">
            <a:avLst/>
          </a:prstGeom>
        </p:spPr>
        <p:txBody>
          <a:bodyPr wrap="square">
            <a:spAutoFit/>
          </a:bodyPr>
          <a:lstStyle/>
          <a:p>
            <a:pPr marL="342900" lvl="1" indent="-342900">
              <a:lnSpc>
                <a:spcPct val="150000"/>
              </a:lnSpc>
              <a:buFont typeface="Wingdings" panose="05000000000000000000" pitchFamily="2" charset="2"/>
              <a:buChar char="Ø"/>
            </a:pPr>
            <a:r>
              <a:rPr lang="zh-CN" altLang="en-US" sz="3200" b="1" dirty="0">
                <a:solidFill>
                  <a:srgbClr val="0000FF"/>
                </a:solidFill>
              </a:rPr>
              <a:t>三个原则：</a:t>
            </a:r>
          </a:p>
        </p:txBody>
      </p:sp>
      <p:sp>
        <p:nvSpPr>
          <p:cNvPr id="3" name="矩形 2"/>
          <p:cNvSpPr/>
          <p:nvPr/>
        </p:nvSpPr>
        <p:spPr>
          <a:xfrm>
            <a:off x="70465" y="2060848"/>
            <a:ext cx="8712968" cy="3269100"/>
          </a:xfrm>
          <a:prstGeom prst="rect">
            <a:avLst/>
          </a:prstGeom>
        </p:spPr>
        <p:txBody>
          <a:bodyPr wrap="square">
            <a:spAutoFit/>
          </a:bodyPr>
          <a:lstStyle/>
          <a:p>
            <a:pPr marL="457200" indent="-457200">
              <a:lnSpc>
                <a:spcPct val="150000"/>
              </a:lnSpc>
              <a:buFont typeface="Arial" panose="020B0604020202020204" pitchFamily="34" charset="0"/>
              <a:buChar char="•"/>
            </a:pPr>
            <a:r>
              <a:rPr lang="zh-CN" altLang="en-US" sz="2000" b="1" dirty="0">
                <a:solidFill>
                  <a:srgbClr val="563918"/>
                </a:solidFill>
              </a:rPr>
              <a:t>（一）数据分析与实际调研相结合。诊改工作主要基于对学校人才培养工作状态数据的分析，辅以灵活有效的实际调查研究。</a:t>
            </a:r>
          </a:p>
          <a:p>
            <a:pPr marL="457200" indent="-457200">
              <a:lnSpc>
                <a:spcPct val="150000"/>
              </a:lnSpc>
              <a:buFont typeface="Arial" panose="020B0604020202020204" pitchFamily="34" charset="0"/>
              <a:buChar char="•"/>
            </a:pPr>
            <a:r>
              <a:rPr lang="zh-CN" altLang="en-US" sz="2000" b="1" dirty="0">
                <a:solidFill>
                  <a:srgbClr val="563918"/>
                </a:solidFill>
              </a:rPr>
              <a:t>（二）坚持标准与注重特色相结合。省级教育行政部门可在本方案基础上，依据实际情况调整补充形成省级执行方案。学校可在省级方案基础上，补充有利于个性化发展的诊改内容。</a:t>
            </a:r>
          </a:p>
          <a:p>
            <a:pPr marL="457200" indent="-457200">
              <a:lnSpc>
                <a:spcPct val="150000"/>
              </a:lnSpc>
              <a:buFont typeface="Arial" panose="020B0604020202020204" pitchFamily="34" charset="0"/>
              <a:buChar char="•"/>
            </a:pPr>
            <a:r>
              <a:rPr lang="zh-CN" altLang="en-US" sz="2000" b="1" dirty="0">
                <a:solidFill>
                  <a:srgbClr val="563918"/>
                </a:solidFill>
              </a:rPr>
              <a:t>（三）自主诊改与抽样复核相结合。以高职院校自主诊改为基础，教育行政部门根据需要对学校进行抽样复核。</a:t>
            </a:r>
          </a:p>
        </p:txBody>
      </p:sp>
    </p:spTree>
    <p:extLst>
      <p:ext uri="{BB962C8B-B14F-4D97-AF65-F5344CB8AC3E}">
        <p14:creationId xmlns:p14="http://schemas.microsoft.com/office/powerpoint/2010/main" val="2018464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5496" y="260649"/>
            <a:ext cx="9452522" cy="576063"/>
          </a:xfrm>
          <a:prstGeom prst="rect">
            <a:avLst/>
          </a:prstGeom>
        </p:spPr>
        <p:txBody>
          <a:bodyPr>
            <a:normAutofit fontScale="97500"/>
          </a:bodyPr>
          <a:lstStyle>
            <a:lvl1pPr algn="l" defTabSz="914400" rtl="0" eaLnBrk="1" latinLnBrk="0" hangingPunct="1">
              <a:spcBef>
                <a:spcPct val="0"/>
              </a:spcBef>
              <a:buNone/>
              <a:defRPr sz="3200" kern="1200">
                <a:solidFill>
                  <a:schemeClr val="bg1"/>
                </a:solidFill>
                <a:latin typeface="黑体" pitchFamily="49" charset="-122"/>
                <a:ea typeface="黑体" pitchFamily="49" charset="-122"/>
                <a:cs typeface="+mj-cs"/>
              </a:defRPr>
            </a:lvl1pPr>
          </a:lstStyle>
          <a:p>
            <a:r>
              <a:rPr lang="zh-CN" altLang="en-US" dirty="0">
                <a:effectLst>
                  <a:outerShdw blurRad="38100" dist="38100" dir="2700000" algn="tl">
                    <a:srgbClr val="000000">
                      <a:alpha val="43137"/>
                    </a:srgbClr>
                  </a:outerShdw>
                </a:effectLst>
              </a:rPr>
              <a:t>四、规范开展自主诊改和复核</a:t>
            </a:r>
          </a:p>
        </p:txBody>
      </p:sp>
      <p:sp>
        <p:nvSpPr>
          <p:cNvPr id="4" name="矩形 3"/>
          <p:cNvSpPr/>
          <p:nvPr/>
        </p:nvSpPr>
        <p:spPr>
          <a:xfrm>
            <a:off x="25801" y="1196752"/>
            <a:ext cx="9180512" cy="743152"/>
          </a:xfrm>
          <a:prstGeom prst="rect">
            <a:avLst/>
          </a:prstGeom>
        </p:spPr>
        <p:txBody>
          <a:bodyPr wrap="square">
            <a:spAutoFit/>
          </a:bodyPr>
          <a:lstStyle/>
          <a:p>
            <a:pPr marL="342900" lvl="1" indent="-342900">
              <a:lnSpc>
                <a:spcPct val="150000"/>
              </a:lnSpc>
              <a:buFont typeface="Wingdings" panose="05000000000000000000" pitchFamily="2" charset="2"/>
              <a:buChar char="Ø"/>
            </a:pPr>
            <a:r>
              <a:rPr lang="zh-CN" altLang="en-US" sz="3200" b="1" dirty="0">
                <a:solidFill>
                  <a:srgbClr val="C40005"/>
                </a:solidFill>
              </a:rPr>
              <a:t>自主诊改：</a:t>
            </a:r>
          </a:p>
        </p:txBody>
      </p:sp>
      <p:sp>
        <p:nvSpPr>
          <p:cNvPr id="3" name="矩形 2"/>
          <p:cNvSpPr/>
          <p:nvPr/>
        </p:nvSpPr>
        <p:spPr>
          <a:xfrm>
            <a:off x="70465" y="2060848"/>
            <a:ext cx="8712968" cy="3269100"/>
          </a:xfrm>
          <a:prstGeom prst="rect">
            <a:avLst/>
          </a:prstGeom>
        </p:spPr>
        <p:txBody>
          <a:bodyPr wrap="square">
            <a:spAutoFit/>
          </a:bodyPr>
          <a:lstStyle/>
          <a:p>
            <a:pPr marL="457200" indent="-457200">
              <a:lnSpc>
                <a:spcPct val="150000"/>
              </a:lnSpc>
              <a:buFont typeface="Arial" panose="020B0604020202020204" pitchFamily="34" charset="0"/>
              <a:buChar char="•"/>
            </a:pPr>
            <a:r>
              <a:rPr lang="zh-CN" altLang="en-US" sz="2000" b="1" dirty="0">
                <a:solidFill>
                  <a:srgbClr val="563918"/>
                </a:solidFill>
              </a:rPr>
              <a:t>高职院校应根据省级诊改工作实施方案，依据高等职业院校人才培养工作状态数据采集与管理平台数据，对内部质量保证体系运行情况及效果定期进行自主诊改。</a:t>
            </a:r>
          </a:p>
          <a:p>
            <a:pPr marL="457200" indent="-457200">
              <a:lnSpc>
                <a:spcPct val="150000"/>
              </a:lnSpc>
              <a:buFont typeface="Arial" panose="020B0604020202020204" pitchFamily="34" charset="0"/>
              <a:buChar char="•"/>
            </a:pPr>
            <a:r>
              <a:rPr lang="zh-CN" altLang="en-US" sz="2000" b="1" dirty="0">
                <a:solidFill>
                  <a:srgbClr val="563918"/>
                </a:solidFill>
              </a:rPr>
              <a:t>自主诊改情况写入本校质量年度报告。</a:t>
            </a:r>
          </a:p>
          <a:p>
            <a:pPr marL="457200" indent="-457200">
              <a:lnSpc>
                <a:spcPct val="150000"/>
              </a:lnSpc>
              <a:buFont typeface="Arial" panose="020B0604020202020204" pitchFamily="34" charset="0"/>
              <a:buChar char="•"/>
            </a:pPr>
            <a:r>
              <a:rPr lang="zh-CN" altLang="en-US" sz="2000" b="1" dirty="0">
                <a:solidFill>
                  <a:srgbClr val="563918"/>
                </a:solidFill>
              </a:rPr>
              <a:t>学校自主诊改可以安排校内人员实施，也可自主聘请校外专家参加。</a:t>
            </a:r>
          </a:p>
          <a:p>
            <a:pPr marL="457200" indent="-457200">
              <a:lnSpc>
                <a:spcPct val="150000"/>
              </a:lnSpc>
              <a:buFont typeface="Arial" panose="020B0604020202020204" pitchFamily="34" charset="0"/>
              <a:buChar char="•"/>
            </a:pPr>
            <a:r>
              <a:rPr lang="zh-CN" altLang="en-US" sz="2000" b="1" dirty="0">
                <a:solidFill>
                  <a:srgbClr val="563918"/>
                </a:solidFill>
              </a:rPr>
              <a:t>独立设置的高职院校应</a:t>
            </a:r>
            <a:r>
              <a:rPr lang="zh-CN" altLang="en-US" sz="2000" b="1" dirty="0">
                <a:solidFill>
                  <a:srgbClr val="C40005"/>
                </a:solidFill>
              </a:rPr>
              <a:t>每</a:t>
            </a:r>
            <a:r>
              <a:rPr lang="en-US" altLang="zh-CN" sz="2000" b="1" dirty="0">
                <a:solidFill>
                  <a:srgbClr val="C40005"/>
                </a:solidFill>
              </a:rPr>
              <a:t>3</a:t>
            </a:r>
            <a:r>
              <a:rPr lang="zh-CN" altLang="en-US" sz="2000" b="1" dirty="0">
                <a:solidFill>
                  <a:srgbClr val="C40005"/>
                </a:solidFill>
              </a:rPr>
              <a:t>年至少完成一次</a:t>
            </a:r>
            <a:r>
              <a:rPr lang="zh-CN" altLang="en-US" sz="2000" b="1" dirty="0">
                <a:solidFill>
                  <a:srgbClr val="563918"/>
                </a:solidFill>
              </a:rPr>
              <a:t>质量保证体系诊改工作。</a:t>
            </a:r>
          </a:p>
          <a:p>
            <a:pPr marL="457200" indent="-457200">
              <a:lnSpc>
                <a:spcPct val="150000"/>
              </a:lnSpc>
              <a:buFont typeface="Arial" panose="020B0604020202020204" pitchFamily="34" charset="0"/>
              <a:buChar char="•"/>
            </a:pPr>
            <a:r>
              <a:rPr lang="zh-CN" altLang="en-US" sz="2000" b="1" dirty="0">
                <a:solidFill>
                  <a:srgbClr val="563918"/>
                </a:solidFill>
              </a:rPr>
              <a:t>新建高职院校可按照省级教育行政部门规定执行。</a:t>
            </a:r>
          </a:p>
        </p:txBody>
      </p:sp>
    </p:spTree>
    <p:extLst>
      <p:ext uri="{BB962C8B-B14F-4D97-AF65-F5344CB8AC3E}">
        <p14:creationId xmlns:p14="http://schemas.microsoft.com/office/powerpoint/2010/main" val="3181328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496" y="260649"/>
            <a:ext cx="9452522" cy="576063"/>
          </a:xfrm>
        </p:spPr>
        <p:txBody>
          <a:bodyPr>
            <a:normAutofit fontScale="90000"/>
          </a:bodyPr>
          <a:lstStyle/>
          <a:p>
            <a:r>
              <a:rPr lang="zh-CN" altLang="en-US" dirty="0">
                <a:solidFill>
                  <a:srgbClr val="FFFFFF"/>
                </a:solidFill>
                <a:effectLst>
                  <a:outerShdw blurRad="38100" dist="38100" dir="2700000" algn="tl">
                    <a:srgbClr val="000000">
                      <a:alpha val="43137"/>
                    </a:srgbClr>
                  </a:outerShdw>
                </a:effectLst>
              </a:rPr>
              <a:t>一、指导方案的重点是指导学校建设内部</a:t>
            </a:r>
            <a:r>
              <a:rPr lang="zh-CN" altLang="en-US" dirty="0" smtClean="0">
                <a:solidFill>
                  <a:srgbClr val="FFFFFF"/>
                </a:solidFill>
                <a:effectLst>
                  <a:outerShdw blurRad="38100" dist="38100" dir="2700000" algn="tl">
                    <a:srgbClr val="000000">
                      <a:alpha val="43137"/>
                    </a:srgbClr>
                  </a:outerShdw>
                </a:effectLst>
              </a:rPr>
              <a:t>质量保证</a:t>
            </a:r>
            <a:r>
              <a:rPr lang="zh-CN" altLang="en-US" dirty="0">
                <a:solidFill>
                  <a:srgbClr val="FFFFFF"/>
                </a:solidFill>
                <a:effectLst>
                  <a:outerShdw blurRad="38100" dist="38100" dir="2700000" algn="tl">
                    <a:srgbClr val="000000">
                      <a:alpha val="43137"/>
                    </a:srgbClr>
                  </a:outerShdw>
                </a:effectLst>
              </a:rPr>
              <a:t>体系</a:t>
            </a:r>
          </a:p>
        </p:txBody>
      </p:sp>
      <p:sp>
        <p:nvSpPr>
          <p:cNvPr id="22" name="矩形 21"/>
          <p:cNvSpPr/>
          <p:nvPr/>
        </p:nvSpPr>
        <p:spPr>
          <a:xfrm>
            <a:off x="323528" y="1537628"/>
            <a:ext cx="8856984" cy="523220"/>
          </a:xfrm>
          <a:prstGeom prst="rect">
            <a:avLst/>
          </a:prstGeom>
        </p:spPr>
        <p:txBody>
          <a:bodyPr wrap="square">
            <a:spAutoFit/>
          </a:bodyPr>
          <a:lstStyle/>
          <a:p>
            <a:r>
              <a:rPr lang="zh-CN" altLang="zh-CN" sz="2800" b="1" dirty="0">
                <a:solidFill>
                  <a:srgbClr val="C40005"/>
                </a:solidFill>
              </a:rPr>
              <a:t>高等职业院校内部质量保证体系诊断与改进指导</a:t>
            </a:r>
            <a:r>
              <a:rPr lang="zh-CN" altLang="zh-CN" sz="2800" b="1" dirty="0" smtClean="0">
                <a:solidFill>
                  <a:srgbClr val="C40005"/>
                </a:solidFill>
              </a:rPr>
              <a:t>方案</a:t>
            </a:r>
            <a:endParaRPr lang="en-US" altLang="zh-CN" sz="2800" b="1" dirty="0">
              <a:solidFill>
                <a:srgbClr val="C40005"/>
              </a:solidFill>
            </a:endParaRPr>
          </a:p>
        </p:txBody>
      </p:sp>
      <p:sp>
        <p:nvSpPr>
          <p:cNvPr id="3" name="矩形 2"/>
          <p:cNvSpPr/>
          <p:nvPr/>
        </p:nvSpPr>
        <p:spPr>
          <a:xfrm>
            <a:off x="755576" y="2204864"/>
            <a:ext cx="7200800" cy="3416320"/>
          </a:xfrm>
          <a:prstGeom prst="rect">
            <a:avLst/>
          </a:prstGeom>
        </p:spPr>
        <p:txBody>
          <a:bodyPr wrap="square">
            <a:spAutoFit/>
          </a:bodyPr>
          <a:lstStyle/>
          <a:p>
            <a:pPr>
              <a:lnSpc>
                <a:spcPct val="150000"/>
              </a:lnSpc>
            </a:pPr>
            <a:r>
              <a:rPr lang="zh-CN" altLang="en-US" sz="2800" b="1" dirty="0">
                <a:solidFill>
                  <a:srgbClr val="563918"/>
                </a:solidFill>
              </a:rPr>
              <a:t>首先指导“</a:t>
            </a:r>
            <a:r>
              <a:rPr lang="zh-CN" altLang="en-US" sz="4800" b="1" dirty="0">
                <a:solidFill>
                  <a:srgbClr val="C40005"/>
                </a:solidFill>
                <a:effectLst>
                  <a:outerShdw blurRad="38100" dist="38100" dir="2700000" algn="tl">
                    <a:srgbClr val="000000">
                      <a:alpha val="43137"/>
                    </a:srgbClr>
                  </a:outerShdw>
                </a:effectLst>
              </a:rPr>
              <a:t>建</a:t>
            </a:r>
            <a:r>
              <a:rPr lang="zh-CN" altLang="en-US" sz="2800" b="1" dirty="0">
                <a:solidFill>
                  <a:srgbClr val="563918"/>
                </a:solidFill>
              </a:rPr>
              <a:t>”</a:t>
            </a:r>
            <a:r>
              <a:rPr lang="en-US" altLang="zh-CN" sz="2800" b="1" dirty="0">
                <a:solidFill>
                  <a:srgbClr val="563918"/>
                </a:solidFill>
              </a:rPr>
              <a:t>——</a:t>
            </a:r>
            <a:r>
              <a:rPr lang="zh-CN" altLang="en-US" sz="2800" b="1" dirty="0">
                <a:solidFill>
                  <a:srgbClr val="563918"/>
                </a:solidFill>
              </a:rPr>
              <a:t>建构内部质量保证体系</a:t>
            </a:r>
            <a:endParaRPr lang="en-US" altLang="zh-CN" sz="2800" b="1" dirty="0">
              <a:solidFill>
                <a:srgbClr val="563918"/>
              </a:solidFill>
            </a:endParaRPr>
          </a:p>
          <a:p>
            <a:pPr>
              <a:lnSpc>
                <a:spcPct val="150000"/>
              </a:lnSpc>
            </a:pPr>
            <a:r>
              <a:rPr lang="zh-CN" altLang="en-US" sz="2800" b="1" dirty="0">
                <a:solidFill>
                  <a:srgbClr val="563918"/>
                </a:solidFill>
              </a:rPr>
              <a:t>其次指导“</a:t>
            </a:r>
            <a:r>
              <a:rPr lang="zh-CN" altLang="en-US" sz="4800" b="1" dirty="0">
                <a:solidFill>
                  <a:srgbClr val="C40005"/>
                </a:solidFill>
                <a:effectLst>
                  <a:outerShdw blurRad="38100" dist="38100" dir="2700000" algn="tl">
                    <a:srgbClr val="000000">
                      <a:alpha val="43137"/>
                    </a:srgbClr>
                  </a:outerShdw>
                </a:effectLst>
              </a:rPr>
              <a:t>诊</a:t>
            </a:r>
            <a:r>
              <a:rPr lang="zh-CN" altLang="en-US" sz="2800" b="1" dirty="0">
                <a:solidFill>
                  <a:srgbClr val="563918"/>
                </a:solidFill>
              </a:rPr>
              <a:t>”</a:t>
            </a:r>
            <a:r>
              <a:rPr lang="en-US" altLang="zh-CN" sz="2800" b="1" dirty="0">
                <a:solidFill>
                  <a:srgbClr val="563918"/>
                </a:solidFill>
              </a:rPr>
              <a:t>——</a:t>
            </a:r>
            <a:r>
              <a:rPr lang="zh-CN" altLang="en-US" sz="2800" b="1" dirty="0">
                <a:solidFill>
                  <a:srgbClr val="563918"/>
                </a:solidFill>
              </a:rPr>
              <a:t>自我诊断</a:t>
            </a:r>
            <a:endParaRPr lang="en-US" altLang="zh-CN" sz="2800" b="1" dirty="0">
              <a:solidFill>
                <a:srgbClr val="563918"/>
              </a:solidFill>
            </a:endParaRPr>
          </a:p>
          <a:p>
            <a:pPr>
              <a:lnSpc>
                <a:spcPct val="150000"/>
              </a:lnSpc>
            </a:pPr>
            <a:r>
              <a:rPr lang="zh-CN" altLang="en-US" sz="2800" b="1" dirty="0">
                <a:solidFill>
                  <a:srgbClr val="563918"/>
                </a:solidFill>
              </a:rPr>
              <a:t>再次指导“</a:t>
            </a:r>
            <a:r>
              <a:rPr lang="zh-CN" altLang="en-US" sz="4800" b="1" dirty="0">
                <a:solidFill>
                  <a:srgbClr val="C40005"/>
                </a:solidFill>
                <a:effectLst>
                  <a:outerShdw blurRad="38100" dist="38100" dir="2700000" algn="tl">
                    <a:srgbClr val="000000">
                      <a:alpha val="43137"/>
                    </a:srgbClr>
                  </a:outerShdw>
                </a:effectLst>
              </a:rPr>
              <a:t>核</a:t>
            </a:r>
            <a:r>
              <a:rPr lang="zh-CN" altLang="en-US" sz="2800" b="1" dirty="0">
                <a:solidFill>
                  <a:srgbClr val="563918"/>
                </a:solidFill>
              </a:rPr>
              <a:t>”</a:t>
            </a:r>
            <a:r>
              <a:rPr lang="en-US" altLang="zh-CN" sz="2800" b="1" dirty="0">
                <a:solidFill>
                  <a:srgbClr val="563918"/>
                </a:solidFill>
              </a:rPr>
              <a:t>——</a:t>
            </a:r>
            <a:r>
              <a:rPr lang="zh-CN" altLang="en-US" sz="2800" b="1" dirty="0">
                <a:solidFill>
                  <a:srgbClr val="563918"/>
                </a:solidFill>
              </a:rPr>
              <a:t>诊断复核</a:t>
            </a:r>
            <a:endParaRPr lang="en-US" altLang="zh-CN" sz="2800" b="1" dirty="0">
              <a:solidFill>
                <a:srgbClr val="563918"/>
              </a:solidFill>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5496" y="260649"/>
            <a:ext cx="9452522" cy="576063"/>
          </a:xfrm>
          <a:prstGeom prst="rect">
            <a:avLst/>
          </a:prstGeom>
        </p:spPr>
        <p:txBody>
          <a:bodyPr>
            <a:normAutofit fontScale="97500"/>
          </a:bodyPr>
          <a:lstStyle>
            <a:lvl1pPr algn="l" defTabSz="914400" rtl="0" eaLnBrk="1" latinLnBrk="0" hangingPunct="1">
              <a:spcBef>
                <a:spcPct val="0"/>
              </a:spcBef>
              <a:buNone/>
              <a:defRPr sz="3200" kern="1200">
                <a:solidFill>
                  <a:schemeClr val="bg1"/>
                </a:solidFill>
                <a:latin typeface="黑体" pitchFamily="49" charset="-122"/>
                <a:ea typeface="黑体" pitchFamily="49" charset="-122"/>
                <a:cs typeface="+mj-cs"/>
              </a:defRPr>
            </a:lvl1pPr>
          </a:lstStyle>
          <a:p>
            <a:r>
              <a:rPr lang="zh-CN" altLang="en-US" dirty="0">
                <a:effectLst>
                  <a:outerShdw blurRad="38100" dist="38100" dir="2700000" algn="tl">
                    <a:srgbClr val="000000">
                      <a:alpha val="43137"/>
                    </a:srgbClr>
                  </a:outerShdw>
                </a:effectLst>
              </a:rPr>
              <a:t>四、规范开展自主诊改和复核</a:t>
            </a:r>
          </a:p>
        </p:txBody>
      </p:sp>
      <p:sp>
        <p:nvSpPr>
          <p:cNvPr id="4" name="矩形 3"/>
          <p:cNvSpPr/>
          <p:nvPr/>
        </p:nvSpPr>
        <p:spPr>
          <a:xfrm>
            <a:off x="25801" y="1196752"/>
            <a:ext cx="9180512" cy="743152"/>
          </a:xfrm>
          <a:prstGeom prst="rect">
            <a:avLst/>
          </a:prstGeom>
        </p:spPr>
        <p:txBody>
          <a:bodyPr wrap="square">
            <a:spAutoFit/>
          </a:bodyPr>
          <a:lstStyle/>
          <a:p>
            <a:pPr marL="342900" lvl="1" indent="-342900">
              <a:lnSpc>
                <a:spcPct val="150000"/>
              </a:lnSpc>
              <a:buFont typeface="Wingdings" panose="05000000000000000000" pitchFamily="2" charset="2"/>
              <a:buChar char="Ø"/>
            </a:pPr>
            <a:r>
              <a:rPr lang="zh-CN" altLang="en-US" sz="3200" b="1" dirty="0">
                <a:solidFill>
                  <a:srgbClr val="563918"/>
                </a:solidFill>
              </a:rPr>
              <a:t>抽样复核</a:t>
            </a:r>
            <a:r>
              <a:rPr lang="zh-CN" altLang="en-US" sz="3200" b="1" dirty="0">
                <a:solidFill>
                  <a:srgbClr val="C40005"/>
                </a:solidFill>
              </a:rPr>
              <a:t>（如何有别于评估？）：</a:t>
            </a:r>
          </a:p>
        </p:txBody>
      </p:sp>
      <p:sp>
        <p:nvSpPr>
          <p:cNvPr id="3" name="矩形 2"/>
          <p:cNvSpPr/>
          <p:nvPr/>
        </p:nvSpPr>
        <p:spPr>
          <a:xfrm>
            <a:off x="70465" y="2060848"/>
            <a:ext cx="8712968" cy="4401205"/>
          </a:xfrm>
          <a:prstGeom prst="rect">
            <a:avLst/>
          </a:prstGeom>
        </p:spPr>
        <p:txBody>
          <a:bodyPr wrap="square">
            <a:spAutoFit/>
          </a:bodyPr>
          <a:lstStyle/>
          <a:p>
            <a:r>
              <a:rPr lang="zh-CN" altLang="zh-CN" sz="2000" dirty="0">
                <a:solidFill>
                  <a:srgbClr val="563918"/>
                </a:solidFill>
              </a:rPr>
              <a:t>复核工作</a:t>
            </a:r>
            <a:r>
              <a:rPr lang="zh-CN" altLang="zh-CN" sz="2000" b="1" dirty="0">
                <a:solidFill>
                  <a:srgbClr val="563918"/>
                </a:solidFill>
              </a:rPr>
              <a:t>主要目的</a:t>
            </a:r>
            <a:r>
              <a:rPr lang="zh-CN" altLang="zh-CN" sz="2000" dirty="0">
                <a:solidFill>
                  <a:srgbClr val="563918"/>
                </a:solidFill>
              </a:rPr>
              <a:t>在于</a:t>
            </a:r>
            <a:r>
              <a:rPr lang="zh-CN" altLang="zh-CN" sz="2000" b="1" u="sng" dirty="0">
                <a:solidFill>
                  <a:srgbClr val="C00000"/>
                </a:solidFill>
                <a:effectLst>
                  <a:outerShdw blurRad="38100" dist="38100" dir="2700000" algn="tl">
                    <a:srgbClr val="000000">
                      <a:alpha val="43137"/>
                    </a:srgbClr>
                  </a:outerShdw>
                </a:effectLst>
              </a:rPr>
              <a:t>检验学校自主诊改工作有效程度</a:t>
            </a:r>
            <a:r>
              <a:rPr lang="zh-CN" altLang="zh-CN" sz="2000" dirty="0">
                <a:solidFill>
                  <a:srgbClr val="C00000"/>
                </a:solidFill>
              </a:rPr>
              <a:t>。</a:t>
            </a:r>
            <a:endParaRPr lang="en-US" altLang="zh-CN" sz="2000" dirty="0">
              <a:solidFill>
                <a:srgbClr val="C00000"/>
              </a:solidFill>
            </a:endParaRPr>
          </a:p>
          <a:p>
            <a:r>
              <a:rPr lang="zh-CN" altLang="zh-CN" sz="2000" b="1" dirty="0">
                <a:solidFill>
                  <a:srgbClr val="563918"/>
                </a:solidFill>
              </a:rPr>
              <a:t>省级教育行政部门</a:t>
            </a:r>
            <a:r>
              <a:rPr lang="zh-CN" altLang="zh-CN" sz="2000" dirty="0">
                <a:solidFill>
                  <a:srgbClr val="563918"/>
                </a:solidFill>
              </a:rPr>
              <a:t>在学校自主诊改基础上，</a:t>
            </a:r>
            <a:r>
              <a:rPr lang="zh-CN" altLang="zh-CN" sz="2000" b="1" dirty="0">
                <a:solidFill>
                  <a:srgbClr val="563918"/>
                </a:solidFill>
              </a:rPr>
              <a:t>每</a:t>
            </a:r>
            <a:r>
              <a:rPr lang="en-US" altLang="zh-CN" sz="2000" b="1" dirty="0">
                <a:solidFill>
                  <a:srgbClr val="563918"/>
                </a:solidFill>
              </a:rPr>
              <a:t>3</a:t>
            </a:r>
            <a:r>
              <a:rPr lang="zh-CN" altLang="zh-CN" sz="2000" b="1" dirty="0">
                <a:solidFill>
                  <a:srgbClr val="563918"/>
                </a:solidFill>
              </a:rPr>
              <a:t>年</a:t>
            </a:r>
            <a:r>
              <a:rPr lang="zh-CN" altLang="zh-CN" sz="2000" dirty="0">
                <a:solidFill>
                  <a:srgbClr val="563918"/>
                </a:solidFill>
              </a:rPr>
              <a:t>抽样复核的学校数不应少于总数的</a:t>
            </a:r>
            <a:r>
              <a:rPr lang="en-US" altLang="zh-CN" sz="2000" b="1" dirty="0">
                <a:solidFill>
                  <a:srgbClr val="563918"/>
                </a:solidFill>
              </a:rPr>
              <a:t>1/4</a:t>
            </a:r>
            <a:r>
              <a:rPr lang="zh-CN" altLang="zh-CN" sz="2000" dirty="0">
                <a:solidFill>
                  <a:srgbClr val="563918"/>
                </a:solidFill>
              </a:rPr>
              <a:t>。</a:t>
            </a:r>
            <a:endParaRPr lang="en-US" altLang="zh-CN" sz="2000" dirty="0">
              <a:solidFill>
                <a:srgbClr val="563918"/>
              </a:solidFill>
            </a:endParaRPr>
          </a:p>
          <a:p>
            <a:r>
              <a:rPr lang="zh-CN" altLang="zh-CN" sz="2000" dirty="0">
                <a:solidFill>
                  <a:srgbClr val="563918"/>
                </a:solidFill>
              </a:rPr>
              <a:t>省级教育行政部门应于</a:t>
            </a:r>
            <a:r>
              <a:rPr lang="zh-CN" altLang="zh-CN" sz="2000" b="1" dirty="0">
                <a:solidFill>
                  <a:srgbClr val="563918"/>
                </a:solidFill>
              </a:rPr>
              <a:t>年底前</a:t>
            </a:r>
            <a:r>
              <a:rPr lang="zh-CN" altLang="zh-CN" sz="2000" dirty="0">
                <a:solidFill>
                  <a:srgbClr val="563918"/>
                </a:solidFill>
              </a:rPr>
              <a:t>向社会公布本地区下一年度接受复核的院校名单。 </a:t>
            </a:r>
          </a:p>
          <a:p>
            <a:r>
              <a:rPr lang="zh-CN" altLang="zh-CN" sz="2000" dirty="0">
                <a:solidFill>
                  <a:srgbClr val="563918"/>
                </a:solidFill>
              </a:rPr>
              <a:t>被列入复核的学校应提交以下材料：</a:t>
            </a:r>
            <a:endParaRPr lang="en-US" altLang="zh-CN" sz="2000" dirty="0">
              <a:solidFill>
                <a:srgbClr val="563918"/>
              </a:solidFill>
            </a:endParaRPr>
          </a:p>
          <a:p>
            <a:pPr marL="400050" lvl="1" indent="0">
              <a:buNone/>
            </a:pPr>
            <a:r>
              <a:rPr lang="zh-CN" altLang="zh-CN" sz="2000" dirty="0">
                <a:solidFill>
                  <a:srgbClr val="563918"/>
                </a:solidFill>
              </a:rPr>
              <a:t>（</a:t>
            </a:r>
            <a:r>
              <a:rPr lang="en-US" altLang="zh-CN" sz="2000" dirty="0">
                <a:solidFill>
                  <a:srgbClr val="563918"/>
                </a:solidFill>
              </a:rPr>
              <a:t>1</a:t>
            </a:r>
            <a:r>
              <a:rPr lang="zh-CN" altLang="zh-CN" sz="2000" dirty="0">
                <a:solidFill>
                  <a:srgbClr val="563918"/>
                </a:solidFill>
              </a:rPr>
              <a:t>）</a:t>
            </a:r>
            <a:r>
              <a:rPr lang="zh-CN" altLang="zh-CN" sz="2000" dirty="0">
                <a:solidFill>
                  <a:srgbClr val="C00000"/>
                </a:solidFill>
              </a:rPr>
              <a:t>学校的《内部质量保证体系自我诊改报告》。</a:t>
            </a:r>
          </a:p>
          <a:p>
            <a:pPr marL="400050" lvl="1" indent="0">
              <a:buNone/>
            </a:pPr>
            <a:r>
              <a:rPr lang="zh-CN" altLang="zh-CN" sz="2000" dirty="0">
                <a:solidFill>
                  <a:srgbClr val="563918"/>
                </a:solidFill>
              </a:rPr>
              <a:t>（</a:t>
            </a:r>
            <a:r>
              <a:rPr lang="en-US" altLang="zh-CN" sz="2000" dirty="0">
                <a:solidFill>
                  <a:srgbClr val="563918"/>
                </a:solidFill>
              </a:rPr>
              <a:t>2</a:t>
            </a:r>
            <a:r>
              <a:rPr lang="zh-CN" altLang="zh-CN" sz="2000" dirty="0">
                <a:solidFill>
                  <a:srgbClr val="563918"/>
                </a:solidFill>
              </a:rPr>
              <a:t>）近</a:t>
            </a:r>
            <a:r>
              <a:rPr lang="en-US" altLang="zh-CN" sz="2000" dirty="0">
                <a:solidFill>
                  <a:srgbClr val="563918"/>
                </a:solidFill>
              </a:rPr>
              <a:t>2</a:t>
            </a:r>
            <a:r>
              <a:rPr lang="zh-CN" altLang="zh-CN" sz="2000" dirty="0">
                <a:solidFill>
                  <a:srgbClr val="563918"/>
                </a:solidFill>
              </a:rPr>
              <a:t>年学校的《人才培养质量年度报告》。</a:t>
            </a:r>
          </a:p>
          <a:p>
            <a:pPr marL="400050" lvl="1" indent="0">
              <a:buNone/>
            </a:pPr>
            <a:r>
              <a:rPr lang="zh-CN" altLang="zh-CN" sz="2000" dirty="0">
                <a:solidFill>
                  <a:srgbClr val="563918"/>
                </a:solidFill>
              </a:rPr>
              <a:t>（</a:t>
            </a:r>
            <a:r>
              <a:rPr lang="en-US" altLang="zh-CN" sz="2000" dirty="0">
                <a:solidFill>
                  <a:srgbClr val="563918"/>
                </a:solidFill>
              </a:rPr>
              <a:t>3</a:t>
            </a:r>
            <a:r>
              <a:rPr lang="zh-CN" altLang="zh-CN" sz="2000" dirty="0">
                <a:solidFill>
                  <a:srgbClr val="563918"/>
                </a:solidFill>
              </a:rPr>
              <a:t>）近</a:t>
            </a:r>
            <a:r>
              <a:rPr lang="en-US" altLang="zh-CN" sz="2000" dirty="0">
                <a:solidFill>
                  <a:srgbClr val="563918"/>
                </a:solidFill>
              </a:rPr>
              <a:t>2</a:t>
            </a:r>
            <a:r>
              <a:rPr lang="zh-CN" altLang="zh-CN" sz="2000" dirty="0">
                <a:solidFill>
                  <a:srgbClr val="563918"/>
                </a:solidFill>
              </a:rPr>
              <a:t>年学校的《人才培养工作状态数据分析报告》。</a:t>
            </a:r>
          </a:p>
          <a:p>
            <a:pPr marL="400050" lvl="1" indent="0">
              <a:buNone/>
            </a:pPr>
            <a:r>
              <a:rPr lang="zh-CN" altLang="zh-CN" sz="2000" dirty="0">
                <a:solidFill>
                  <a:srgbClr val="563918"/>
                </a:solidFill>
              </a:rPr>
              <a:t>（</a:t>
            </a:r>
            <a:r>
              <a:rPr lang="en-US" altLang="zh-CN" sz="2000" dirty="0">
                <a:solidFill>
                  <a:srgbClr val="563918"/>
                </a:solidFill>
              </a:rPr>
              <a:t>4</a:t>
            </a:r>
            <a:r>
              <a:rPr lang="zh-CN" altLang="zh-CN" sz="2000" dirty="0">
                <a:solidFill>
                  <a:srgbClr val="563918"/>
                </a:solidFill>
              </a:rPr>
              <a:t>）</a:t>
            </a:r>
            <a:r>
              <a:rPr lang="zh-CN" altLang="zh-CN" sz="2000" dirty="0">
                <a:solidFill>
                  <a:srgbClr val="C00000"/>
                </a:solidFill>
              </a:rPr>
              <a:t>近</a:t>
            </a:r>
            <a:r>
              <a:rPr lang="en-US" altLang="zh-CN" sz="2000" dirty="0">
                <a:solidFill>
                  <a:srgbClr val="C00000"/>
                </a:solidFill>
              </a:rPr>
              <a:t>2</a:t>
            </a:r>
            <a:r>
              <a:rPr lang="zh-CN" altLang="zh-CN" sz="2000" dirty="0">
                <a:solidFill>
                  <a:srgbClr val="C00000"/>
                </a:solidFill>
              </a:rPr>
              <a:t>年学校、校内职能部门、院（系）的年度自我诊改报告。</a:t>
            </a:r>
          </a:p>
          <a:p>
            <a:pPr marL="400050" lvl="1" indent="0">
              <a:buNone/>
            </a:pPr>
            <a:r>
              <a:rPr lang="zh-CN" altLang="zh-CN" sz="2000" dirty="0">
                <a:solidFill>
                  <a:srgbClr val="563918"/>
                </a:solidFill>
              </a:rPr>
              <a:t>（</a:t>
            </a:r>
            <a:r>
              <a:rPr lang="en-US" altLang="zh-CN" sz="2000" dirty="0">
                <a:solidFill>
                  <a:srgbClr val="563918"/>
                </a:solidFill>
              </a:rPr>
              <a:t>5</a:t>
            </a:r>
            <a:r>
              <a:rPr lang="zh-CN" altLang="zh-CN" sz="2000" dirty="0">
                <a:solidFill>
                  <a:srgbClr val="563918"/>
                </a:solidFill>
              </a:rPr>
              <a:t>）学校事业发展规划、内部质量保证体系建设规划及其他子规划。</a:t>
            </a:r>
          </a:p>
          <a:p>
            <a:pPr marL="400050" lvl="1" indent="0">
              <a:buNone/>
            </a:pPr>
            <a:r>
              <a:rPr lang="zh-CN" altLang="zh-CN" sz="2000" dirty="0">
                <a:solidFill>
                  <a:srgbClr val="563918"/>
                </a:solidFill>
              </a:rPr>
              <a:t>（</a:t>
            </a:r>
            <a:r>
              <a:rPr lang="en-US" altLang="zh-CN" sz="2000" dirty="0">
                <a:solidFill>
                  <a:srgbClr val="563918"/>
                </a:solidFill>
              </a:rPr>
              <a:t>6</a:t>
            </a:r>
            <a:r>
              <a:rPr lang="zh-CN" altLang="zh-CN" sz="2000" dirty="0">
                <a:solidFill>
                  <a:srgbClr val="563918"/>
                </a:solidFill>
              </a:rPr>
              <a:t>）学校所在地区的区域经济社会事业发展规划。</a:t>
            </a:r>
          </a:p>
          <a:p>
            <a:r>
              <a:rPr lang="zh-CN" altLang="zh-CN" sz="2000" dirty="0">
                <a:solidFill>
                  <a:srgbClr val="563918"/>
                </a:solidFill>
              </a:rPr>
              <a:t>报送材料应于</a:t>
            </a:r>
            <a:r>
              <a:rPr lang="zh-CN" altLang="zh-CN" sz="2000" b="1" dirty="0">
                <a:solidFill>
                  <a:srgbClr val="563918"/>
                </a:solidFill>
              </a:rPr>
              <a:t>复核工作开始前</a:t>
            </a:r>
            <a:r>
              <a:rPr lang="en-US" altLang="zh-CN" sz="2000" b="1" dirty="0">
                <a:solidFill>
                  <a:srgbClr val="563918"/>
                </a:solidFill>
              </a:rPr>
              <a:t>30</a:t>
            </a:r>
            <a:r>
              <a:rPr lang="zh-CN" altLang="zh-CN" sz="2000" b="1" dirty="0">
                <a:solidFill>
                  <a:srgbClr val="563918"/>
                </a:solidFill>
              </a:rPr>
              <a:t>日</a:t>
            </a:r>
            <a:r>
              <a:rPr lang="zh-CN" altLang="zh-CN" sz="2000" dirty="0">
                <a:solidFill>
                  <a:srgbClr val="563918"/>
                </a:solidFill>
              </a:rPr>
              <a:t>在校园网上公示。</a:t>
            </a:r>
          </a:p>
          <a:p>
            <a:r>
              <a:rPr lang="zh-CN" altLang="zh-CN" sz="2000" dirty="0">
                <a:solidFill>
                  <a:srgbClr val="563918"/>
                </a:solidFill>
              </a:rPr>
              <a:t>学校须根据复核工作报告制定整改方案，在规定的期限内完成整改任务。</a:t>
            </a:r>
          </a:p>
        </p:txBody>
      </p:sp>
    </p:spTree>
    <p:extLst>
      <p:ext uri="{BB962C8B-B14F-4D97-AF65-F5344CB8AC3E}">
        <p14:creationId xmlns:p14="http://schemas.microsoft.com/office/powerpoint/2010/main" val="1337319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5496" y="260649"/>
            <a:ext cx="9452522" cy="576063"/>
          </a:xfrm>
          <a:prstGeom prst="rect">
            <a:avLst/>
          </a:prstGeom>
        </p:spPr>
        <p:txBody>
          <a:bodyPr>
            <a:normAutofit fontScale="97500"/>
          </a:bodyPr>
          <a:lstStyle>
            <a:lvl1pPr algn="l" defTabSz="914400" rtl="0" eaLnBrk="1" latinLnBrk="0" hangingPunct="1">
              <a:spcBef>
                <a:spcPct val="0"/>
              </a:spcBef>
              <a:buNone/>
              <a:defRPr sz="3200" kern="1200">
                <a:solidFill>
                  <a:schemeClr val="bg1"/>
                </a:solidFill>
                <a:latin typeface="黑体" pitchFamily="49" charset="-122"/>
                <a:ea typeface="黑体" pitchFamily="49" charset="-122"/>
                <a:cs typeface="+mj-cs"/>
              </a:defRPr>
            </a:lvl1pPr>
          </a:lstStyle>
          <a:p>
            <a:r>
              <a:rPr lang="zh-CN" altLang="en-US" dirty="0">
                <a:effectLst>
                  <a:outerShdw blurRad="38100" dist="38100" dir="2700000" algn="tl">
                    <a:srgbClr val="000000">
                      <a:alpha val="43137"/>
                    </a:srgbClr>
                  </a:outerShdw>
                </a:effectLst>
              </a:rPr>
              <a:t>四、规范开展自主诊改和复核</a:t>
            </a:r>
          </a:p>
        </p:txBody>
      </p:sp>
      <p:sp>
        <p:nvSpPr>
          <p:cNvPr id="4" name="矩形 3"/>
          <p:cNvSpPr/>
          <p:nvPr/>
        </p:nvSpPr>
        <p:spPr>
          <a:xfrm>
            <a:off x="25801" y="1196752"/>
            <a:ext cx="9180512" cy="743152"/>
          </a:xfrm>
          <a:prstGeom prst="rect">
            <a:avLst/>
          </a:prstGeom>
        </p:spPr>
        <p:txBody>
          <a:bodyPr wrap="square">
            <a:spAutoFit/>
          </a:bodyPr>
          <a:lstStyle/>
          <a:p>
            <a:pPr marL="342900" lvl="1" indent="-342900">
              <a:lnSpc>
                <a:spcPct val="150000"/>
              </a:lnSpc>
              <a:buFont typeface="Wingdings" panose="05000000000000000000" pitchFamily="2" charset="2"/>
              <a:buChar char="Ø"/>
            </a:pPr>
            <a:r>
              <a:rPr lang="zh-CN" altLang="en-US" sz="3200" b="1" dirty="0">
                <a:solidFill>
                  <a:srgbClr val="563918"/>
                </a:solidFill>
              </a:rPr>
              <a:t>抽样</a:t>
            </a:r>
            <a:r>
              <a:rPr lang="zh-CN" altLang="en-US" sz="3200" b="1" dirty="0" smtClean="0">
                <a:solidFill>
                  <a:srgbClr val="563918"/>
                </a:solidFill>
              </a:rPr>
              <a:t>复核</a:t>
            </a:r>
            <a:endParaRPr lang="zh-CN" altLang="en-US" sz="3200" b="1" dirty="0">
              <a:solidFill>
                <a:srgbClr val="C40005"/>
              </a:solidFill>
            </a:endParaRPr>
          </a:p>
        </p:txBody>
      </p:sp>
      <p:sp>
        <p:nvSpPr>
          <p:cNvPr id="3" name="矩形 2"/>
          <p:cNvSpPr/>
          <p:nvPr/>
        </p:nvSpPr>
        <p:spPr>
          <a:xfrm>
            <a:off x="70465" y="2060848"/>
            <a:ext cx="8712968" cy="4083169"/>
          </a:xfrm>
          <a:prstGeom prst="rect">
            <a:avLst/>
          </a:prstGeom>
        </p:spPr>
        <p:txBody>
          <a:bodyPr wrap="square">
            <a:spAutoFit/>
          </a:bodyPr>
          <a:lstStyle/>
          <a:p>
            <a:pPr marL="0" indent="0">
              <a:buNone/>
            </a:pPr>
            <a:r>
              <a:rPr lang="en-US" altLang="zh-CN" sz="2600" b="1" dirty="0">
                <a:solidFill>
                  <a:srgbClr val="563918"/>
                </a:solidFill>
              </a:rPr>
              <a:t>1.</a:t>
            </a:r>
            <a:r>
              <a:rPr lang="zh-CN" altLang="zh-CN" sz="2600" b="1" dirty="0">
                <a:solidFill>
                  <a:srgbClr val="563918"/>
                </a:solidFill>
              </a:rPr>
              <a:t>专家选择</a:t>
            </a:r>
          </a:p>
          <a:p>
            <a:pPr marL="457200" indent="-457200">
              <a:lnSpc>
                <a:spcPts val="2800"/>
              </a:lnSpc>
              <a:buFont typeface="Arial" panose="020B0604020202020204" pitchFamily="34" charset="0"/>
              <a:buChar char="•"/>
            </a:pPr>
            <a:r>
              <a:rPr lang="zh-CN" altLang="zh-CN" sz="2600" dirty="0">
                <a:solidFill>
                  <a:srgbClr val="563918"/>
                </a:solidFill>
              </a:rPr>
              <a:t>省级教育行政部门按照诊改方案要求建立专家库</a:t>
            </a:r>
            <a:endParaRPr lang="en-US" altLang="zh-CN" sz="2600" dirty="0">
              <a:solidFill>
                <a:srgbClr val="563918"/>
              </a:solidFill>
            </a:endParaRPr>
          </a:p>
          <a:p>
            <a:pPr marL="457200" indent="-457200">
              <a:lnSpc>
                <a:spcPts val="2800"/>
              </a:lnSpc>
              <a:buFont typeface="Arial" panose="020B0604020202020204" pitchFamily="34" charset="0"/>
              <a:buChar char="•"/>
            </a:pPr>
            <a:r>
              <a:rPr lang="zh-CN" altLang="zh-CN" sz="2600" dirty="0">
                <a:solidFill>
                  <a:srgbClr val="563918"/>
                </a:solidFill>
              </a:rPr>
              <a:t>根据抽样复核学校的类型、办学定位、办学规模、专业设置等因素，按照回避原则，从专家库中随机抽取人员，组成现场诊改复核专家组。</a:t>
            </a:r>
            <a:endParaRPr lang="en-US" altLang="zh-CN" sz="2600" dirty="0">
              <a:solidFill>
                <a:srgbClr val="563918"/>
              </a:solidFill>
            </a:endParaRPr>
          </a:p>
          <a:p>
            <a:pPr marL="457200" indent="-457200">
              <a:lnSpc>
                <a:spcPts val="2800"/>
              </a:lnSpc>
              <a:buFont typeface="Arial" panose="020B0604020202020204" pitchFamily="34" charset="0"/>
              <a:buChar char="•"/>
            </a:pPr>
            <a:r>
              <a:rPr lang="zh-CN" altLang="zh-CN" sz="2600" dirty="0">
                <a:solidFill>
                  <a:srgbClr val="563918"/>
                </a:solidFill>
              </a:rPr>
              <a:t>专家组一般为</a:t>
            </a:r>
            <a:r>
              <a:rPr lang="en-US" altLang="zh-CN" sz="2600" dirty="0">
                <a:solidFill>
                  <a:srgbClr val="563918"/>
                </a:solidFill>
              </a:rPr>
              <a:t>7</a:t>
            </a:r>
            <a:r>
              <a:rPr lang="zh-CN" altLang="zh-CN" sz="2600" dirty="0">
                <a:solidFill>
                  <a:srgbClr val="563918"/>
                </a:solidFill>
              </a:rPr>
              <a:t>～</a:t>
            </a:r>
            <a:r>
              <a:rPr lang="en-US" altLang="zh-CN" sz="2600" dirty="0">
                <a:solidFill>
                  <a:srgbClr val="563918"/>
                </a:solidFill>
              </a:rPr>
              <a:t>8</a:t>
            </a:r>
            <a:r>
              <a:rPr lang="zh-CN" altLang="zh-CN" sz="2600" dirty="0">
                <a:solidFill>
                  <a:srgbClr val="563918"/>
                </a:solidFill>
              </a:rPr>
              <a:t>人（含秘书）。</a:t>
            </a:r>
          </a:p>
          <a:p>
            <a:pPr marL="457200" indent="-457200">
              <a:lnSpc>
                <a:spcPts val="2800"/>
              </a:lnSpc>
              <a:buFont typeface="Arial" panose="020B0604020202020204" pitchFamily="34" charset="0"/>
              <a:buChar char="•"/>
            </a:pPr>
            <a:r>
              <a:rPr lang="zh-CN" altLang="zh-CN" sz="2600" dirty="0">
                <a:solidFill>
                  <a:srgbClr val="563918"/>
                </a:solidFill>
              </a:rPr>
              <a:t>应回避的情况包括：</a:t>
            </a:r>
            <a:endParaRPr lang="en-US" altLang="zh-CN" sz="2600" dirty="0">
              <a:solidFill>
                <a:srgbClr val="563918"/>
              </a:solidFill>
            </a:endParaRPr>
          </a:p>
          <a:p>
            <a:pPr marL="1200150" lvl="2" indent="-285750">
              <a:lnSpc>
                <a:spcPts val="2800"/>
              </a:lnSpc>
              <a:buFont typeface="Arial" panose="020B0604020202020204" pitchFamily="34" charset="0"/>
              <a:buChar char="•"/>
            </a:pPr>
            <a:r>
              <a:rPr lang="zh-CN" altLang="zh-CN" dirty="0">
                <a:solidFill>
                  <a:srgbClr val="563918"/>
                </a:solidFill>
              </a:rPr>
              <a:t>本人现任职或受聘于复核学校；</a:t>
            </a:r>
            <a:endParaRPr lang="en-US" altLang="zh-CN" dirty="0">
              <a:solidFill>
                <a:srgbClr val="563918"/>
              </a:solidFill>
            </a:endParaRPr>
          </a:p>
          <a:p>
            <a:pPr marL="1200150" lvl="2" indent="-285750">
              <a:lnSpc>
                <a:spcPts val="2800"/>
              </a:lnSpc>
              <a:buFont typeface="Arial" panose="020B0604020202020204" pitchFamily="34" charset="0"/>
              <a:buChar char="•"/>
            </a:pPr>
            <a:r>
              <a:rPr lang="zh-CN" altLang="zh-CN" dirty="0">
                <a:solidFill>
                  <a:srgbClr val="563918"/>
                </a:solidFill>
              </a:rPr>
              <a:t>复核学校的上级主管部门人员；</a:t>
            </a:r>
            <a:endParaRPr lang="en-US" altLang="zh-CN" dirty="0">
              <a:solidFill>
                <a:srgbClr val="563918"/>
              </a:solidFill>
            </a:endParaRPr>
          </a:p>
          <a:p>
            <a:pPr marL="1200150" lvl="2" indent="-285750">
              <a:lnSpc>
                <a:spcPts val="2800"/>
              </a:lnSpc>
              <a:buFont typeface="Arial" panose="020B0604020202020204" pitchFamily="34" charset="0"/>
              <a:buChar char="•"/>
            </a:pPr>
            <a:r>
              <a:rPr lang="zh-CN" altLang="zh-CN" dirty="0">
                <a:solidFill>
                  <a:srgbClr val="563918"/>
                </a:solidFill>
              </a:rPr>
              <a:t>直系亲属在复核学校工作或受聘于复核学校；</a:t>
            </a:r>
            <a:endParaRPr lang="en-US" altLang="zh-CN" dirty="0">
              <a:solidFill>
                <a:srgbClr val="563918"/>
              </a:solidFill>
            </a:endParaRPr>
          </a:p>
          <a:p>
            <a:pPr marL="1200150" lvl="2" indent="-285750">
              <a:lnSpc>
                <a:spcPts val="2800"/>
              </a:lnSpc>
              <a:buFont typeface="Arial" panose="020B0604020202020204" pitchFamily="34" charset="0"/>
              <a:buChar char="•"/>
            </a:pPr>
            <a:r>
              <a:rPr lang="zh-CN" altLang="zh-CN" dirty="0">
                <a:solidFill>
                  <a:srgbClr val="563918"/>
                </a:solidFill>
              </a:rPr>
              <a:t>其它应依法回避的情形等。</a:t>
            </a:r>
          </a:p>
        </p:txBody>
      </p:sp>
    </p:spTree>
    <p:extLst>
      <p:ext uri="{BB962C8B-B14F-4D97-AF65-F5344CB8AC3E}">
        <p14:creationId xmlns:p14="http://schemas.microsoft.com/office/powerpoint/2010/main" val="2442059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5496" y="260649"/>
            <a:ext cx="9452522" cy="576063"/>
          </a:xfrm>
          <a:prstGeom prst="rect">
            <a:avLst/>
          </a:prstGeom>
        </p:spPr>
        <p:txBody>
          <a:bodyPr>
            <a:normAutofit fontScale="97500"/>
          </a:bodyPr>
          <a:lstStyle>
            <a:lvl1pPr algn="l" defTabSz="914400" rtl="0" eaLnBrk="1" latinLnBrk="0" hangingPunct="1">
              <a:spcBef>
                <a:spcPct val="0"/>
              </a:spcBef>
              <a:buNone/>
              <a:defRPr sz="3200" kern="1200">
                <a:solidFill>
                  <a:schemeClr val="bg1"/>
                </a:solidFill>
                <a:latin typeface="黑体" pitchFamily="49" charset="-122"/>
                <a:ea typeface="黑体" pitchFamily="49" charset="-122"/>
                <a:cs typeface="+mj-cs"/>
              </a:defRPr>
            </a:lvl1pPr>
          </a:lstStyle>
          <a:p>
            <a:r>
              <a:rPr lang="zh-CN" altLang="en-US" dirty="0">
                <a:effectLst>
                  <a:outerShdw blurRad="38100" dist="38100" dir="2700000" algn="tl">
                    <a:srgbClr val="000000">
                      <a:alpha val="43137"/>
                    </a:srgbClr>
                  </a:outerShdw>
                </a:effectLst>
              </a:rPr>
              <a:t>四、规范开展自主诊改和复核</a:t>
            </a:r>
          </a:p>
        </p:txBody>
      </p:sp>
      <p:sp>
        <p:nvSpPr>
          <p:cNvPr id="4" name="矩形 3"/>
          <p:cNvSpPr/>
          <p:nvPr/>
        </p:nvSpPr>
        <p:spPr>
          <a:xfrm>
            <a:off x="25801" y="1196752"/>
            <a:ext cx="9180512" cy="743152"/>
          </a:xfrm>
          <a:prstGeom prst="rect">
            <a:avLst/>
          </a:prstGeom>
        </p:spPr>
        <p:txBody>
          <a:bodyPr wrap="square">
            <a:spAutoFit/>
          </a:bodyPr>
          <a:lstStyle/>
          <a:p>
            <a:pPr marL="342900" lvl="1" indent="-342900">
              <a:lnSpc>
                <a:spcPct val="150000"/>
              </a:lnSpc>
              <a:buFont typeface="Wingdings" panose="05000000000000000000" pitchFamily="2" charset="2"/>
              <a:buChar char="Ø"/>
            </a:pPr>
            <a:r>
              <a:rPr lang="zh-CN" altLang="en-US" sz="3200" b="1" dirty="0">
                <a:solidFill>
                  <a:srgbClr val="563918"/>
                </a:solidFill>
              </a:rPr>
              <a:t>抽样</a:t>
            </a:r>
            <a:r>
              <a:rPr lang="zh-CN" altLang="en-US" sz="3200" b="1" dirty="0" smtClean="0">
                <a:solidFill>
                  <a:srgbClr val="563918"/>
                </a:solidFill>
              </a:rPr>
              <a:t>复核</a:t>
            </a:r>
            <a:endParaRPr lang="zh-CN" altLang="en-US" sz="3200" b="1" dirty="0">
              <a:solidFill>
                <a:srgbClr val="C40005"/>
              </a:solidFill>
            </a:endParaRPr>
          </a:p>
        </p:txBody>
      </p:sp>
      <p:sp>
        <p:nvSpPr>
          <p:cNvPr id="3" name="矩形 2"/>
          <p:cNvSpPr/>
          <p:nvPr/>
        </p:nvSpPr>
        <p:spPr>
          <a:xfrm>
            <a:off x="70465" y="2060848"/>
            <a:ext cx="8712968" cy="4433586"/>
          </a:xfrm>
          <a:prstGeom prst="rect">
            <a:avLst/>
          </a:prstGeom>
        </p:spPr>
        <p:txBody>
          <a:bodyPr wrap="square">
            <a:spAutoFit/>
          </a:bodyPr>
          <a:lstStyle/>
          <a:p>
            <a:pPr marL="0" indent="0">
              <a:lnSpc>
                <a:spcPts val="2500"/>
              </a:lnSpc>
              <a:buNone/>
            </a:pPr>
            <a:r>
              <a:rPr lang="en-US" altLang="zh-CN" sz="1600" b="1" dirty="0">
                <a:solidFill>
                  <a:srgbClr val="563918"/>
                </a:solidFill>
              </a:rPr>
              <a:t>2.</a:t>
            </a:r>
            <a:r>
              <a:rPr lang="zh-CN" altLang="zh-CN" sz="1600" b="1" dirty="0">
                <a:solidFill>
                  <a:srgbClr val="563918"/>
                </a:solidFill>
              </a:rPr>
              <a:t>工作职责</a:t>
            </a:r>
          </a:p>
          <a:p>
            <a:pPr marL="285750" indent="-285750">
              <a:lnSpc>
                <a:spcPts val="2100"/>
              </a:lnSpc>
              <a:buFont typeface="Arial" panose="020B0604020202020204" pitchFamily="34" charset="0"/>
              <a:buChar char="•"/>
            </a:pPr>
            <a:r>
              <a:rPr lang="zh-CN" altLang="zh-CN" sz="1600" b="1" dirty="0">
                <a:solidFill>
                  <a:srgbClr val="563918"/>
                </a:solidFill>
              </a:rPr>
              <a:t>专家组是受国家和省级诊改组织委托，从事高等职业院校内部质量保证体系诊改复核的专家组织。</a:t>
            </a:r>
            <a:endParaRPr lang="en-US" altLang="zh-CN" sz="1600" b="1" dirty="0">
              <a:solidFill>
                <a:srgbClr val="563918"/>
              </a:solidFill>
            </a:endParaRPr>
          </a:p>
          <a:p>
            <a:pPr marL="285750" indent="-285750">
              <a:lnSpc>
                <a:spcPts val="2100"/>
              </a:lnSpc>
              <a:buFont typeface="Arial" panose="020B0604020202020204" pitchFamily="34" charset="0"/>
              <a:buChar char="•"/>
            </a:pPr>
            <a:r>
              <a:rPr lang="zh-CN" altLang="zh-CN" sz="1600" b="1" dirty="0">
                <a:solidFill>
                  <a:srgbClr val="563918"/>
                </a:solidFill>
              </a:rPr>
              <a:t>专家组自接受委托之日起组建，至诊改复核结束后终止。</a:t>
            </a:r>
            <a:endParaRPr lang="en-US" altLang="zh-CN" sz="1600" b="1" dirty="0">
              <a:solidFill>
                <a:srgbClr val="563918"/>
              </a:solidFill>
            </a:endParaRPr>
          </a:p>
          <a:p>
            <a:pPr marL="285750" indent="-285750">
              <a:lnSpc>
                <a:spcPts val="2100"/>
              </a:lnSpc>
              <a:buFont typeface="Arial" panose="020B0604020202020204" pitchFamily="34" charset="0"/>
              <a:buChar char="•"/>
            </a:pPr>
            <a:r>
              <a:rPr lang="zh-CN" altLang="zh-CN" sz="1600" b="1" dirty="0">
                <a:solidFill>
                  <a:srgbClr val="563918"/>
                </a:solidFill>
              </a:rPr>
              <a:t>对学校内部质量保证体系自我诊改工作进行“远程预诊”</a:t>
            </a:r>
            <a:r>
              <a:rPr lang="zh-CN" altLang="en-US" sz="1600" b="1" dirty="0">
                <a:solidFill>
                  <a:srgbClr val="563918"/>
                </a:solidFill>
              </a:rPr>
              <a:t>：</a:t>
            </a:r>
            <a:r>
              <a:rPr lang="zh-CN" altLang="zh-CN" sz="1600" b="1" dirty="0">
                <a:solidFill>
                  <a:srgbClr val="563918"/>
                </a:solidFill>
              </a:rPr>
              <a:t>研究分析省级教育行政部门对复核学校的远程常态监测数据、学校人才培养工作状态数据，审阅学校提交的自我诊改报告、学校质量保证体系实施方案等相关材料，对学校内部质量保证体系自我诊改工作取得的主要成绩和可能存在的突出问题作出初步研判。</a:t>
            </a:r>
          </a:p>
          <a:p>
            <a:pPr marL="285750" indent="-285750">
              <a:lnSpc>
                <a:spcPts val="2100"/>
              </a:lnSpc>
              <a:buFont typeface="Arial" panose="020B0604020202020204" pitchFamily="34" charset="0"/>
              <a:buChar char="•"/>
            </a:pPr>
            <a:r>
              <a:rPr lang="zh-CN" altLang="zh-CN" sz="1600" b="1" dirty="0">
                <a:solidFill>
                  <a:srgbClr val="563918"/>
                </a:solidFill>
              </a:rPr>
              <a:t>对学校内部质量保证体系的有效性进行</a:t>
            </a:r>
            <a:r>
              <a:rPr lang="zh-CN" altLang="en-US" sz="1600" b="1" dirty="0">
                <a:solidFill>
                  <a:srgbClr val="563918"/>
                </a:solidFill>
              </a:rPr>
              <a:t>“</a:t>
            </a:r>
            <a:r>
              <a:rPr lang="zh-CN" altLang="zh-CN" sz="1600" b="1" dirty="0">
                <a:solidFill>
                  <a:srgbClr val="563918"/>
                </a:solidFill>
              </a:rPr>
              <a:t>现场诊断复核”</a:t>
            </a:r>
            <a:r>
              <a:rPr lang="zh-CN" altLang="en-US" sz="1600" b="1" dirty="0">
                <a:solidFill>
                  <a:srgbClr val="563918"/>
                </a:solidFill>
              </a:rPr>
              <a:t>：</a:t>
            </a:r>
            <a:r>
              <a:rPr lang="zh-CN" altLang="en-US" sz="1600" b="1" u="sng" dirty="0">
                <a:solidFill>
                  <a:srgbClr val="563918"/>
                </a:solidFill>
              </a:rPr>
              <a:t>（区别于评估，核什么？）</a:t>
            </a:r>
            <a:endParaRPr lang="en-US" altLang="zh-CN" sz="1600" b="1" u="sng" dirty="0">
              <a:solidFill>
                <a:srgbClr val="563918"/>
              </a:solidFill>
            </a:endParaRPr>
          </a:p>
          <a:p>
            <a:pPr lvl="1">
              <a:lnSpc>
                <a:spcPts val="2100"/>
              </a:lnSpc>
              <a:buFont typeface="Wingdings" panose="05000000000000000000" pitchFamily="2" charset="2"/>
              <a:buChar char="Ø"/>
            </a:pPr>
            <a:r>
              <a:rPr lang="zh-CN" altLang="zh-CN" sz="1600" b="1" dirty="0">
                <a:solidFill>
                  <a:srgbClr val="563918"/>
                </a:solidFill>
              </a:rPr>
              <a:t>学校内部质量保证体系总体架构、</a:t>
            </a:r>
            <a:endParaRPr lang="en-US" altLang="zh-CN" sz="1600" b="1" dirty="0">
              <a:solidFill>
                <a:srgbClr val="563918"/>
              </a:solidFill>
            </a:endParaRPr>
          </a:p>
          <a:p>
            <a:pPr lvl="1">
              <a:lnSpc>
                <a:spcPts val="2100"/>
              </a:lnSpc>
              <a:buFont typeface="Wingdings" panose="05000000000000000000" pitchFamily="2" charset="2"/>
              <a:buChar char="Ø"/>
            </a:pPr>
            <a:r>
              <a:rPr lang="zh-CN" altLang="zh-CN" sz="1600" b="1" dirty="0">
                <a:solidFill>
                  <a:srgbClr val="563918"/>
                </a:solidFill>
              </a:rPr>
              <a:t>专业质量保证、师资质量保证、学生全面发展保证、质量保证体系运行成效等方面诊改情况</a:t>
            </a:r>
            <a:r>
              <a:rPr lang="zh-CN" altLang="en-US" sz="1600" b="1" dirty="0">
                <a:solidFill>
                  <a:srgbClr val="563918"/>
                </a:solidFill>
              </a:rPr>
              <a:t>（</a:t>
            </a:r>
            <a:r>
              <a:rPr lang="zh-CN" altLang="en-US" sz="1600" b="1" u="sng" dirty="0">
                <a:solidFill>
                  <a:srgbClr val="563918"/>
                </a:solidFill>
              </a:rPr>
              <a:t>怎么衡量成效，对照目标</a:t>
            </a:r>
            <a:r>
              <a:rPr lang="en-US" altLang="zh-CN" sz="1600" b="1" u="sng" dirty="0">
                <a:solidFill>
                  <a:srgbClr val="563918"/>
                </a:solidFill>
              </a:rPr>
              <a:t>/</a:t>
            </a:r>
            <a:r>
              <a:rPr lang="zh-CN" altLang="en-US" sz="1600" b="1" u="sng" dirty="0">
                <a:solidFill>
                  <a:srgbClr val="563918"/>
                </a:solidFill>
              </a:rPr>
              <a:t>标准；有没有发现问题并改进</a:t>
            </a:r>
            <a:r>
              <a:rPr lang="zh-CN" altLang="en-US" sz="1600" b="1" dirty="0">
                <a:solidFill>
                  <a:srgbClr val="563918"/>
                </a:solidFill>
              </a:rPr>
              <a:t>）</a:t>
            </a:r>
            <a:endParaRPr lang="en-US" altLang="zh-CN" sz="1600" b="1" dirty="0">
              <a:solidFill>
                <a:srgbClr val="563918"/>
              </a:solidFill>
            </a:endParaRPr>
          </a:p>
          <a:p>
            <a:pPr lvl="1">
              <a:lnSpc>
                <a:spcPts val="2100"/>
              </a:lnSpc>
              <a:buFont typeface="Wingdings" panose="05000000000000000000" pitchFamily="2" charset="2"/>
              <a:buChar char="Ø"/>
            </a:pPr>
            <a:r>
              <a:rPr lang="zh-CN" altLang="zh-CN" sz="1600" b="1" dirty="0">
                <a:solidFill>
                  <a:srgbClr val="563918"/>
                </a:solidFill>
              </a:rPr>
              <a:t>聚焦学校质量目标与质量保证体系建设与实施的</a:t>
            </a:r>
            <a:r>
              <a:rPr lang="zh-CN" altLang="zh-CN" sz="1600" b="1" u="sng" dirty="0">
                <a:solidFill>
                  <a:srgbClr val="563918"/>
                </a:solidFill>
              </a:rPr>
              <a:t>契合度</a:t>
            </a:r>
            <a:r>
              <a:rPr lang="zh-CN" altLang="zh-CN" sz="1600" b="1" dirty="0">
                <a:solidFill>
                  <a:srgbClr val="563918"/>
                </a:solidFill>
              </a:rPr>
              <a:t>，</a:t>
            </a:r>
            <a:endParaRPr lang="en-US" altLang="zh-CN" sz="1600" b="1" dirty="0">
              <a:solidFill>
                <a:srgbClr val="563918"/>
              </a:solidFill>
            </a:endParaRPr>
          </a:p>
          <a:p>
            <a:pPr lvl="1">
              <a:lnSpc>
                <a:spcPts val="2100"/>
              </a:lnSpc>
              <a:buFont typeface="Wingdings" panose="05000000000000000000" pitchFamily="2" charset="2"/>
              <a:buChar char="Ø"/>
            </a:pPr>
            <a:r>
              <a:rPr lang="zh-CN" altLang="zh-CN" sz="1600" b="1" dirty="0">
                <a:solidFill>
                  <a:srgbClr val="563918"/>
                </a:solidFill>
              </a:rPr>
              <a:t>对学校内部质量保证体系的</a:t>
            </a:r>
            <a:r>
              <a:rPr lang="zh-CN" altLang="zh-CN" sz="1600" b="1" u="sng" dirty="0">
                <a:solidFill>
                  <a:srgbClr val="563918"/>
                </a:solidFill>
              </a:rPr>
              <a:t>完备性、自洽性、常态性、有效性</a:t>
            </a:r>
            <a:r>
              <a:rPr lang="zh-CN" altLang="zh-CN" sz="1600" b="1" dirty="0">
                <a:solidFill>
                  <a:srgbClr val="563918"/>
                </a:solidFill>
              </a:rPr>
              <a:t>进行复核，</a:t>
            </a:r>
            <a:endParaRPr lang="en-US" altLang="zh-CN" sz="1600" b="1" dirty="0">
              <a:solidFill>
                <a:srgbClr val="563918"/>
              </a:solidFill>
            </a:endParaRPr>
          </a:p>
          <a:p>
            <a:pPr marL="285750" indent="-285750">
              <a:lnSpc>
                <a:spcPts val="2100"/>
              </a:lnSpc>
              <a:buFont typeface="Arial" panose="020B0604020202020204" pitchFamily="34" charset="0"/>
              <a:buChar char="•"/>
            </a:pPr>
            <a:r>
              <a:rPr lang="zh-CN" altLang="zh-CN" sz="1600" b="1" dirty="0">
                <a:solidFill>
                  <a:srgbClr val="563918"/>
                </a:solidFill>
              </a:rPr>
              <a:t>提出诊改复核意见和改进建议。</a:t>
            </a:r>
          </a:p>
          <a:p>
            <a:pPr marL="285750" indent="-285750">
              <a:lnSpc>
                <a:spcPts val="2100"/>
              </a:lnSpc>
              <a:buFont typeface="Arial" panose="020B0604020202020204" pitchFamily="34" charset="0"/>
              <a:buChar char="•"/>
            </a:pPr>
            <a:r>
              <a:rPr lang="zh-CN" altLang="zh-CN" sz="1600" b="1" dirty="0">
                <a:solidFill>
                  <a:srgbClr val="563918"/>
                </a:solidFill>
              </a:rPr>
              <a:t>向当地省级教育管理部门提交诊改复核报告。</a:t>
            </a:r>
          </a:p>
        </p:txBody>
      </p:sp>
    </p:spTree>
    <p:extLst>
      <p:ext uri="{BB962C8B-B14F-4D97-AF65-F5344CB8AC3E}">
        <p14:creationId xmlns:p14="http://schemas.microsoft.com/office/powerpoint/2010/main" val="1430266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5496" y="260649"/>
            <a:ext cx="9452522" cy="576063"/>
          </a:xfrm>
          <a:prstGeom prst="rect">
            <a:avLst/>
          </a:prstGeom>
        </p:spPr>
        <p:txBody>
          <a:bodyPr>
            <a:normAutofit fontScale="97500"/>
          </a:bodyPr>
          <a:lstStyle>
            <a:lvl1pPr algn="l" defTabSz="914400" rtl="0" eaLnBrk="1" latinLnBrk="0" hangingPunct="1">
              <a:spcBef>
                <a:spcPct val="0"/>
              </a:spcBef>
              <a:buNone/>
              <a:defRPr sz="3200" kern="1200">
                <a:solidFill>
                  <a:schemeClr val="bg1"/>
                </a:solidFill>
                <a:latin typeface="黑体" pitchFamily="49" charset="-122"/>
                <a:ea typeface="黑体" pitchFamily="49" charset="-122"/>
                <a:cs typeface="+mj-cs"/>
              </a:defRPr>
            </a:lvl1pPr>
          </a:lstStyle>
          <a:p>
            <a:r>
              <a:rPr lang="zh-CN" altLang="en-US" dirty="0">
                <a:effectLst>
                  <a:outerShdw blurRad="38100" dist="38100" dir="2700000" algn="tl">
                    <a:srgbClr val="000000">
                      <a:alpha val="43137"/>
                    </a:srgbClr>
                  </a:outerShdw>
                </a:effectLst>
              </a:rPr>
              <a:t>四、规范开展自主诊改和复核</a:t>
            </a:r>
          </a:p>
        </p:txBody>
      </p:sp>
      <p:sp>
        <p:nvSpPr>
          <p:cNvPr id="4" name="矩形 3"/>
          <p:cNvSpPr/>
          <p:nvPr/>
        </p:nvSpPr>
        <p:spPr>
          <a:xfrm>
            <a:off x="25801" y="1196752"/>
            <a:ext cx="9180512" cy="743152"/>
          </a:xfrm>
          <a:prstGeom prst="rect">
            <a:avLst/>
          </a:prstGeom>
        </p:spPr>
        <p:txBody>
          <a:bodyPr wrap="square">
            <a:spAutoFit/>
          </a:bodyPr>
          <a:lstStyle/>
          <a:p>
            <a:pPr marL="342900" lvl="1" indent="-342900">
              <a:lnSpc>
                <a:spcPct val="150000"/>
              </a:lnSpc>
              <a:buFont typeface="Wingdings" panose="05000000000000000000" pitchFamily="2" charset="2"/>
              <a:buChar char="Ø"/>
            </a:pPr>
            <a:r>
              <a:rPr lang="zh-CN" altLang="en-US" sz="3200" b="1" dirty="0">
                <a:solidFill>
                  <a:srgbClr val="563918"/>
                </a:solidFill>
              </a:rPr>
              <a:t>抽样</a:t>
            </a:r>
            <a:r>
              <a:rPr lang="zh-CN" altLang="en-US" sz="3200" b="1" dirty="0" smtClean="0">
                <a:solidFill>
                  <a:srgbClr val="563918"/>
                </a:solidFill>
              </a:rPr>
              <a:t>复核</a:t>
            </a:r>
            <a:endParaRPr lang="zh-CN" altLang="en-US" sz="3200" b="1" dirty="0">
              <a:solidFill>
                <a:srgbClr val="C40005"/>
              </a:solidFill>
            </a:endParaRPr>
          </a:p>
        </p:txBody>
      </p:sp>
      <p:sp>
        <p:nvSpPr>
          <p:cNvPr id="3" name="矩形 2"/>
          <p:cNvSpPr/>
          <p:nvPr/>
        </p:nvSpPr>
        <p:spPr>
          <a:xfrm>
            <a:off x="70464" y="2060848"/>
            <a:ext cx="8966031" cy="3574376"/>
          </a:xfrm>
          <a:prstGeom prst="rect">
            <a:avLst/>
          </a:prstGeom>
        </p:spPr>
        <p:txBody>
          <a:bodyPr wrap="square">
            <a:spAutoFit/>
          </a:bodyPr>
          <a:lstStyle/>
          <a:p>
            <a:pPr marL="0" indent="0">
              <a:lnSpc>
                <a:spcPts val="2100"/>
              </a:lnSpc>
              <a:buNone/>
            </a:pPr>
            <a:r>
              <a:rPr lang="en-US" altLang="zh-CN" sz="1600" b="1" dirty="0">
                <a:solidFill>
                  <a:srgbClr val="563918"/>
                </a:solidFill>
              </a:rPr>
              <a:t>3.</a:t>
            </a:r>
            <a:r>
              <a:rPr lang="zh-CN" altLang="zh-CN" sz="1600" b="1" dirty="0">
                <a:solidFill>
                  <a:srgbClr val="563918"/>
                </a:solidFill>
              </a:rPr>
              <a:t>准备工作</a:t>
            </a:r>
          </a:p>
          <a:p>
            <a:pPr marL="285750" indent="-285750">
              <a:lnSpc>
                <a:spcPts val="2100"/>
              </a:lnSpc>
              <a:buFont typeface="Arial" panose="020B0604020202020204" pitchFamily="34" charset="0"/>
              <a:buChar char="•"/>
            </a:pPr>
            <a:r>
              <a:rPr lang="zh-CN" altLang="zh-CN" sz="1600" b="1" dirty="0">
                <a:solidFill>
                  <a:srgbClr val="563918"/>
                </a:solidFill>
              </a:rPr>
              <a:t>业务学习。现场诊改复核专家应认真学习诊改工作文件和有关高等职业教育改革发展的政策法规，准确把握诊改复核工作原则，深入理解诊断项目参考表中的诊断内涵。</a:t>
            </a:r>
          </a:p>
          <a:p>
            <a:pPr marL="285750" indent="-285750">
              <a:lnSpc>
                <a:spcPts val="2100"/>
              </a:lnSpc>
              <a:buFont typeface="Arial" panose="020B0604020202020204" pitchFamily="34" charset="0"/>
              <a:buChar char="•"/>
            </a:pPr>
            <a:r>
              <a:rPr lang="zh-CN" altLang="zh-CN" sz="1600" b="1" dirty="0">
                <a:solidFill>
                  <a:srgbClr val="563918"/>
                </a:solidFill>
              </a:rPr>
              <a:t>远程预诊。接受现场诊改复核任务后，诊改复核专家应独立分析省级教育行政部门对复核学校的远程常态监测数据、学校人才培养工作状态数据采集与管理平台相关数据、学校自我诊改报告等，对照《高等职业学校内部质量保证体系诊断项目参考表》，填写“</a:t>
            </a:r>
            <a:r>
              <a:rPr lang="zh-CN" altLang="zh-CN" sz="1600" b="1" dirty="0">
                <a:solidFill>
                  <a:srgbClr val="563918"/>
                </a:solidFill>
                <a:hlinkClick r:id="rId2" action="ppaction://hlinkfile"/>
              </a:rPr>
              <a:t>表</a:t>
            </a:r>
            <a:r>
              <a:rPr lang="en-US" altLang="zh-CN" sz="1600" b="1" dirty="0">
                <a:solidFill>
                  <a:srgbClr val="563918"/>
                </a:solidFill>
                <a:hlinkClick r:id="rId2" action="ppaction://hlinkfile"/>
              </a:rPr>
              <a:t>1</a:t>
            </a:r>
            <a:r>
              <a:rPr lang="zh-CN" altLang="zh-CN" sz="1600" b="1" dirty="0">
                <a:solidFill>
                  <a:srgbClr val="563918"/>
                </a:solidFill>
                <a:hlinkClick r:id="rId2" action="ppaction://hlinkfile"/>
              </a:rPr>
              <a:t>专家复核预诊意见表</a:t>
            </a:r>
            <a:r>
              <a:rPr lang="zh-CN" altLang="zh-CN" sz="1600" b="1" dirty="0">
                <a:solidFill>
                  <a:srgbClr val="563918"/>
                </a:solidFill>
              </a:rPr>
              <a:t>”，提交专家组组长，供专家组预备会议讨论使用。</a:t>
            </a:r>
          </a:p>
          <a:p>
            <a:pPr marL="285750" indent="-285750">
              <a:lnSpc>
                <a:spcPts val="2100"/>
              </a:lnSpc>
              <a:buFont typeface="Arial" panose="020B0604020202020204" pitchFamily="34" charset="0"/>
              <a:buChar char="•"/>
            </a:pPr>
            <a:r>
              <a:rPr lang="zh-CN" altLang="zh-CN" sz="1600" b="1" dirty="0">
                <a:solidFill>
                  <a:srgbClr val="563918"/>
                </a:solidFill>
              </a:rPr>
              <a:t>专家组预备会。专家组内交流研讨预诊意见、确定现场诊改复核重点、制定现场诊改复核工作方案，审议专家组组长提出的复核工作日程和分工方案。每位专家根据分工制订“</a:t>
            </a:r>
            <a:r>
              <a:rPr lang="zh-CN" altLang="zh-CN" sz="1600" b="1" dirty="0">
                <a:solidFill>
                  <a:srgbClr val="563918"/>
                </a:solidFill>
                <a:hlinkClick r:id="rId3" action="ppaction://hlinkfile"/>
              </a:rPr>
              <a:t>表</a:t>
            </a:r>
            <a:r>
              <a:rPr lang="en-US" altLang="zh-CN" sz="1600" b="1" dirty="0">
                <a:solidFill>
                  <a:srgbClr val="563918"/>
                </a:solidFill>
                <a:hlinkClick r:id="rId3" action="ppaction://hlinkfile"/>
              </a:rPr>
              <a:t>2</a:t>
            </a:r>
            <a:r>
              <a:rPr lang="zh-CN" altLang="zh-CN" sz="1600" b="1" dirty="0">
                <a:solidFill>
                  <a:srgbClr val="563918"/>
                </a:solidFill>
                <a:hlinkClick r:id="rId3" action="ppaction://hlinkfile"/>
              </a:rPr>
              <a:t>专家个人工作计划表</a:t>
            </a:r>
            <a:r>
              <a:rPr lang="zh-CN" altLang="zh-CN" sz="1600" b="1" dirty="0">
                <a:solidFill>
                  <a:srgbClr val="563918"/>
                </a:solidFill>
              </a:rPr>
              <a:t>”，并做好相应准备工作。所有方案和日程由专家组秘书负责收集，专家组工作结束后交省级诊改专家委员会存档备查。</a:t>
            </a:r>
          </a:p>
          <a:p>
            <a:pPr marL="285750" indent="-285750">
              <a:lnSpc>
                <a:spcPts val="2100"/>
              </a:lnSpc>
              <a:buFont typeface="Arial" panose="020B0604020202020204" pitchFamily="34" charset="0"/>
              <a:buChar char="•"/>
            </a:pPr>
            <a:r>
              <a:rPr lang="zh-CN" altLang="zh-CN" sz="1600" b="1" dirty="0">
                <a:solidFill>
                  <a:srgbClr val="563918"/>
                </a:solidFill>
              </a:rPr>
              <a:t>专家组秘书应将汇总整理的“专家个人工作计划表”及时传递至学校，以便做好人员通知、场所安排等准备。</a:t>
            </a:r>
          </a:p>
        </p:txBody>
      </p:sp>
    </p:spTree>
    <p:extLst>
      <p:ext uri="{BB962C8B-B14F-4D97-AF65-F5344CB8AC3E}">
        <p14:creationId xmlns:p14="http://schemas.microsoft.com/office/powerpoint/2010/main" val="2123490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3"/>
          <p:cNvGraphicFramePr>
            <a:graphicFrameLocks/>
          </p:cNvGraphicFramePr>
          <p:nvPr>
            <p:extLst>
              <p:ext uri="{D42A27DB-BD31-4B8C-83A1-F6EECF244321}">
                <p14:modId xmlns:p14="http://schemas.microsoft.com/office/powerpoint/2010/main" val="2492285365"/>
              </p:ext>
            </p:extLst>
          </p:nvPr>
        </p:nvGraphicFramePr>
        <p:xfrm>
          <a:off x="1115616" y="88918"/>
          <a:ext cx="7632848" cy="6741374"/>
        </p:xfrm>
        <a:graphic>
          <a:graphicData uri="http://schemas.openxmlformats.org/drawingml/2006/table">
            <a:tbl>
              <a:tblPr firstRow="1" firstCol="1" lastRow="1" lastCol="1" bandRow="1" bandCol="1">
                <a:tableStyleId>{5C22544A-7EE6-4342-B048-85BDC9FD1C3A}</a:tableStyleId>
              </a:tblPr>
              <a:tblGrid>
                <a:gridCol w="1196380">
                  <a:extLst>
                    <a:ext uri="{9D8B030D-6E8A-4147-A177-3AD203B41FA5}">
                      <a16:colId xmlns:a16="http://schemas.microsoft.com/office/drawing/2014/main" val="439248635"/>
                    </a:ext>
                  </a:extLst>
                </a:gridCol>
                <a:gridCol w="1259880">
                  <a:extLst>
                    <a:ext uri="{9D8B030D-6E8A-4147-A177-3AD203B41FA5}">
                      <a16:colId xmlns:a16="http://schemas.microsoft.com/office/drawing/2014/main" val="2977318460"/>
                    </a:ext>
                  </a:extLst>
                </a:gridCol>
                <a:gridCol w="1605955">
                  <a:extLst>
                    <a:ext uri="{9D8B030D-6E8A-4147-A177-3AD203B41FA5}">
                      <a16:colId xmlns:a16="http://schemas.microsoft.com/office/drawing/2014/main" val="1446549827"/>
                    </a:ext>
                  </a:extLst>
                </a:gridCol>
                <a:gridCol w="1396405">
                  <a:extLst>
                    <a:ext uri="{9D8B030D-6E8A-4147-A177-3AD203B41FA5}">
                      <a16:colId xmlns:a16="http://schemas.microsoft.com/office/drawing/2014/main" val="3606369918"/>
                    </a:ext>
                  </a:extLst>
                </a:gridCol>
                <a:gridCol w="685205">
                  <a:extLst>
                    <a:ext uri="{9D8B030D-6E8A-4147-A177-3AD203B41FA5}">
                      <a16:colId xmlns:a16="http://schemas.microsoft.com/office/drawing/2014/main" val="3545029748"/>
                    </a:ext>
                  </a:extLst>
                </a:gridCol>
                <a:gridCol w="1489023">
                  <a:extLst>
                    <a:ext uri="{9D8B030D-6E8A-4147-A177-3AD203B41FA5}">
                      <a16:colId xmlns:a16="http://schemas.microsoft.com/office/drawing/2014/main" val="2668264588"/>
                    </a:ext>
                  </a:extLst>
                </a:gridCol>
              </a:tblGrid>
              <a:tr h="461821">
                <a:tc>
                  <a:txBody>
                    <a:bodyPr/>
                    <a:lstStyle/>
                    <a:p>
                      <a:pPr algn="ctr">
                        <a:spcAft>
                          <a:spcPts val="0"/>
                        </a:spcAft>
                      </a:pPr>
                      <a:r>
                        <a:rPr lang="zh-CN" sz="1000" kern="100" dirty="0">
                          <a:solidFill>
                            <a:schemeClr val="tx1"/>
                          </a:solidFill>
                          <a:effectLst/>
                          <a:latin typeface="+mj-ea"/>
                          <a:ea typeface="+mj-ea"/>
                        </a:rPr>
                        <a:t>诊断项目</a:t>
                      </a:r>
                      <a:endParaRPr lang="zh-CN" sz="1000" kern="100" dirty="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ctr">
                        <a:spcAft>
                          <a:spcPts val="0"/>
                        </a:spcAft>
                      </a:pPr>
                      <a:r>
                        <a:rPr lang="zh-CN" sz="1000" kern="100" dirty="0">
                          <a:solidFill>
                            <a:schemeClr val="tx1"/>
                          </a:solidFill>
                          <a:effectLst/>
                          <a:latin typeface="+mj-ea"/>
                          <a:ea typeface="+mj-ea"/>
                        </a:rPr>
                        <a:t>诊断要素</a:t>
                      </a:r>
                      <a:endParaRPr lang="zh-CN" sz="1000" kern="100" dirty="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ctr">
                        <a:spcAft>
                          <a:spcPts val="0"/>
                        </a:spcAft>
                      </a:pPr>
                      <a:r>
                        <a:rPr lang="zh-CN" sz="1000" kern="100">
                          <a:solidFill>
                            <a:schemeClr val="tx1"/>
                          </a:solidFill>
                          <a:effectLst/>
                          <a:latin typeface="+mj-ea"/>
                          <a:ea typeface="+mj-ea"/>
                        </a:rPr>
                        <a:t>诊断点</a:t>
                      </a:r>
                      <a:endParaRPr lang="zh-CN" sz="1000" kern="10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ctr">
                        <a:spcAft>
                          <a:spcPts val="0"/>
                        </a:spcAft>
                      </a:pPr>
                      <a:r>
                        <a:rPr lang="zh-CN" sz="1000" kern="100" dirty="0">
                          <a:solidFill>
                            <a:srgbClr val="FF0000"/>
                          </a:solidFill>
                          <a:effectLst/>
                          <a:latin typeface="+mj-ea"/>
                          <a:ea typeface="+mj-ea"/>
                        </a:rPr>
                        <a:t>对自我诊改有效性的初步诊断</a:t>
                      </a:r>
                      <a:endParaRPr lang="zh-CN" sz="1000" kern="100" dirty="0">
                        <a:solidFill>
                          <a:srgbClr val="FF0000"/>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ctr">
                        <a:spcAft>
                          <a:spcPts val="0"/>
                        </a:spcAft>
                      </a:pPr>
                      <a:r>
                        <a:rPr lang="zh-CN" sz="1000" kern="100" dirty="0">
                          <a:solidFill>
                            <a:srgbClr val="FF0000"/>
                          </a:solidFill>
                          <a:effectLst/>
                          <a:latin typeface="+mj-ea"/>
                          <a:ea typeface="+mj-ea"/>
                        </a:rPr>
                        <a:t>原因初步分析</a:t>
                      </a:r>
                      <a:endParaRPr lang="zh-CN" sz="1000" kern="100" dirty="0">
                        <a:solidFill>
                          <a:srgbClr val="FF0000"/>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ctr">
                        <a:spcAft>
                          <a:spcPts val="0"/>
                        </a:spcAft>
                      </a:pPr>
                      <a:r>
                        <a:rPr lang="zh-CN" sz="1000" kern="100" dirty="0">
                          <a:solidFill>
                            <a:srgbClr val="FF0000"/>
                          </a:solidFill>
                          <a:effectLst/>
                          <a:latin typeface="+mj-ea"/>
                          <a:ea typeface="+mj-ea"/>
                        </a:rPr>
                        <a:t>是否列为复核点</a:t>
                      </a:r>
                      <a:endParaRPr lang="zh-CN" sz="1000" kern="100" dirty="0">
                        <a:solidFill>
                          <a:srgbClr val="FF0000"/>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1520183600"/>
                  </a:ext>
                </a:extLst>
              </a:tr>
              <a:tr h="166403">
                <a:tc rowSpan="9">
                  <a:txBody>
                    <a:bodyPr/>
                    <a:lstStyle/>
                    <a:p>
                      <a:pPr algn="just">
                        <a:spcAft>
                          <a:spcPts val="0"/>
                        </a:spcAft>
                      </a:pPr>
                      <a:r>
                        <a:rPr lang="en-US" sz="1000" kern="100" dirty="0">
                          <a:solidFill>
                            <a:schemeClr val="tx1"/>
                          </a:solidFill>
                          <a:effectLst/>
                          <a:latin typeface="+mj-ea"/>
                          <a:ea typeface="+mj-ea"/>
                        </a:rPr>
                        <a:t>1.</a:t>
                      </a:r>
                      <a:r>
                        <a:rPr lang="zh-CN" sz="1000" kern="100" dirty="0">
                          <a:solidFill>
                            <a:schemeClr val="tx1"/>
                          </a:solidFill>
                          <a:effectLst/>
                          <a:latin typeface="+mj-ea"/>
                          <a:ea typeface="+mj-ea"/>
                        </a:rPr>
                        <a:t>体系总体构架</a:t>
                      </a:r>
                      <a:endParaRPr lang="zh-CN" sz="1000" kern="100" dirty="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rowSpan="3">
                  <a:txBody>
                    <a:bodyPr/>
                    <a:lstStyle/>
                    <a:p>
                      <a:pPr algn="just">
                        <a:spcAft>
                          <a:spcPts val="0"/>
                        </a:spcAft>
                      </a:pPr>
                      <a:r>
                        <a:rPr lang="en-US" sz="1000" kern="100" dirty="0">
                          <a:solidFill>
                            <a:schemeClr val="tx1"/>
                          </a:solidFill>
                          <a:effectLst/>
                          <a:latin typeface="+mj-ea"/>
                          <a:ea typeface="+mj-ea"/>
                        </a:rPr>
                        <a:t>1.1</a:t>
                      </a:r>
                      <a:r>
                        <a:rPr lang="zh-CN" sz="1000" kern="100" dirty="0">
                          <a:solidFill>
                            <a:schemeClr val="tx1"/>
                          </a:solidFill>
                          <a:effectLst/>
                          <a:latin typeface="+mj-ea"/>
                          <a:ea typeface="+mj-ea"/>
                        </a:rPr>
                        <a:t>质量保证理念</a:t>
                      </a:r>
                      <a:endParaRPr lang="zh-CN" sz="1000" kern="100" dirty="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zh-CN" sz="1000" kern="100">
                          <a:solidFill>
                            <a:schemeClr val="tx1"/>
                          </a:solidFill>
                          <a:effectLst/>
                          <a:latin typeface="+mj-ea"/>
                          <a:ea typeface="+mj-ea"/>
                        </a:rPr>
                        <a:t>①质量目标与定位</a:t>
                      </a:r>
                      <a:endParaRPr lang="zh-CN" sz="1000" kern="10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ctr">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dirty="0">
                          <a:solidFill>
                            <a:schemeClr val="tx1"/>
                          </a:solidFill>
                          <a:effectLst/>
                          <a:latin typeface="+mj-ea"/>
                          <a:ea typeface="+mj-ea"/>
                        </a:rPr>
                        <a:t> </a:t>
                      </a:r>
                      <a:endParaRPr lang="zh-CN" sz="800" kern="100" dirty="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1015898818"/>
                  </a:ext>
                </a:extLst>
              </a:tr>
              <a:tr h="166403">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000" kern="100" dirty="0">
                          <a:solidFill>
                            <a:schemeClr val="tx1"/>
                          </a:solidFill>
                          <a:effectLst/>
                          <a:latin typeface="+mj-ea"/>
                          <a:ea typeface="+mj-ea"/>
                        </a:rPr>
                        <a:t>②质量保证规划</a:t>
                      </a:r>
                      <a:endParaRPr lang="zh-CN" sz="1000" kern="100" dirty="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dirty="0">
                          <a:solidFill>
                            <a:schemeClr val="tx1"/>
                          </a:solidFill>
                          <a:effectLst/>
                          <a:latin typeface="+mj-ea"/>
                          <a:ea typeface="+mj-ea"/>
                        </a:rPr>
                        <a:t> </a:t>
                      </a:r>
                      <a:endParaRPr lang="zh-CN" sz="800" kern="100" dirty="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616885151"/>
                  </a:ext>
                </a:extLst>
              </a:tr>
              <a:tr h="166403">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000" kern="100">
                          <a:solidFill>
                            <a:schemeClr val="tx1"/>
                          </a:solidFill>
                          <a:effectLst/>
                          <a:latin typeface="+mj-ea"/>
                          <a:ea typeface="+mj-ea"/>
                        </a:rPr>
                        <a:t>③质量文化建设</a:t>
                      </a:r>
                      <a:endParaRPr lang="zh-CN" sz="1000" kern="10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dirty="0">
                          <a:solidFill>
                            <a:schemeClr val="tx1"/>
                          </a:solidFill>
                          <a:effectLst/>
                          <a:latin typeface="+mj-ea"/>
                          <a:ea typeface="+mj-ea"/>
                        </a:rPr>
                        <a:t> </a:t>
                      </a:r>
                      <a:endParaRPr lang="zh-CN" sz="800" kern="100" dirty="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1968849169"/>
                  </a:ext>
                </a:extLst>
              </a:tr>
              <a:tr h="184729">
                <a:tc vMerge="1">
                  <a:txBody>
                    <a:bodyPr/>
                    <a:lstStyle/>
                    <a:p>
                      <a:endParaRPr lang="zh-CN" altLang="en-US"/>
                    </a:p>
                  </a:txBody>
                  <a:tcPr/>
                </a:tc>
                <a:tc rowSpan="2">
                  <a:txBody>
                    <a:bodyPr/>
                    <a:lstStyle/>
                    <a:p>
                      <a:pPr algn="just">
                        <a:spcAft>
                          <a:spcPts val="0"/>
                        </a:spcAft>
                      </a:pPr>
                      <a:r>
                        <a:rPr lang="en-US" sz="1000" kern="100">
                          <a:solidFill>
                            <a:schemeClr val="tx1"/>
                          </a:solidFill>
                          <a:effectLst/>
                          <a:latin typeface="+mj-ea"/>
                          <a:ea typeface="+mj-ea"/>
                        </a:rPr>
                        <a:t>1.2</a:t>
                      </a:r>
                      <a:r>
                        <a:rPr lang="zh-CN" sz="1000" kern="100">
                          <a:solidFill>
                            <a:schemeClr val="tx1"/>
                          </a:solidFill>
                          <a:effectLst/>
                          <a:latin typeface="+mj-ea"/>
                          <a:ea typeface="+mj-ea"/>
                        </a:rPr>
                        <a:t>组织构架</a:t>
                      </a:r>
                      <a:endParaRPr lang="zh-CN" sz="1000" kern="10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zh-CN" sz="1000" kern="100" dirty="0">
                          <a:solidFill>
                            <a:schemeClr val="tx1"/>
                          </a:solidFill>
                          <a:effectLst/>
                          <a:latin typeface="+mj-ea"/>
                          <a:ea typeface="+mj-ea"/>
                        </a:rPr>
                        <a:t>①质量保证机构与分工</a:t>
                      </a:r>
                      <a:endParaRPr lang="zh-CN" sz="1000" kern="100" dirty="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dirty="0">
                          <a:solidFill>
                            <a:schemeClr val="tx1"/>
                          </a:solidFill>
                          <a:effectLst/>
                          <a:latin typeface="+mj-ea"/>
                          <a:ea typeface="+mj-ea"/>
                        </a:rPr>
                        <a:t> </a:t>
                      </a:r>
                      <a:endParaRPr lang="zh-CN" sz="800" kern="100" dirty="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2682242018"/>
                  </a:ext>
                </a:extLst>
              </a:tr>
              <a:tr h="166403">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000" kern="100" dirty="0">
                          <a:solidFill>
                            <a:schemeClr val="tx1"/>
                          </a:solidFill>
                          <a:effectLst/>
                          <a:latin typeface="+mj-ea"/>
                          <a:ea typeface="+mj-ea"/>
                        </a:rPr>
                        <a:t>②质量保证队伍</a:t>
                      </a:r>
                      <a:endParaRPr lang="zh-CN" sz="1000" kern="100" dirty="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635032462"/>
                  </a:ext>
                </a:extLst>
              </a:tr>
              <a:tr h="166403">
                <a:tc vMerge="1">
                  <a:txBody>
                    <a:bodyPr/>
                    <a:lstStyle/>
                    <a:p>
                      <a:endParaRPr lang="zh-CN" altLang="en-US"/>
                    </a:p>
                  </a:txBody>
                  <a:tcPr/>
                </a:tc>
                <a:tc rowSpan="2">
                  <a:txBody>
                    <a:bodyPr/>
                    <a:lstStyle/>
                    <a:p>
                      <a:pPr algn="just">
                        <a:spcAft>
                          <a:spcPts val="0"/>
                        </a:spcAft>
                      </a:pPr>
                      <a:r>
                        <a:rPr lang="en-US" sz="1000" kern="100">
                          <a:solidFill>
                            <a:schemeClr val="tx1"/>
                          </a:solidFill>
                          <a:effectLst/>
                          <a:latin typeface="+mj-ea"/>
                          <a:ea typeface="+mj-ea"/>
                        </a:rPr>
                        <a:t>1.3</a:t>
                      </a:r>
                      <a:r>
                        <a:rPr lang="zh-CN" sz="1000" kern="100">
                          <a:solidFill>
                            <a:schemeClr val="tx1"/>
                          </a:solidFill>
                          <a:effectLst/>
                          <a:latin typeface="+mj-ea"/>
                          <a:ea typeface="+mj-ea"/>
                        </a:rPr>
                        <a:t>制度构架</a:t>
                      </a:r>
                      <a:endParaRPr lang="zh-CN" sz="1000" kern="10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zh-CN" sz="1000" kern="100" dirty="0">
                          <a:solidFill>
                            <a:schemeClr val="tx1"/>
                          </a:solidFill>
                          <a:effectLst/>
                          <a:latin typeface="+mj-ea"/>
                          <a:ea typeface="+mj-ea"/>
                        </a:rPr>
                        <a:t>①质量保证制度</a:t>
                      </a:r>
                      <a:endParaRPr lang="zh-CN" sz="1000" kern="100" dirty="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037897206"/>
                  </a:ext>
                </a:extLst>
              </a:tr>
              <a:tr h="166403">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000" kern="100">
                          <a:solidFill>
                            <a:schemeClr val="tx1"/>
                          </a:solidFill>
                          <a:effectLst/>
                          <a:latin typeface="+mj-ea"/>
                          <a:ea typeface="+mj-ea"/>
                        </a:rPr>
                        <a:t>②执行与改进</a:t>
                      </a:r>
                      <a:endParaRPr lang="zh-CN" sz="1000" kern="10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240112321"/>
                  </a:ext>
                </a:extLst>
              </a:tr>
              <a:tr h="166403">
                <a:tc vMerge="1">
                  <a:txBody>
                    <a:bodyPr/>
                    <a:lstStyle/>
                    <a:p>
                      <a:endParaRPr lang="zh-CN" altLang="en-US"/>
                    </a:p>
                  </a:txBody>
                  <a:tcPr/>
                </a:tc>
                <a:tc rowSpan="2">
                  <a:txBody>
                    <a:bodyPr/>
                    <a:lstStyle/>
                    <a:p>
                      <a:pPr algn="just">
                        <a:spcAft>
                          <a:spcPts val="0"/>
                        </a:spcAft>
                      </a:pPr>
                      <a:r>
                        <a:rPr lang="en-US" sz="1000" kern="100">
                          <a:solidFill>
                            <a:schemeClr val="tx1"/>
                          </a:solidFill>
                          <a:effectLst/>
                          <a:latin typeface="+mj-ea"/>
                          <a:ea typeface="+mj-ea"/>
                        </a:rPr>
                        <a:t>1.4</a:t>
                      </a:r>
                      <a:r>
                        <a:rPr lang="zh-CN" sz="1000" kern="100">
                          <a:solidFill>
                            <a:schemeClr val="tx1"/>
                          </a:solidFill>
                          <a:effectLst/>
                          <a:latin typeface="+mj-ea"/>
                          <a:ea typeface="+mj-ea"/>
                        </a:rPr>
                        <a:t>信息系统</a:t>
                      </a:r>
                      <a:endParaRPr lang="zh-CN" sz="1000" kern="10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zh-CN" sz="1000" kern="100">
                          <a:solidFill>
                            <a:schemeClr val="tx1"/>
                          </a:solidFill>
                          <a:effectLst/>
                          <a:latin typeface="+mj-ea"/>
                          <a:ea typeface="+mj-ea"/>
                        </a:rPr>
                        <a:t>①信息采集与管理</a:t>
                      </a:r>
                      <a:endParaRPr lang="zh-CN" sz="1000" kern="10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dirty="0">
                          <a:solidFill>
                            <a:schemeClr val="tx1"/>
                          </a:solidFill>
                          <a:effectLst/>
                          <a:latin typeface="+mj-ea"/>
                          <a:ea typeface="+mj-ea"/>
                        </a:rPr>
                        <a:t> </a:t>
                      </a:r>
                      <a:endParaRPr lang="zh-CN" sz="800" kern="100" dirty="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dirty="0">
                          <a:solidFill>
                            <a:schemeClr val="tx1"/>
                          </a:solidFill>
                          <a:effectLst/>
                          <a:latin typeface="+mj-ea"/>
                          <a:ea typeface="+mj-ea"/>
                        </a:rPr>
                        <a:t> </a:t>
                      </a:r>
                      <a:endParaRPr lang="zh-CN" sz="800" kern="100" dirty="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2215243953"/>
                  </a:ext>
                </a:extLst>
              </a:tr>
              <a:tr h="166403">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000" kern="100">
                          <a:solidFill>
                            <a:schemeClr val="tx1"/>
                          </a:solidFill>
                          <a:effectLst/>
                          <a:latin typeface="+mj-ea"/>
                          <a:ea typeface="+mj-ea"/>
                        </a:rPr>
                        <a:t>②信息应用</a:t>
                      </a:r>
                      <a:endParaRPr lang="zh-CN" sz="1000" kern="10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985462392"/>
                  </a:ext>
                </a:extLst>
              </a:tr>
              <a:tr h="166403">
                <a:tc rowSpan="9">
                  <a:txBody>
                    <a:bodyPr/>
                    <a:lstStyle/>
                    <a:p>
                      <a:pPr algn="just">
                        <a:spcAft>
                          <a:spcPts val="0"/>
                        </a:spcAft>
                      </a:pPr>
                      <a:r>
                        <a:rPr lang="en-US" sz="1000" kern="100" dirty="0">
                          <a:solidFill>
                            <a:schemeClr val="tx1"/>
                          </a:solidFill>
                          <a:effectLst/>
                          <a:latin typeface="+mj-ea"/>
                          <a:ea typeface="+mj-ea"/>
                        </a:rPr>
                        <a:t>2.</a:t>
                      </a:r>
                      <a:r>
                        <a:rPr lang="zh-CN" sz="1000" kern="100" dirty="0">
                          <a:solidFill>
                            <a:schemeClr val="tx1"/>
                          </a:solidFill>
                          <a:effectLst/>
                          <a:latin typeface="+mj-ea"/>
                          <a:ea typeface="+mj-ea"/>
                        </a:rPr>
                        <a:t>专业质量保证</a:t>
                      </a:r>
                      <a:endParaRPr lang="zh-CN" sz="1000" kern="100" dirty="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rowSpan="3">
                  <a:txBody>
                    <a:bodyPr/>
                    <a:lstStyle/>
                    <a:p>
                      <a:pPr algn="just">
                        <a:spcAft>
                          <a:spcPts val="0"/>
                        </a:spcAft>
                      </a:pPr>
                      <a:r>
                        <a:rPr lang="en-US" sz="1000" kern="100">
                          <a:solidFill>
                            <a:schemeClr val="tx1"/>
                          </a:solidFill>
                          <a:effectLst/>
                          <a:latin typeface="+mj-ea"/>
                          <a:ea typeface="+mj-ea"/>
                        </a:rPr>
                        <a:t>2.1</a:t>
                      </a:r>
                      <a:r>
                        <a:rPr lang="zh-CN" sz="1000" kern="100">
                          <a:solidFill>
                            <a:schemeClr val="tx1"/>
                          </a:solidFill>
                          <a:effectLst/>
                          <a:latin typeface="+mj-ea"/>
                          <a:ea typeface="+mj-ea"/>
                        </a:rPr>
                        <a:t>专业建设规划</a:t>
                      </a:r>
                      <a:endParaRPr lang="zh-CN" sz="1000" kern="10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zh-CN" sz="1000" kern="100">
                          <a:solidFill>
                            <a:schemeClr val="tx1"/>
                          </a:solidFill>
                          <a:effectLst/>
                          <a:latin typeface="+mj-ea"/>
                          <a:ea typeface="+mj-ea"/>
                        </a:rPr>
                        <a:t>①规划制定与实施</a:t>
                      </a:r>
                      <a:endParaRPr lang="zh-CN" sz="1000" kern="10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dirty="0">
                          <a:solidFill>
                            <a:schemeClr val="tx1"/>
                          </a:solidFill>
                          <a:effectLst/>
                          <a:latin typeface="+mj-ea"/>
                          <a:ea typeface="+mj-ea"/>
                        </a:rPr>
                        <a:t> </a:t>
                      </a:r>
                      <a:endParaRPr lang="zh-CN" sz="800" kern="100" dirty="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094635612"/>
                  </a:ext>
                </a:extLst>
              </a:tr>
              <a:tr h="166403">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000" kern="100">
                          <a:solidFill>
                            <a:schemeClr val="tx1"/>
                          </a:solidFill>
                          <a:effectLst/>
                          <a:latin typeface="+mj-ea"/>
                          <a:ea typeface="+mj-ea"/>
                        </a:rPr>
                        <a:t>②目标与标准</a:t>
                      </a:r>
                      <a:endParaRPr lang="zh-CN" sz="1000" kern="10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dirty="0">
                          <a:solidFill>
                            <a:schemeClr val="tx1"/>
                          </a:solidFill>
                          <a:effectLst/>
                          <a:latin typeface="+mj-ea"/>
                          <a:ea typeface="+mj-ea"/>
                        </a:rPr>
                        <a:t> </a:t>
                      </a:r>
                      <a:endParaRPr lang="zh-CN" sz="800" kern="100" dirty="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dirty="0">
                          <a:solidFill>
                            <a:schemeClr val="tx1"/>
                          </a:solidFill>
                          <a:effectLst/>
                          <a:latin typeface="+mj-ea"/>
                          <a:ea typeface="+mj-ea"/>
                        </a:rPr>
                        <a:t> </a:t>
                      </a:r>
                      <a:endParaRPr lang="zh-CN" sz="800" kern="100" dirty="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dirty="0">
                          <a:solidFill>
                            <a:schemeClr val="tx1"/>
                          </a:solidFill>
                          <a:effectLst/>
                          <a:latin typeface="+mj-ea"/>
                          <a:ea typeface="+mj-ea"/>
                        </a:rPr>
                        <a:t> </a:t>
                      </a:r>
                      <a:endParaRPr lang="zh-CN" sz="800" kern="100" dirty="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1112202174"/>
                  </a:ext>
                </a:extLst>
              </a:tr>
              <a:tr h="166403">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000" kern="100">
                          <a:solidFill>
                            <a:schemeClr val="tx1"/>
                          </a:solidFill>
                          <a:effectLst/>
                          <a:latin typeface="+mj-ea"/>
                          <a:ea typeface="+mj-ea"/>
                        </a:rPr>
                        <a:t>③条件保障</a:t>
                      </a:r>
                      <a:endParaRPr lang="zh-CN" sz="1000" kern="10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dirty="0">
                          <a:solidFill>
                            <a:schemeClr val="tx1"/>
                          </a:solidFill>
                          <a:effectLst/>
                          <a:latin typeface="+mj-ea"/>
                          <a:ea typeface="+mj-ea"/>
                        </a:rPr>
                        <a:t> </a:t>
                      </a:r>
                      <a:endParaRPr lang="zh-CN" sz="800" kern="100" dirty="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650408189"/>
                  </a:ext>
                </a:extLst>
              </a:tr>
              <a:tr h="166403">
                <a:tc vMerge="1">
                  <a:txBody>
                    <a:bodyPr/>
                    <a:lstStyle/>
                    <a:p>
                      <a:endParaRPr lang="zh-CN" altLang="en-US"/>
                    </a:p>
                  </a:txBody>
                  <a:tcPr/>
                </a:tc>
                <a:tc rowSpan="3">
                  <a:txBody>
                    <a:bodyPr/>
                    <a:lstStyle/>
                    <a:p>
                      <a:pPr algn="just">
                        <a:spcAft>
                          <a:spcPts val="0"/>
                        </a:spcAft>
                      </a:pPr>
                      <a:r>
                        <a:rPr lang="en-US" sz="1000" kern="100">
                          <a:solidFill>
                            <a:schemeClr val="tx1"/>
                          </a:solidFill>
                          <a:effectLst/>
                          <a:latin typeface="+mj-ea"/>
                          <a:ea typeface="+mj-ea"/>
                        </a:rPr>
                        <a:t>2.2</a:t>
                      </a:r>
                      <a:r>
                        <a:rPr lang="zh-CN" sz="1000" kern="100">
                          <a:solidFill>
                            <a:schemeClr val="tx1"/>
                          </a:solidFill>
                          <a:effectLst/>
                          <a:latin typeface="+mj-ea"/>
                          <a:ea typeface="+mj-ea"/>
                        </a:rPr>
                        <a:t>专业诊改</a:t>
                      </a:r>
                      <a:endParaRPr lang="zh-CN" sz="1000" kern="10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zh-CN" sz="1000" kern="100">
                          <a:solidFill>
                            <a:schemeClr val="tx1"/>
                          </a:solidFill>
                          <a:effectLst/>
                          <a:latin typeface="+mj-ea"/>
                          <a:ea typeface="+mj-ea"/>
                        </a:rPr>
                        <a:t>①诊改制度与运行</a:t>
                      </a:r>
                      <a:endParaRPr lang="zh-CN" sz="1000" kern="10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dirty="0">
                          <a:solidFill>
                            <a:schemeClr val="tx1"/>
                          </a:solidFill>
                          <a:effectLst/>
                          <a:latin typeface="+mj-ea"/>
                          <a:ea typeface="+mj-ea"/>
                        </a:rPr>
                        <a:t> </a:t>
                      </a:r>
                      <a:endParaRPr lang="zh-CN" sz="800" kern="100" dirty="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1186294"/>
                  </a:ext>
                </a:extLst>
              </a:tr>
              <a:tr h="166403">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000" kern="100">
                          <a:solidFill>
                            <a:schemeClr val="tx1"/>
                          </a:solidFill>
                          <a:effectLst/>
                          <a:latin typeface="+mj-ea"/>
                          <a:ea typeface="+mj-ea"/>
                        </a:rPr>
                        <a:t>②诊改效果</a:t>
                      </a:r>
                      <a:endParaRPr lang="zh-CN" sz="1000" kern="10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552882858"/>
                  </a:ext>
                </a:extLst>
              </a:tr>
              <a:tr h="184729">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000" kern="100">
                          <a:solidFill>
                            <a:schemeClr val="tx1"/>
                          </a:solidFill>
                          <a:effectLst/>
                          <a:latin typeface="+mj-ea"/>
                          <a:ea typeface="+mj-ea"/>
                        </a:rPr>
                        <a:t>③外部诊断结论应用</a:t>
                      </a:r>
                      <a:endParaRPr lang="zh-CN" sz="1000" kern="10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dirty="0">
                          <a:solidFill>
                            <a:schemeClr val="tx1"/>
                          </a:solidFill>
                          <a:effectLst/>
                          <a:latin typeface="+mj-ea"/>
                          <a:ea typeface="+mj-ea"/>
                        </a:rPr>
                        <a:t> </a:t>
                      </a:r>
                      <a:endParaRPr lang="zh-CN" sz="800" kern="100" dirty="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2375147140"/>
                  </a:ext>
                </a:extLst>
              </a:tr>
              <a:tr h="166403">
                <a:tc vMerge="1">
                  <a:txBody>
                    <a:bodyPr/>
                    <a:lstStyle/>
                    <a:p>
                      <a:endParaRPr lang="zh-CN" altLang="en-US"/>
                    </a:p>
                  </a:txBody>
                  <a:tcPr/>
                </a:tc>
                <a:tc rowSpan="3">
                  <a:txBody>
                    <a:bodyPr/>
                    <a:lstStyle/>
                    <a:p>
                      <a:pPr algn="just">
                        <a:spcAft>
                          <a:spcPts val="0"/>
                        </a:spcAft>
                      </a:pPr>
                      <a:r>
                        <a:rPr lang="en-US" sz="1000" kern="100">
                          <a:solidFill>
                            <a:schemeClr val="tx1"/>
                          </a:solidFill>
                          <a:effectLst/>
                          <a:latin typeface="+mj-ea"/>
                          <a:ea typeface="+mj-ea"/>
                        </a:rPr>
                        <a:t>2.3</a:t>
                      </a:r>
                      <a:r>
                        <a:rPr lang="zh-CN" sz="1000" kern="100">
                          <a:solidFill>
                            <a:schemeClr val="tx1"/>
                          </a:solidFill>
                          <a:effectLst/>
                          <a:latin typeface="+mj-ea"/>
                          <a:ea typeface="+mj-ea"/>
                        </a:rPr>
                        <a:t>课程质量保证</a:t>
                      </a:r>
                      <a:endParaRPr lang="zh-CN" sz="1000" kern="10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zh-CN" sz="1000" kern="100">
                          <a:solidFill>
                            <a:schemeClr val="tx1"/>
                          </a:solidFill>
                          <a:effectLst/>
                          <a:latin typeface="+mj-ea"/>
                          <a:ea typeface="+mj-ea"/>
                        </a:rPr>
                        <a:t>①课程建设规划</a:t>
                      </a:r>
                      <a:endParaRPr lang="zh-CN" sz="1000" kern="10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dirty="0">
                          <a:solidFill>
                            <a:schemeClr val="tx1"/>
                          </a:solidFill>
                          <a:effectLst/>
                          <a:latin typeface="+mj-ea"/>
                          <a:ea typeface="+mj-ea"/>
                        </a:rPr>
                        <a:t> </a:t>
                      </a:r>
                      <a:endParaRPr lang="zh-CN" sz="800" kern="100" dirty="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dirty="0">
                          <a:solidFill>
                            <a:schemeClr val="tx1"/>
                          </a:solidFill>
                          <a:effectLst/>
                          <a:latin typeface="+mj-ea"/>
                          <a:ea typeface="+mj-ea"/>
                        </a:rPr>
                        <a:t> </a:t>
                      </a:r>
                      <a:endParaRPr lang="zh-CN" sz="800" kern="100" dirty="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2238307576"/>
                  </a:ext>
                </a:extLst>
              </a:tr>
              <a:tr h="166403">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000" kern="100">
                          <a:solidFill>
                            <a:schemeClr val="tx1"/>
                          </a:solidFill>
                          <a:effectLst/>
                          <a:latin typeface="+mj-ea"/>
                          <a:ea typeface="+mj-ea"/>
                        </a:rPr>
                        <a:t>②目标与标准</a:t>
                      </a:r>
                      <a:endParaRPr lang="zh-CN" sz="1000" kern="10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dirty="0">
                          <a:solidFill>
                            <a:schemeClr val="tx1"/>
                          </a:solidFill>
                          <a:effectLst/>
                          <a:latin typeface="+mj-ea"/>
                          <a:ea typeface="+mj-ea"/>
                        </a:rPr>
                        <a:t> </a:t>
                      </a:r>
                      <a:endParaRPr lang="zh-CN" sz="800" kern="100" dirty="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995017623"/>
                  </a:ext>
                </a:extLst>
              </a:tr>
              <a:tr h="184729">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000" kern="100">
                          <a:solidFill>
                            <a:schemeClr val="tx1"/>
                          </a:solidFill>
                          <a:effectLst/>
                          <a:latin typeface="+mj-ea"/>
                          <a:ea typeface="+mj-ea"/>
                        </a:rPr>
                        <a:t>③诊改制度实施与效果</a:t>
                      </a:r>
                      <a:endParaRPr lang="zh-CN" sz="1000" kern="10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dirty="0">
                          <a:solidFill>
                            <a:schemeClr val="tx1"/>
                          </a:solidFill>
                          <a:effectLst/>
                          <a:latin typeface="+mj-ea"/>
                          <a:ea typeface="+mj-ea"/>
                        </a:rPr>
                        <a:t> </a:t>
                      </a:r>
                      <a:endParaRPr lang="zh-CN" sz="800" kern="100" dirty="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1953337491"/>
                  </a:ext>
                </a:extLst>
              </a:tr>
              <a:tr h="166403">
                <a:tc rowSpan="4">
                  <a:txBody>
                    <a:bodyPr/>
                    <a:lstStyle/>
                    <a:p>
                      <a:pPr algn="just">
                        <a:spcAft>
                          <a:spcPts val="0"/>
                        </a:spcAft>
                      </a:pPr>
                      <a:r>
                        <a:rPr lang="en-US" sz="1000" kern="100" dirty="0">
                          <a:solidFill>
                            <a:schemeClr val="tx1"/>
                          </a:solidFill>
                          <a:effectLst/>
                          <a:latin typeface="+mj-ea"/>
                          <a:ea typeface="+mj-ea"/>
                        </a:rPr>
                        <a:t>3.</a:t>
                      </a:r>
                      <a:r>
                        <a:rPr lang="zh-CN" sz="1000" kern="100" dirty="0">
                          <a:solidFill>
                            <a:schemeClr val="tx1"/>
                          </a:solidFill>
                          <a:effectLst/>
                          <a:latin typeface="+mj-ea"/>
                          <a:ea typeface="+mj-ea"/>
                        </a:rPr>
                        <a:t>师资质量保证</a:t>
                      </a:r>
                      <a:endParaRPr lang="zh-CN" sz="1000" kern="100" dirty="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rowSpan="2">
                  <a:txBody>
                    <a:bodyPr/>
                    <a:lstStyle/>
                    <a:p>
                      <a:pPr algn="just">
                        <a:spcAft>
                          <a:spcPts val="0"/>
                        </a:spcAft>
                      </a:pPr>
                      <a:r>
                        <a:rPr lang="en-US" sz="1000" kern="100">
                          <a:solidFill>
                            <a:schemeClr val="tx1"/>
                          </a:solidFill>
                          <a:effectLst/>
                          <a:latin typeface="+mj-ea"/>
                          <a:ea typeface="+mj-ea"/>
                        </a:rPr>
                        <a:t>3.1</a:t>
                      </a:r>
                      <a:r>
                        <a:rPr lang="zh-CN" sz="1000" kern="100">
                          <a:solidFill>
                            <a:schemeClr val="tx1"/>
                          </a:solidFill>
                          <a:effectLst/>
                          <a:latin typeface="+mj-ea"/>
                          <a:ea typeface="+mj-ea"/>
                        </a:rPr>
                        <a:t>师资队伍建设规划</a:t>
                      </a:r>
                      <a:endParaRPr lang="zh-CN" sz="1000" kern="10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zh-CN" sz="1000" kern="100">
                          <a:solidFill>
                            <a:schemeClr val="tx1"/>
                          </a:solidFill>
                          <a:effectLst/>
                          <a:latin typeface="+mj-ea"/>
                          <a:ea typeface="+mj-ea"/>
                        </a:rPr>
                        <a:t>①规划制定</a:t>
                      </a:r>
                      <a:endParaRPr lang="zh-CN" sz="1000" kern="10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dirty="0">
                          <a:solidFill>
                            <a:schemeClr val="tx1"/>
                          </a:solidFill>
                          <a:effectLst/>
                          <a:latin typeface="+mj-ea"/>
                          <a:ea typeface="+mj-ea"/>
                        </a:rPr>
                        <a:t> </a:t>
                      </a:r>
                      <a:endParaRPr lang="zh-CN" sz="800" kern="100" dirty="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808941018"/>
                  </a:ext>
                </a:extLst>
              </a:tr>
              <a:tr h="166403">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000" kern="100">
                          <a:solidFill>
                            <a:schemeClr val="tx1"/>
                          </a:solidFill>
                          <a:effectLst/>
                          <a:latin typeface="+mj-ea"/>
                          <a:ea typeface="+mj-ea"/>
                        </a:rPr>
                        <a:t>②实施保障</a:t>
                      </a:r>
                      <a:endParaRPr lang="zh-CN" sz="1000" kern="10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573564226"/>
                  </a:ext>
                </a:extLst>
              </a:tr>
              <a:tr h="166403">
                <a:tc vMerge="1">
                  <a:txBody>
                    <a:bodyPr/>
                    <a:lstStyle/>
                    <a:p>
                      <a:endParaRPr lang="zh-CN" altLang="en-US"/>
                    </a:p>
                  </a:txBody>
                  <a:tcPr/>
                </a:tc>
                <a:tc rowSpan="2">
                  <a:txBody>
                    <a:bodyPr/>
                    <a:lstStyle/>
                    <a:p>
                      <a:pPr algn="just">
                        <a:spcAft>
                          <a:spcPts val="0"/>
                        </a:spcAft>
                      </a:pPr>
                      <a:r>
                        <a:rPr lang="en-US" sz="1000" kern="100">
                          <a:solidFill>
                            <a:schemeClr val="tx1"/>
                          </a:solidFill>
                          <a:effectLst/>
                          <a:latin typeface="+mj-ea"/>
                          <a:ea typeface="+mj-ea"/>
                        </a:rPr>
                        <a:t>3.2</a:t>
                      </a:r>
                      <a:r>
                        <a:rPr lang="zh-CN" sz="1000" kern="100">
                          <a:solidFill>
                            <a:schemeClr val="tx1"/>
                          </a:solidFill>
                          <a:effectLst/>
                          <a:latin typeface="+mj-ea"/>
                          <a:ea typeface="+mj-ea"/>
                        </a:rPr>
                        <a:t>师资质量诊改</a:t>
                      </a:r>
                      <a:endParaRPr lang="zh-CN" sz="1000" kern="10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zh-CN" sz="1000" kern="100">
                          <a:solidFill>
                            <a:schemeClr val="tx1"/>
                          </a:solidFill>
                          <a:effectLst/>
                          <a:latin typeface="+mj-ea"/>
                          <a:ea typeface="+mj-ea"/>
                        </a:rPr>
                        <a:t>①诊改制度与运行</a:t>
                      </a:r>
                      <a:endParaRPr lang="zh-CN" sz="1000" kern="10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dirty="0">
                          <a:solidFill>
                            <a:schemeClr val="tx1"/>
                          </a:solidFill>
                          <a:effectLst/>
                          <a:latin typeface="+mj-ea"/>
                          <a:ea typeface="+mj-ea"/>
                        </a:rPr>
                        <a:t> </a:t>
                      </a:r>
                      <a:endParaRPr lang="zh-CN" sz="800" kern="100" dirty="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604852136"/>
                  </a:ext>
                </a:extLst>
              </a:tr>
              <a:tr h="166403">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000" kern="100">
                          <a:solidFill>
                            <a:schemeClr val="tx1"/>
                          </a:solidFill>
                          <a:effectLst/>
                          <a:latin typeface="+mj-ea"/>
                          <a:ea typeface="+mj-ea"/>
                        </a:rPr>
                        <a:t>②诊改效果</a:t>
                      </a:r>
                      <a:endParaRPr lang="zh-CN" sz="1000" kern="10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dirty="0">
                          <a:solidFill>
                            <a:schemeClr val="tx1"/>
                          </a:solidFill>
                          <a:effectLst/>
                          <a:latin typeface="+mj-ea"/>
                          <a:ea typeface="+mj-ea"/>
                        </a:rPr>
                        <a:t> </a:t>
                      </a:r>
                      <a:endParaRPr lang="zh-CN" sz="800" kern="100" dirty="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970713669"/>
                  </a:ext>
                </a:extLst>
              </a:tr>
              <a:tr h="154420">
                <a:tc rowSpan="5">
                  <a:txBody>
                    <a:bodyPr/>
                    <a:lstStyle/>
                    <a:p>
                      <a:pPr algn="just">
                        <a:spcAft>
                          <a:spcPts val="0"/>
                        </a:spcAft>
                      </a:pPr>
                      <a:r>
                        <a:rPr lang="en-US" sz="1000" kern="100" dirty="0">
                          <a:solidFill>
                            <a:schemeClr val="tx1"/>
                          </a:solidFill>
                          <a:effectLst/>
                          <a:latin typeface="+mj-ea"/>
                          <a:ea typeface="+mj-ea"/>
                        </a:rPr>
                        <a:t>4.</a:t>
                      </a:r>
                      <a:r>
                        <a:rPr lang="zh-CN" sz="1000" kern="100" dirty="0">
                          <a:solidFill>
                            <a:schemeClr val="tx1"/>
                          </a:solidFill>
                          <a:effectLst/>
                          <a:latin typeface="+mj-ea"/>
                          <a:ea typeface="+mj-ea"/>
                        </a:rPr>
                        <a:t>学生全面发展保证</a:t>
                      </a:r>
                      <a:endParaRPr lang="zh-CN" sz="1000" kern="100" dirty="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rowSpan="3">
                  <a:txBody>
                    <a:bodyPr/>
                    <a:lstStyle/>
                    <a:p>
                      <a:pPr algn="just">
                        <a:spcAft>
                          <a:spcPts val="0"/>
                        </a:spcAft>
                      </a:pPr>
                      <a:r>
                        <a:rPr lang="en-US" sz="1000" kern="100">
                          <a:solidFill>
                            <a:schemeClr val="tx1"/>
                          </a:solidFill>
                          <a:effectLst/>
                          <a:latin typeface="+mj-ea"/>
                          <a:ea typeface="+mj-ea"/>
                        </a:rPr>
                        <a:t>4.1</a:t>
                      </a:r>
                      <a:r>
                        <a:rPr lang="zh-CN" sz="1000" kern="100">
                          <a:solidFill>
                            <a:schemeClr val="tx1"/>
                          </a:solidFill>
                          <a:effectLst/>
                          <a:latin typeface="+mj-ea"/>
                          <a:ea typeface="+mj-ea"/>
                        </a:rPr>
                        <a:t>育人体系</a:t>
                      </a:r>
                      <a:endParaRPr lang="zh-CN" sz="1000" kern="10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zh-CN" sz="1000" kern="100">
                          <a:solidFill>
                            <a:schemeClr val="tx1"/>
                          </a:solidFill>
                          <a:effectLst/>
                          <a:latin typeface="+mj-ea"/>
                          <a:ea typeface="+mj-ea"/>
                        </a:rPr>
                        <a:t>①育人规划</a:t>
                      </a:r>
                      <a:endParaRPr lang="zh-CN" sz="1000" kern="10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dirty="0">
                          <a:solidFill>
                            <a:schemeClr val="tx1"/>
                          </a:solidFill>
                          <a:effectLst/>
                          <a:latin typeface="+mj-ea"/>
                          <a:ea typeface="+mj-ea"/>
                        </a:rPr>
                        <a:t> </a:t>
                      </a:r>
                      <a:endParaRPr lang="zh-CN" sz="800" kern="100" dirty="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1105238024"/>
                  </a:ext>
                </a:extLst>
              </a:tr>
              <a:tr h="166403">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000" kern="100">
                          <a:solidFill>
                            <a:schemeClr val="tx1"/>
                          </a:solidFill>
                          <a:effectLst/>
                          <a:latin typeface="+mj-ea"/>
                          <a:ea typeface="+mj-ea"/>
                        </a:rPr>
                        <a:t>②诊改制度与运行</a:t>
                      </a:r>
                      <a:endParaRPr lang="zh-CN" sz="1000" kern="10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dirty="0">
                          <a:solidFill>
                            <a:schemeClr val="tx1"/>
                          </a:solidFill>
                          <a:effectLst/>
                          <a:latin typeface="+mj-ea"/>
                          <a:ea typeface="+mj-ea"/>
                        </a:rPr>
                        <a:t> </a:t>
                      </a:r>
                      <a:endParaRPr lang="zh-CN" sz="800" kern="100" dirty="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1135074322"/>
                  </a:ext>
                </a:extLst>
              </a:tr>
              <a:tr h="166403">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000" kern="100">
                          <a:solidFill>
                            <a:schemeClr val="tx1"/>
                          </a:solidFill>
                          <a:effectLst/>
                          <a:latin typeface="+mj-ea"/>
                          <a:ea typeface="+mj-ea"/>
                        </a:rPr>
                        <a:t>③诊改效果</a:t>
                      </a:r>
                      <a:endParaRPr lang="zh-CN" sz="1000" kern="10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dirty="0">
                          <a:solidFill>
                            <a:schemeClr val="tx1"/>
                          </a:solidFill>
                          <a:effectLst/>
                          <a:latin typeface="+mj-ea"/>
                          <a:ea typeface="+mj-ea"/>
                        </a:rPr>
                        <a:t> </a:t>
                      </a:r>
                      <a:endParaRPr lang="zh-CN" sz="800" kern="100" dirty="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925045982"/>
                  </a:ext>
                </a:extLst>
              </a:tr>
              <a:tr h="166403">
                <a:tc vMerge="1">
                  <a:txBody>
                    <a:bodyPr/>
                    <a:lstStyle/>
                    <a:p>
                      <a:endParaRPr lang="zh-CN" altLang="en-US"/>
                    </a:p>
                  </a:txBody>
                  <a:tcPr/>
                </a:tc>
                <a:tc rowSpan="2">
                  <a:txBody>
                    <a:bodyPr/>
                    <a:lstStyle/>
                    <a:p>
                      <a:pPr algn="just">
                        <a:spcAft>
                          <a:spcPts val="0"/>
                        </a:spcAft>
                      </a:pPr>
                      <a:r>
                        <a:rPr lang="en-US" sz="1000" kern="100">
                          <a:solidFill>
                            <a:schemeClr val="tx1"/>
                          </a:solidFill>
                          <a:effectLst/>
                          <a:latin typeface="+mj-ea"/>
                          <a:ea typeface="+mj-ea"/>
                        </a:rPr>
                        <a:t>4.2</a:t>
                      </a:r>
                      <a:r>
                        <a:rPr lang="zh-CN" sz="1000" kern="100">
                          <a:solidFill>
                            <a:schemeClr val="tx1"/>
                          </a:solidFill>
                          <a:effectLst/>
                          <a:latin typeface="+mj-ea"/>
                          <a:ea typeface="+mj-ea"/>
                        </a:rPr>
                        <a:t>成长环境</a:t>
                      </a:r>
                      <a:endParaRPr lang="zh-CN" sz="1000" kern="10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zh-CN" sz="1000" kern="100">
                          <a:solidFill>
                            <a:schemeClr val="tx1"/>
                          </a:solidFill>
                          <a:effectLst/>
                          <a:latin typeface="+mj-ea"/>
                          <a:ea typeface="+mj-ea"/>
                        </a:rPr>
                        <a:t>①安全与生活保障</a:t>
                      </a:r>
                      <a:endParaRPr lang="zh-CN" sz="1000" kern="10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dirty="0">
                          <a:solidFill>
                            <a:schemeClr val="tx1"/>
                          </a:solidFill>
                          <a:effectLst/>
                          <a:latin typeface="+mj-ea"/>
                          <a:ea typeface="+mj-ea"/>
                        </a:rPr>
                        <a:t> </a:t>
                      </a:r>
                      <a:endParaRPr lang="zh-CN" sz="800" kern="100" dirty="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2768073418"/>
                  </a:ext>
                </a:extLst>
              </a:tr>
              <a:tr h="184729">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000" kern="100">
                          <a:solidFill>
                            <a:schemeClr val="tx1"/>
                          </a:solidFill>
                          <a:effectLst/>
                          <a:latin typeface="+mj-ea"/>
                          <a:ea typeface="+mj-ea"/>
                        </a:rPr>
                        <a:t>②特殊学生群体服务与资助</a:t>
                      </a:r>
                      <a:endParaRPr lang="zh-CN" sz="1000" kern="10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dirty="0">
                          <a:solidFill>
                            <a:schemeClr val="tx1"/>
                          </a:solidFill>
                          <a:effectLst/>
                          <a:latin typeface="+mj-ea"/>
                          <a:ea typeface="+mj-ea"/>
                        </a:rPr>
                        <a:t> </a:t>
                      </a:r>
                      <a:endParaRPr lang="zh-CN" sz="800" kern="100" dirty="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1405325011"/>
                  </a:ext>
                </a:extLst>
              </a:tr>
              <a:tr h="154420">
                <a:tc rowSpan="10">
                  <a:txBody>
                    <a:bodyPr/>
                    <a:lstStyle/>
                    <a:p>
                      <a:pPr algn="just">
                        <a:spcAft>
                          <a:spcPts val="0"/>
                        </a:spcAft>
                      </a:pPr>
                      <a:r>
                        <a:rPr lang="en-US" sz="1100" kern="100" dirty="0">
                          <a:solidFill>
                            <a:schemeClr val="tx1"/>
                          </a:solidFill>
                          <a:effectLst/>
                          <a:latin typeface="+mj-ea"/>
                          <a:ea typeface="+mj-ea"/>
                        </a:rPr>
                        <a:t>5.</a:t>
                      </a:r>
                      <a:r>
                        <a:rPr lang="zh-CN" sz="1100" kern="100" dirty="0">
                          <a:solidFill>
                            <a:schemeClr val="tx1"/>
                          </a:solidFill>
                          <a:effectLst/>
                          <a:latin typeface="+mj-ea"/>
                          <a:ea typeface="+mj-ea"/>
                        </a:rPr>
                        <a:t>体系运行效果</a:t>
                      </a:r>
                      <a:endParaRPr lang="zh-CN" sz="1100" kern="100" dirty="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rowSpan="3">
                  <a:txBody>
                    <a:bodyPr/>
                    <a:lstStyle/>
                    <a:p>
                      <a:pPr algn="just">
                        <a:spcAft>
                          <a:spcPts val="0"/>
                        </a:spcAft>
                      </a:pPr>
                      <a:r>
                        <a:rPr lang="en-US" sz="1000" kern="100">
                          <a:solidFill>
                            <a:schemeClr val="tx1"/>
                          </a:solidFill>
                          <a:effectLst/>
                          <a:latin typeface="+mj-ea"/>
                          <a:ea typeface="+mj-ea"/>
                        </a:rPr>
                        <a:t>5.1</a:t>
                      </a:r>
                      <a:r>
                        <a:rPr lang="zh-CN" sz="1000" kern="100">
                          <a:solidFill>
                            <a:schemeClr val="tx1"/>
                          </a:solidFill>
                          <a:effectLst/>
                          <a:latin typeface="+mj-ea"/>
                          <a:ea typeface="+mj-ea"/>
                        </a:rPr>
                        <a:t>外部环境改进</a:t>
                      </a:r>
                      <a:endParaRPr lang="zh-CN" sz="1000" kern="10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zh-CN" sz="1000" kern="100">
                          <a:solidFill>
                            <a:schemeClr val="tx1"/>
                          </a:solidFill>
                          <a:effectLst/>
                          <a:latin typeface="+mj-ea"/>
                          <a:ea typeface="+mj-ea"/>
                        </a:rPr>
                        <a:t>①政策环境</a:t>
                      </a:r>
                      <a:endParaRPr lang="zh-CN" sz="1000" kern="10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dirty="0">
                          <a:solidFill>
                            <a:schemeClr val="tx1"/>
                          </a:solidFill>
                          <a:effectLst/>
                          <a:latin typeface="+mj-ea"/>
                          <a:ea typeface="+mj-ea"/>
                        </a:rPr>
                        <a:t> </a:t>
                      </a:r>
                      <a:endParaRPr lang="zh-CN" sz="800" kern="100" dirty="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4037247044"/>
                  </a:ext>
                </a:extLst>
              </a:tr>
              <a:tr h="166403">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000" kern="100">
                          <a:solidFill>
                            <a:schemeClr val="tx1"/>
                          </a:solidFill>
                          <a:effectLst/>
                          <a:latin typeface="+mj-ea"/>
                          <a:ea typeface="+mj-ea"/>
                        </a:rPr>
                        <a:t>②资源环境</a:t>
                      </a:r>
                      <a:endParaRPr lang="zh-CN" sz="1000" kern="10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dirty="0">
                          <a:solidFill>
                            <a:schemeClr val="tx1"/>
                          </a:solidFill>
                          <a:effectLst/>
                          <a:latin typeface="+mj-ea"/>
                          <a:ea typeface="+mj-ea"/>
                        </a:rPr>
                        <a:t> </a:t>
                      </a:r>
                      <a:endParaRPr lang="zh-CN" sz="800" kern="100" dirty="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520583626"/>
                  </a:ext>
                </a:extLst>
              </a:tr>
              <a:tr h="166403">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000" kern="100">
                          <a:solidFill>
                            <a:schemeClr val="tx1"/>
                          </a:solidFill>
                          <a:effectLst/>
                          <a:latin typeface="+mj-ea"/>
                          <a:ea typeface="+mj-ea"/>
                        </a:rPr>
                        <a:t>③合作发展环境</a:t>
                      </a:r>
                      <a:endParaRPr lang="zh-CN" sz="1000" kern="10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dirty="0">
                          <a:solidFill>
                            <a:schemeClr val="tx1"/>
                          </a:solidFill>
                          <a:effectLst/>
                          <a:latin typeface="+mj-ea"/>
                          <a:ea typeface="+mj-ea"/>
                        </a:rPr>
                        <a:t> </a:t>
                      </a:r>
                      <a:endParaRPr lang="zh-CN" sz="800" kern="100" dirty="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1873943428"/>
                  </a:ext>
                </a:extLst>
              </a:tr>
              <a:tr h="166403">
                <a:tc vMerge="1">
                  <a:txBody>
                    <a:bodyPr/>
                    <a:lstStyle/>
                    <a:p>
                      <a:endParaRPr lang="zh-CN" altLang="en-US"/>
                    </a:p>
                  </a:txBody>
                  <a:tcPr/>
                </a:tc>
                <a:tc rowSpan="3">
                  <a:txBody>
                    <a:bodyPr/>
                    <a:lstStyle/>
                    <a:p>
                      <a:pPr algn="just">
                        <a:spcAft>
                          <a:spcPts val="0"/>
                        </a:spcAft>
                      </a:pPr>
                      <a:r>
                        <a:rPr lang="en-US" sz="1000" kern="100">
                          <a:solidFill>
                            <a:schemeClr val="tx1"/>
                          </a:solidFill>
                          <a:effectLst/>
                          <a:latin typeface="+mj-ea"/>
                          <a:ea typeface="+mj-ea"/>
                        </a:rPr>
                        <a:t>5.2</a:t>
                      </a:r>
                      <a:r>
                        <a:rPr lang="zh-CN" sz="1000" kern="100">
                          <a:solidFill>
                            <a:schemeClr val="tx1"/>
                          </a:solidFill>
                          <a:effectLst/>
                          <a:latin typeface="+mj-ea"/>
                          <a:ea typeface="+mj-ea"/>
                        </a:rPr>
                        <a:t>质量事故管控</a:t>
                      </a:r>
                      <a:endParaRPr lang="zh-CN" sz="1000" kern="10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zh-CN" sz="1000" kern="100">
                          <a:solidFill>
                            <a:schemeClr val="tx1"/>
                          </a:solidFill>
                          <a:effectLst/>
                          <a:latin typeface="+mj-ea"/>
                          <a:ea typeface="+mj-ea"/>
                        </a:rPr>
                        <a:t>①管控制度</a:t>
                      </a:r>
                      <a:endParaRPr lang="zh-CN" sz="1000" kern="10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dirty="0">
                          <a:solidFill>
                            <a:schemeClr val="tx1"/>
                          </a:solidFill>
                          <a:effectLst/>
                          <a:latin typeface="+mj-ea"/>
                          <a:ea typeface="+mj-ea"/>
                        </a:rPr>
                        <a:t> </a:t>
                      </a:r>
                      <a:endParaRPr lang="zh-CN" sz="800" kern="100" dirty="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973445822"/>
                  </a:ext>
                </a:extLst>
              </a:tr>
              <a:tr h="166403">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000" kern="100">
                          <a:solidFill>
                            <a:schemeClr val="tx1"/>
                          </a:solidFill>
                          <a:effectLst/>
                          <a:latin typeface="+mj-ea"/>
                          <a:ea typeface="+mj-ea"/>
                        </a:rPr>
                        <a:t>②发生率及影响</a:t>
                      </a:r>
                      <a:endParaRPr lang="zh-CN" sz="1000" kern="10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dirty="0">
                          <a:solidFill>
                            <a:schemeClr val="tx1"/>
                          </a:solidFill>
                          <a:effectLst/>
                          <a:latin typeface="+mj-ea"/>
                          <a:ea typeface="+mj-ea"/>
                        </a:rPr>
                        <a:t> </a:t>
                      </a:r>
                      <a:endParaRPr lang="zh-CN" sz="800" kern="100" dirty="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876561112"/>
                  </a:ext>
                </a:extLst>
              </a:tr>
              <a:tr h="166403">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000" kern="100">
                          <a:solidFill>
                            <a:schemeClr val="tx1"/>
                          </a:solidFill>
                          <a:effectLst/>
                          <a:latin typeface="+mj-ea"/>
                          <a:ea typeface="+mj-ea"/>
                        </a:rPr>
                        <a:t>③预警机制</a:t>
                      </a:r>
                      <a:endParaRPr lang="zh-CN" sz="1000" kern="10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dirty="0">
                          <a:solidFill>
                            <a:schemeClr val="tx1"/>
                          </a:solidFill>
                          <a:effectLst/>
                          <a:latin typeface="+mj-ea"/>
                          <a:ea typeface="+mj-ea"/>
                        </a:rPr>
                        <a:t> </a:t>
                      </a:r>
                      <a:endParaRPr lang="zh-CN" sz="800" kern="100" dirty="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633260352"/>
                  </a:ext>
                </a:extLst>
              </a:tr>
              <a:tr h="184729">
                <a:tc vMerge="1">
                  <a:txBody>
                    <a:bodyPr/>
                    <a:lstStyle/>
                    <a:p>
                      <a:endParaRPr lang="zh-CN" altLang="en-US"/>
                    </a:p>
                  </a:txBody>
                  <a:tcPr/>
                </a:tc>
                <a:tc rowSpan="3">
                  <a:txBody>
                    <a:bodyPr/>
                    <a:lstStyle/>
                    <a:p>
                      <a:pPr algn="just">
                        <a:spcAft>
                          <a:spcPts val="0"/>
                        </a:spcAft>
                      </a:pPr>
                      <a:r>
                        <a:rPr lang="en-US" sz="1000" kern="100">
                          <a:solidFill>
                            <a:schemeClr val="tx1"/>
                          </a:solidFill>
                          <a:effectLst/>
                          <a:latin typeface="+mj-ea"/>
                          <a:ea typeface="+mj-ea"/>
                        </a:rPr>
                        <a:t>5.3</a:t>
                      </a:r>
                      <a:r>
                        <a:rPr lang="zh-CN" sz="1000" kern="100">
                          <a:solidFill>
                            <a:schemeClr val="tx1"/>
                          </a:solidFill>
                          <a:effectLst/>
                          <a:latin typeface="+mj-ea"/>
                          <a:ea typeface="+mj-ea"/>
                        </a:rPr>
                        <a:t>质量保证效果</a:t>
                      </a:r>
                      <a:endParaRPr lang="zh-CN" sz="1000" kern="10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zh-CN" sz="1000" kern="100" dirty="0">
                          <a:solidFill>
                            <a:schemeClr val="tx1"/>
                          </a:solidFill>
                          <a:effectLst/>
                          <a:latin typeface="+mj-ea"/>
                          <a:ea typeface="+mj-ea"/>
                        </a:rPr>
                        <a:t>①规划体系建设及效果</a:t>
                      </a:r>
                      <a:endParaRPr lang="zh-CN" sz="1000" kern="100" dirty="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dirty="0">
                          <a:solidFill>
                            <a:schemeClr val="tx1"/>
                          </a:solidFill>
                          <a:effectLst/>
                          <a:latin typeface="+mj-ea"/>
                          <a:ea typeface="+mj-ea"/>
                        </a:rPr>
                        <a:t> </a:t>
                      </a:r>
                      <a:endParaRPr lang="zh-CN" sz="800" kern="100" dirty="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2213266524"/>
                  </a:ext>
                </a:extLst>
              </a:tr>
              <a:tr h="184729">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000" kern="100" dirty="0">
                          <a:solidFill>
                            <a:schemeClr val="tx1"/>
                          </a:solidFill>
                          <a:effectLst/>
                          <a:latin typeface="+mj-ea"/>
                          <a:ea typeface="+mj-ea"/>
                        </a:rPr>
                        <a:t>②标准体系建设及效果</a:t>
                      </a:r>
                      <a:endParaRPr lang="zh-CN" sz="1000" kern="100" dirty="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dirty="0">
                          <a:solidFill>
                            <a:schemeClr val="tx1"/>
                          </a:solidFill>
                          <a:effectLst/>
                          <a:latin typeface="+mj-ea"/>
                          <a:ea typeface="+mj-ea"/>
                        </a:rPr>
                        <a:t> </a:t>
                      </a:r>
                      <a:endParaRPr lang="zh-CN" sz="800" kern="100" dirty="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dirty="0">
                          <a:solidFill>
                            <a:schemeClr val="tx1"/>
                          </a:solidFill>
                          <a:effectLst/>
                          <a:latin typeface="+mj-ea"/>
                          <a:ea typeface="+mj-ea"/>
                        </a:rPr>
                        <a:t> </a:t>
                      </a:r>
                      <a:endParaRPr lang="zh-CN" sz="800" kern="100" dirty="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1799147310"/>
                  </a:ext>
                </a:extLst>
              </a:tr>
              <a:tr h="184729">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000" kern="100">
                          <a:solidFill>
                            <a:schemeClr val="tx1"/>
                          </a:solidFill>
                          <a:effectLst/>
                          <a:latin typeface="+mj-ea"/>
                          <a:ea typeface="+mj-ea"/>
                        </a:rPr>
                        <a:t>③诊改机制建设及效果</a:t>
                      </a:r>
                      <a:endParaRPr lang="zh-CN" sz="1000" kern="10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dirty="0">
                          <a:solidFill>
                            <a:schemeClr val="tx1"/>
                          </a:solidFill>
                          <a:effectLst/>
                          <a:latin typeface="+mj-ea"/>
                          <a:ea typeface="+mj-ea"/>
                        </a:rPr>
                        <a:t> </a:t>
                      </a:r>
                      <a:endParaRPr lang="zh-CN" sz="800" kern="100" dirty="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a:solidFill>
                            <a:schemeClr val="tx1"/>
                          </a:solidFill>
                          <a:effectLst/>
                          <a:latin typeface="+mj-ea"/>
                          <a:ea typeface="+mj-ea"/>
                        </a:rPr>
                        <a:t> </a:t>
                      </a:r>
                      <a:endParaRPr lang="zh-CN" sz="800" kern="10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dirty="0">
                          <a:solidFill>
                            <a:schemeClr val="tx1"/>
                          </a:solidFill>
                          <a:effectLst/>
                          <a:latin typeface="+mj-ea"/>
                          <a:ea typeface="+mj-ea"/>
                        </a:rPr>
                        <a:t> </a:t>
                      </a:r>
                      <a:endParaRPr lang="zh-CN" sz="800" kern="100" dirty="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1222488482"/>
                  </a:ext>
                </a:extLst>
              </a:tr>
              <a:tr h="184729">
                <a:tc vMerge="1">
                  <a:txBody>
                    <a:bodyPr/>
                    <a:lstStyle/>
                    <a:p>
                      <a:endParaRPr lang="zh-CN" altLang="en-US"/>
                    </a:p>
                  </a:txBody>
                  <a:tcPr/>
                </a:tc>
                <a:tc>
                  <a:txBody>
                    <a:bodyPr/>
                    <a:lstStyle/>
                    <a:p>
                      <a:pPr algn="just">
                        <a:spcAft>
                          <a:spcPts val="0"/>
                        </a:spcAft>
                      </a:pPr>
                      <a:r>
                        <a:rPr lang="en-US" sz="1000" kern="100" dirty="0">
                          <a:solidFill>
                            <a:schemeClr val="tx1"/>
                          </a:solidFill>
                          <a:effectLst/>
                          <a:latin typeface="+mj-ea"/>
                          <a:ea typeface="+mj-ea"/>
                        </a:rPr>
                        <a:t>5.4</a:t>
                      </a:r>
                      <a:r>
                        <a:rPr lang="zh-CN" sz="1000" kern="100" dirty="0">
                          <a:solidFill>
                            <a:schemeClr val="tx1"/>
                          </a:solidFill>
                          <a:effectLst/>
                          <a:latin typeface="+mj-ea"/>
                          <a:ea typeface="+mj-ea"/>
                        </a:rPr>
                        <a:t>体系特色</a:t>
                      </a:r>
                      <a:endParaRPr lang="zh-CN" sz="1000" kern="100" dirty="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zh-CN" sz="1000" kern="100" dirty="0">
                          <a:solidFill>
                            <a:schemeClr val="tx1"/>
                          </a:solidFill>
                          <a:effectLst/>
                          <a:latin typeface="+mj-ea"/>
                          <a:ea typeface="+mj-ea"/>
                        </a:rPr>
                        <a:t>学校质量保证体系特色</a:t>
                      </a:r>
                      <a:endParaRPr lang="zh-CN" sz="1000" kern="100" dirty="0">
                        <a:solidFill>
                          <a:schemeClr val="tx1"/>
                        </a:solidFill>
                        <a:effectLst/>
                        <a:latin typeface="+mj-ea"/>
                        <a:ea typeface="+mj-ea"/>
                        <a:cs typeface="Times New Roman" panose="02020603050405020304" pitchFamily="18" charset="0"/>
                      </a:endParaRPr>
                    </a:p>
                  </a:txBody>
                  <a:tcPr marL="26690" marR="26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dirty="0">
                          <a:solidFill>
                            <a:schemeClr val="tx1"/>
                          </a:solidFill>
                          <a:effectLst/>
                          <a:latin typeface="+mj-ea"/>
                          <a:ea typeface="+mj-ea"/>
                        </a:rPr>
                        <a:t> </a:t>
                      </a:r>
                      <a:endParaRPr lang="zh-CN" sz="800" kern="100" dirty="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dirty="0">
                          <a:solidFill>
                            <a:schemeClr val="tx1"/>
                          </a:solidFill>
                          <a:effectLst/>
                          <a:latin typeface="+mj-ea"/>
                          <a:ea typeface="+mj-ea"/>
                        </a:rPr>
                        <a:t> </a:t>
                      </a:r>
                      <a:endParaRPr lang="zh-CN" sz="800" kern="100" dirty="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800" kern="100" dirty="0">
                          <a:solidFill>
                            <a:schemeClr val="tx1"/>
                          </a:solidFill>
                          <a:effectLst/>
                          <a:latin typeface="+mj-ea"/>
                          <a:ea typeface="+mj-ea"/>
                        </a:rPr>
                        <a:t> </a:t>
                      </a:r>
                      <a:endParaRPr lang="zh-CN" sz="800" kern="100" dirty="0">
                        <a:solidFill>
                          <a:schemeClr val="tx1"/>
                        </a:solidFill>
                        <a:effectLst/>
                        <a:latin typeface="+mj-ea"/>
                        <a:ea typeface="+mj-ea"/>
                        <a:cs typeface="Times New Roman" panose="02020603050405020304" pitchFamily="18" charset="0"/>
                      </a:endParaRPr>
                    </a:p>
                  </a:txBody>
                  <a:tcPr marL="26690" marR="2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985119215"/>
                  </a:ext>
                </a:extLst>
              </a:tr>
            </a:tbl>
          </a:graphicData>
        </a:graphic>
      </p:graphicFrame>
      <p:sp>
        <p:nvSpPr>
          <p:cNvPr id="6" name="Rectangle 1"/>
          <p:cNvSpPr>
            <a:spLocks noChangeArrowheads="1"/>
          </p:cNvSpPr>
          <p:nvPr/>
        </p:nvSpPr>
        <p:spPr bwMode="auto">
          <a:xfrm>
            <a:off x="323528" y="476672"/>
            <a:ext cx="677108" cy="5832655"/>
          </a:xfrm>
          <a:prstGeom prst="rect">
            <a:avLst/>
          </a:prstGeom>
          <a:blipFill>
            <a:blip r:embed="rId2">
              <a:alphaModFix amt="50000"/>
            </a:blip>
            <a:tile tx="0" ty="0" sx="100000" sy="100000" flip="none" algn="tl"/>
          </a:blipFill>
          <a:ln>
            <a:noFill/>
          </a:ln>
          <a:effectLst/>
          <a:extLst/>
        </p:spPr>
        <p:txBody>
          <a:bodyPr vert="eaVert" wrap="square" lIns="91440" tIns="45720" rIns="91440" bIns="45720" numCol="1" anchor="ctr" anchorCtr="0" compatLnSpc="1">
            <a:prstTxWarp prst="textNoShape">
              <a:avLst/>
            </a:prstTxWarp>
            <a:spAutoFit/>
          </a:bodyPr>
          <a:lstStyle>
            <a:lvl1pPr indent="3556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zh-CN" altLang="zh-CN" dirty="0"/>
              <a:t>表</a:t>
            </a:r>
            <a:r>
              <a:rPr lang="en-US" altLang="zh-CN" dirty="0"/>
              <a:t>1</a:t>
            </a:r>
            <a:r>
              <a:rPr lang="zh-CN" altLang="zh-CN" dirty="0"/>
              <a:t>：</a:t>
            </a:r>
            <a:r>
              <a:rPr kumimoji="0" lang="zh-CN" altLang="zh-CN" sz="3200" b="1" i="0" u="none" strike="noStrike" cap="none" normalizeH="0" baseline="0" dirty="0">
                <a:ln>
                  <a:noFill/>
                </a:ln>
                <a:solidFill>
                  <a:srgbClr val="000000"/>
                </a:solidFill>
                <a:effectLst/>
                <a:latin typeface="Calibri" panose="020F0502020204030204" pitchFamily="34" charset="0"/>
                <a:ea typeface="宋体" panose="02010600030101010101" pitchFamily="2" charset="-122"/>
                <a:cs typeface="仿宋" panose="02010609060101010101" pitchFamily="49" charset="-122"/>
              </a:rPr>
              <a:t>复核专家预诊意见表</a:t>
            </a:r>
          </a:p>
        </p:txBody>
      </p:sp>
    </p:spTree>
    <p:extLst>
      <p:ext uri="{BB962C8B-B14F-4D97-AF65-F5344CB8AC3E}">
        <p14:creationId xmlns:p14="http://schemas.microsoft.com/office/powerpoint/2010/main" val="3955673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3"/>
          <p:cNvGraphicFramePr>
            <a:graphicFrameLocks/>
          </p:cNvGraphicFramePr>
          <p:nvPr>
            <p:extLst>
              <p:ext uri="{D42A27DB-BD31-4B8C-83A1-F6EECF244321}">
                <p14:modId xmlns:p14="http://schemas.microsoft.com/office/powerpoint/2010/main" val="2190564597"/>
              </p:ext>
            </p:extLst>
          </p:nvPr>
        </p:nvGraphicFramePr>
        <p:xfrm>
          <a:off x="2267743" y="1268760"/>
          <a:ext cx="4519514" cy="4976138"/>
        </p:xfrm>
        <a:graphic>
          <a:graphicData uri="http://schemas.openxmlformats.org/drawingml/2006/table">
            <a:tbl>
              <a:tblPr firstRow="1" firstCol="1" lastRow="1" lastCol="1" bandRow="1" bandCol="1">
                <a:tableStyleId>{5C22544A-7EE6-4342-B048-85BDC9FD1C3A}</a:tableStyleId>
              </a:tblPr>
              <a:tblGrid>
                <a:gridCol w="346276">
                  <a:extLst>
                    <a:ext uri="{9D8B030D-6E8A-4147-A177-3AD203B41FA5}">
                      <a16:colId xmlns:a16="http://schemas.microsoft.com/office/drawing/2014/main" val="4188030872"/>
                    </a:ext>
                  </a:extLst>
                </a:gridCol>
                <a:gridCol w="545080">
                  <a:extLst>
                    <a:ext uri="{9D8B030D-6E8A-4147-A177-3AD203B41FA5}">
                      <a16:colId xmlns:a16="http://schemas.microsoft.com/office/drawing/2014/main" val="1420697997"/>
                    </a:ext>
                  </a:extLst>
                </a:gridCol>
                <a:gridCol w="1065308">
                  <a:extLst>
                    <a:ext uri="{9D8B030D-6E8A-4147-A177-3AD203B41FA5}">
                      <a16:colId xmlns:a16="http://schemas.microsoft.com/office/drawing/2014/main" val="3811510555"/>
                    </a:ext>
                  </a:extLst>
                </a:gridCol>
                <a:gridCol w="1065308">
                  <a:extLst>
                    <a:ext uri="{9D8B030D-6E8A-4147-A177-3AD203B41FA5}">
                      <a16:colId xmlns:a16="http://schemas.microsoft.com/office/drawing/2014/main" val="1059190423"/>
                    </a:ext>
                  </a:extLst>
                </a:gridCol>
                <a:gridCol w="748771">
                  <a:extLst>
                    <a:ext uri="{9D8B030D-6E8A-4147-A177-3AD203B41FA5}">
                      <a16:colId xmlns:a16="http://schemas.microsoft.com/office/drawing/2014/main" val="305270298"/>
                    </a:ext>
                  </a:extLst>
                </a:gridCol>
                <a:gridCol w="748771">
                  <a:extLst>
                    <a:ext uri="{9D8B030D-6E8A-4147-A177-3AD203B41FA5}">
                      <a16:colId xmlns:a16="http://schemas.microsoft.com/office/drawing/2014/main" val="1576327945"/>
                    </a:ext>
                  </a:extLst>
                </a:gridCol>
              </a:tblGrid>
              <a:tr h="360040">
                <a:tc gridSpan="2">
                  <a:txBody>
                    <a:bodyPr/>
                    <a:lstStyle/>
                    <a:p>
                      <a:pPr algn="ctr">
                        <a:lnSpc>
                          <a:spcPts val="1200"/>
                        </a:lnSpc>
                        <a:spcAft>
                          <a:spcPts val="0"/>
                        </a:spcAft>
                      </a:pPr>
                      <a:r>
                        <a:rPr lang="zh-CN" sz="1200" kern="100" dirty="0">
                          <a:solidFill>
                            <a:schemeClr val="tx1"/>
                          </a:solidFill>
                          <a:effectLst/>
                        </a:rPr>
                        <a:t>日期</a:t>
                      </a:r>
                      <a:endParaRPr lang="zh-CN" sz="12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hMerge="1">
                  <a:txBody>
                    <a:bodyPr/>
                    <a:lstStyle/>
                    <a:p>
                      <a:endParaRPr lang="zh-CN" altLang="en-US"/>
                    </a:p>
                  </a:txBody>
                  <a:tcPr/>
                </a:tc>
                <a:tc>
                  <a:txBody>
                    <a:bodyPr/>
                    <a:lstStyle/>
                    <a:p>
                      <a:pPr algn="ctr">
                        <a:lnSpc>
                          <a:spcPts val="1200"/>
                        </a:lnSpc>
                        <a:spcAft>
                          <a:spcPts val="0"/>
                        </a:spcAft>
                      </a:pPr>
                      <a:r>
                        <a:rPr lang="zh-CN" sz="1200" kern="100" dirty="0">
                          <a:solidFill>
                            <a:schemeClr val="tx1"/>
                          </a:solidFill>
                          <a:effectLst/>
                        </a:rPr>
                        <a:t>时间</a:t>
                      </a:r>
                      <a:endParaRPr lang="zh-CN" sz="12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ctr">
                        <a:lnSpc>
                          <a:spcPts val="1200"/>
                        </a:lnSpc>
                        <a:spcAft>
                          <a:spcPts val="0"/>
                        </a:spcAft>
                      </a:pPr>
                      <a:r>
                        <a:rPr lang="zh-CN" sz="1200" kern="100">
                          <a:solidFill>
                            <a:schemeClr val="tx1"/>
                          </a:solidFill>
                          <a:effectLst/>
                        </a:rPr>
                        <a:t>工作内容</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ctr">
                        <a:lnSpc>
                          <a:spcPts val="1200"/>
                        </a:lnSpc>
                        <a:spcAft>
                          <a:spcPts val="0"/>
                        </a:spcAft>
                      </a:pPr>
                      <a:r>
                        <a:rPr lang="zh-CN" sz="1200" kern="100">
                          <a:solidFill>
                            <a:schemeClr val="tx1"/>
                          </a:solidFill>
                          <a:effectLst/>
                        </a:rPr>
                        <a:t>地点</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ctr">
                        <a:lnSpc>
                          <a:spcPts val="1200"/>
                        </a:lnSpc>
                        <a:spcAft>
                          <a:spcPts val="0"/>
                        </a:spcAft>
                      </a:pPr>
                      <a:r>
                        <a:rPr lang="zh-CN" sz="1200" kern="100">
                          <a:solidFill>
                            <a:schemeClr val="tx1"/>
                          </a:solidFill>
                          <a:effectLst/>
                        </a:rPr>
                        <a:t>备注</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2263144084"/>
                  </a:ext>
                </a:extLst>
              </a:tr>
              <a:tr h="808353">
                <a:tc rowSpan="3">
                  <a:txBody>
                    <a:bodyPr/>
                    <a:lstStyle/>
                    <a:p>
                      <a:pPr algn="ctr">
                        <a:lnSpc>
                          <a:spcPts val="1200"/>
                        </a:lnSpc>
                        <a:spcAft>
                          <a:spcPts val="0"/>
                        </a:spcAft>
                      </a:pPr>
                      <a:r>
                        <a:rPr lang="zh-CN" sz="1200" kern="100">
                          <a:solidFill>
                            <a:schemeClr val="tx1"/>
                          </a:solidFill>
                          <a:effectLst/>
                        </a:rPr>
                        <a:t>月</a:t>
                      </a:r>
                    </a:p>
                    <a:p>
                      <a:pPr algn="ctr">
                        <a:lnSpc>
                          <a:spcPts val="1200"/>
                        </a:lnSpc>
                        <a:spcAft>
                          <a:spcPts val="0"/>
                        </a:spcAft>
                      </a:pPr>
                      <a:r>
                        <a:rPr lang="en-US" sz="1200" kern="100">
                          <a:solidFill>
                            <a:schemeClr val="tx1"/>
                          </a:solidFill>
                          <a:effectLst/>
                        </a:rPr>
                        <a:t> </a:t>
                      </a:r>
                      <a:endParaRPr lang="zh-CN" sz="1200" kern="100">
                        <a:solidFill>
                          <a:schemeClr val="tx1"/>
                        </a:solidFill>
                        <a:effectLst/>
                      </a:endParaRPr>
                    </a:p>
                    <a:p>
                      <a:pPr algn="ctr">
                        <a:lnSpc>
                          <a:spcPts val="1200"/>
                        </a:lnSpc>
                        <a:spcAft>
                          <a:spcPts val="0"/>
                        </a:spcAft>
                      </a:pPr>
                      <a:r>
                        <a:rPr lang="zh-CN" sz="1200" kern="100">
                          <a:solidFill>
                            <a:schemeClr val="tx1"/>
                          </a:solidFill>
                          <a:effectLst/>
                        </a:rPr>
                        <a:t>日</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ctr">
                        <a:lnSpc>
                          <a:spcPts val="1200"/>
                        </a:lnSpc>
                        <a:spcAft>
                          <a:spcPts val="0"/>
                        </a:spcAft>
                      </a:pPr>
                      <a:r>
                        <a:rPr lang="zh-CN" sz="1200" kern="100">
                          <a:solidFill>
                            <a:schemeClr val="tx1"/>
                          </a:solidFill>
                          <a:effectLst/>
                        </a:rPr>
                        <a:t>上午</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lnSpc>
                          <a:spcPts val="1200"/>
                        </a:lnSpc>
                        <a:spcAft>
                          <a:spcPts val="0"/>
                        </a:spcAft>
                      </a:pPr>
                      <a:r>
                        <a:rPr lang="en-US" sz="1200" kern="100" dirty="0">
                          <a:solidFill>
                            <a:schemeClr val="tx1"/>
                          </a:solidFill>
                          <a:effectLst/>
                        </a:rPr>
                        <a:t> </a:t>
                      </a:r>
                      <a:endParaRPr lang="zh-CN" sz="12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3131" marR="431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lnSpc>
                          <a:spcPts val="1200"/>
                        </a:lnSpc>
                        <a:spcAft>
                          <a:spcPts val="0"/>
                        </a:spcAft>
                      </a:pPr>
                      <a:r>
                        <a:rPr lang="en-US" sz="1200" kern="100">
                          <a:solidFill>
                            <a:schemeClr val="tx1"/>
                          </a:solidFill>
                          <a:effectLst/>
                        </a:rPr>
                        <a:t> </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3131" marR="431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lnSpc>
                          <a:spcPts val="1200"/>
                        </a:lnSpc>
                        <a:spcAft>
                          <a:spcPts val="0"/>
                        </a:spcAft>
                      </a:pPr>
                      <a:r>
                        <a:rPr lang="en-US" sz="1200" kern="100">
                          <a:solidFill>
                            <a:schemeClr val="tx1"/>
                          </a:solidFill>
                          <a:effectLst/>
                        </a:rPr>
                        <a:t> </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3131" marR="431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lnSpc>
                          <a:spcPts val="1200"/>
                        </a:lnSpc>
                        <a:spcAft>
                          <a:spcPts val="0"/>
                        </a:spcAft>
                      </a:pPr>
                      <a:r>
                        <a:rPr lang="en-US" sz="1200" kern="100">
                          <a:solidFill>
                            <a:schemeClr val="tx1"/>
                          </a:solidFill>
                          <a:effectLst/>
                        </a:rPr>
                        <a:t> </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3131" marR="431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2303725962"/>
                  </a:ext>
                </a:extLst>
              </a:tr>
              <a:tr h="1022228">
                <a:tc vMerge="1">
                  <a:txBody>
                    <a:bodyPr/>
                    <a:lstStyle/>
                    <a:p>
                      <a:endParaRPr lang="zh-CN" altLang="en-US"/>
                    </a:p>
                  </a:txBody>
                  <a:tcPr/>
                </a:tc>
                <a:tc>
                  <a:txBody>
                    <a:bodyPr/>
                    <a:lstStyle/>
                    <a:p>
                      <a:pPr algn="ctr">
                        <a:lnSpc>
                          <a:spcPts val="1200"/>
                        </a:lnSpc>
                        <a:spcAft>
                          <a:spcPts val="0"/>
                        </a:spcAft>
                      </a:pPr>
                      <a:r>
                        <a:rPr lang="zh-CN" sz="1200" kern="100">
                          <a:solidFill>
                            <a:schemeClr val="tx1"/>
                          </a:solidFill>
                          <a:effectLst/>
                        </a:rPr>
                        <a:t>下午</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lnSpc>
                          <a:spcPts val="1200"/>
                        </a:lnSpc>
                        <a:spcAft>
                          <a:spcPts val="0"/>
                        </a:spcAft>
                      </a:pPr>
                      <a:r>
                        <a:rPr lang="en-US" sz="1200" kern="100">
                          <a:solidFill>
                            <a:schemeClr val="tx1"/>
                          </a:solidFill>
                          <a:effectLst/>
                        </a:rPr>
                        <a:t> </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3131" marR="431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lnSpc>
                          <a:spcPts val="1200"/>
                        </a:lnSpc>
                        <a:spcAft>
                          <a:spcPts val="0"/>
                        </a:spcAft>
                      </a:pPr>
                      <a:r>
                        <a:rPr lang="en-US" sz="1200" kern="100">
                          <a:solidFill>
                            <a:schemeClr val="tx1"/>
                          </a:solidFill>
                          <a:effectLst/>
                        </a:rPr>
                        <a:t> </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3131" marR="431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lnSpc>
                          <a:spcPts val="1200"/>
                        </a:lnSpc>
                        <a:spcAft>
                          <a:spcPts val="0"/>
                        </a:spcAft>
                      </a:pPr>
                      <a:r>
                        <a:rPr lang="en-US" sz="1200" kern="100">
                          <a:solidFill>
                            <a:schemeClr val="tx1"/>
                          </a:solidFill>
                          <a:effectLst/>
                        </a:rPr>
                        <a:t> </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3131" marR="431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lnSpc>
                          <a:spcPts val="1200"/>
                        </a:lnSpc>
                        <a:spcAft>
                          <a:spcPts val="0"/>
                        </a:spcAft>
                      </a:pPr>
                      <a:r>
                        <a:rPr lang="en-US" sz="1200" kern="100">
                          <a:solidFill>
                            <a:schemeClr val="tx1"/>
                          </a:solidFill>
                          <a:effectLst/>
                        </a:rPr>
                        <a:t> </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3131" marR="431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193079046"/>
                  </a:ext>
                </a:extLst>
              </a:tr>
              <a:tr h="427750">
                <a:tc vMerge="1">
                  <a:txBody>
                    <a:bodyPr/>
                    <a:lstStyle/>
                    <a:p>
                      <a:endParaRPr lang="zh-CN" altLang="en-US"/>
                    </a:p>
                  </a:txBody>
                  <a:tcPr/>
                </a:tc>
                <a:tc>
                  <a:txBody>
                    <a:bodyPr/>
                    <a:lstStyle/>
                    <a:p>
                      <a:pPr algn="ctr">
                        <a:lnSpc>
                          <a:spcPts val="1200"/>
                        </a:lnSpc>
                        <a:spcAft>
                          <a:spcPts val="0"/>
                        </a:spcAft>
                      </a:pPr>
                      <a:r>
                        <a:rPr lang="zh-CN" sz="1200" kern="100">
                          <a:solidFill>
                            <a:schemeClr val="tx1"/>
                          </a:solidFill>
                          <a:effectLst/>
                        </a:rPr>
                        <a:t>晚上</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lnSpc>
                          <a:spcPts val="1200"/>
                        </a:lnSpc>
                        <a:spcAft>
                          <a:spcPts val="0"/>
                        </a:spcAft>
                      </a:pPr>
                      <a:r>
                        <a:rPr lang="en-US" sz="1200" kern="100">
                          <a:solidFill>
                            <a:schemeClr val="tx1"/>
                          </a:solidFill>
                          <a:effectLst/>
                        </a:rPr>
                        <a:t> </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3131" marR="431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lnSpc>
                          <a:spcPts val="1200"/>
                        </a:lnSpc>
                        <a:spcAft>
                          <a:spcPts val="0"/>
                        </a:spcAft>
                      </a:pPr>
                      <a:r>
                        <a:rPr lang="en-US" sz="1200" kern="100">
                          <a:solidFill>
                            <a:schemeClr val="tx1"/>
                          </a:solidFill>
                          <a:effectLst/>
                        </a:rPr>
                        <a:t> </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3131" marR="431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lnSpc>
                          <a:spcPts val="1200"/>
                        </a:lnSpc>
                        <a:spcAft>
                          <a:spcPts val="0"/>
                        </a:spcAft>
                      </a:pPr>
                      <a:r>
                        <a:rPr lang="en-US" sz="1200" kern="100">
                          <a:solidFill>
                            <a:schemeClr val="tx1"/>
                          </a:solidFill>
                          <a:effectLst/>
                        </a:rPr>
                        <a:t> </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3131" marR="431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lnSpc>
                          <a:spcPts val="1200"/>
                        </a:lnSpc>
                        <a:spcAft>
                          <a:spcPts val="0"/>
                        </a:spcAft>
                      </a:pPr>
                      <a:r>
                        <a:rPr lang="en-US" sz="1200" kern="100">
                          <a:solidFill>
                            <a:schemeClr val="tx1"/>
                          </a:solidFill>
                          <a:effectLst/>
                        </a:rPr>
                        <a:t> </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3131" marR="431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507550682"/>
                  </a:ext>
                </a:extLst>
              </a:tr>
              <a:tr h="819497">
                <a:tc rowSpan="3">
                  <a:txBody>
                    <a:bodyPr/>
                    <a:lstStyle/>
                    <a:p>
                      <a:pPr algn="ctr">
                        <a:lnSpc>
                          <a:spcPts val="1200"/>
                        </a:lnSpc>
                        <a:spcAft>
                          <a:spcPts val="0"/>
                        </a:spcAft>
                      </a:pPr>
                      <a:r>
                        <a:rPr lang="zh-CN" sz="1200" kern="100" dirty="0">
                          <a:solidFill>
                            <a:schemeClr val="tx1"/>
                          </a:solidFill>
                          <a:effectLst/>
                        </a:rPr>
                        <a:t>月</a:t>
                      </a:r>
                      <a:endParaRPr lang="en-US" altLang="zh-CN" sz="1200" kern="100" dirty="0">
                        <a:solidFill>
                          <a:schemeClr val="tx1"/>
                        </a:solidFill>
                        <a:effectLst/>
                      </a:endParaRPr>
                    </a:p>
                    <a:p>
                      <a:pPr algn="ctr">
                        <a:lnSpc>
                          <a:spcPts val="1200"/>
                        </a:lnSpc>
                        <a:spcAft>
                          <a:spcPts val="0"/>
                        </a:spcAft>
                      </a:pPr>
                      <a:endParaRPr lang="zh-CN" sz="1200" kern="100" dirty="0">
                        <a:solidFill>
                          <a:schemeClr val="tx1"/>
                        </a:solidFill>
                        <a:effectLst/>
                      </a:endParaRPr>
                    </a:p>
                    <a:p>
                      <a:pPr algn="ctr">
                        <a:lnSpc>
                          <a:spcPts val="1200"/>
                        </a:lnSpc>
                        <a:spcAft>
                          <a:spcPts val="0"/>
                        </a:spcAft>
                      </a:pPr>
                      <a:r>
                        <a:rPr lang="zh-CN" sz="1200" kern="100" dirty="0">
                          <a:solidFill>
                            <a:schemeClr val="tx1"/>
                          </a:solidFill>
                          <a:effectLst/>
                        </a:rPr>
                        <a:t>日</a:t>
                      </a:r>
                      <a:endParaRPr lang="zh-CN" sz="12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ctr">
                        <a:lnSpc>
                          <a:spcPts val="1200"/>
                        </a:lnSpc>
                        <a:spcAft>
                          <a:spcPts val="0"/>
                        </a:spcAft>
                      </a:pPr>
                      <a:r>
                        <a:rPr lang="zh-CN" sz="1200" kern="100">
                          <a:solidFill>
                            <a:schemeClr val="tx1"/>
                          </a:solidFill>
                          <a:effectLst/>
                        </a:rPr>
                        <a:t>上午</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lnSpc>
                          <a:spcPts val="1200"/>
                        </a:lnSpc>
                        <a:spcAft>
                          <a:spcPts val="0"/>
                        </a:spcAft>
                      </a:pPr>
                      <a:r>
                        <a:rPr lang="en-US" sz="1200" kern="100">
                          <a:solidFill>
                            <a:schemeClr val="tx1"/>
                          </a:solidFill>
                          <a:effectLst/>
                        </a:rPr>
                        <a:t> </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3131" marR="431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lnSpc>
                          <a:spcPts val="1200"/>
                        </a:lnSpc>
                        <a:spcAft>
                          <a:spcPts val="0"/>
                        </a:spcAft>
                      </a:pPr>
                      <a:r>
                        <a:rPr lang="en-US" sz="1200" kern="100">
                          <a:solidFill>
                            <a:schemeClr val="tx1"/>
                          </a:solidFill>
                          <a:effectLst/>
                        </a:rPr>
                        <a:t> </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3131" marR="431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lnSpc>
                          <a:spcPts val="1200"/>
                        </a:lnSpc>
                        <a:spcAft>
                          <a:spcPts val="0"/>
                        </a:spcAft>
                      </a:pPr>
                      <a:r>
                        <a:rPr lang="en-US" sz="1200" kern="100">
                          <a:solidFill>
                            <a:schemeClr val="tx1"/>
                          </a:solidFill>
                          <a:effectLst/>
                        </a:rPr>
                        <a:t> </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3131" marR="431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lnSpc>
                          <a:spcPts val="1200"/>
                        </a:lnSpc>
                        <a:spcAft>
                          <a:spcPts val="0"/>
                        </a:spcAft>
                      </a:pPr>
                      <a:r>
                        <a:rPr lang="en-US" sz="1200" kern="100">
                          <a:solidFill>
                            <a:schemeClr val="tx1"/>
                          </a:solidFill>
                          <a:effectLst/>
                        </a:rPr>
                        <a:t> </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3131" marR="431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547857022"/>
                  </a:ext>
                </a:extLst>
              </a:tr>
              <a:tr h="1029514">
                <a:tc vMerge="1">
                  <a:txBody>
                    <a:bodyPr/>
                    <a:lstStyle/>
                    <a:p>
                      <a:endParaRPr lang="zh-CN" altLang="en-US"/>
                    </a:p>
                  </a:txBody>
                  <a:tcPr/>
                </a:tc>
                <a:tc>
                  <a:txBody>
                    <a:bodyPr/>
                    <a:lstStyle/>
                    <a:p>
                      <a:pPr algn="ctr">
                        <a:lnSpc>
                          <a:spcPts val="1200"/>
                        </a:lnSpc>
                        <a:spcAft>
                          <a:spcPts val="0"/>
                        </a:spcAft>
                      </a:pPr>
                      <a:r>
                        <a:rPr lang="zh-CN" sz="1200" kern="100">
                          <a:solidFill>
                            <a:schemeClr val="tx1"/>
                          </a:solidFill>
                          <a:effectLst/>
                        </a:rPr>
                        <a:t>下午</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lnSpc>
                          <a:spcPts val="1200"/>
                        </a:lnSpc>
                        <a:spcAft>
                          <a:spcPts val="0"/>
                        </a:spcAft>
                      </a:pPr>
                      <a:r>
                        <a:rPr lang="en-US" sz="1200" kern="100">
                          <a:solidFill>
                            <a:schemeClr val="tx1"/>
                          </a:solidFill>
                          <a:effectLst/>
                        </a:rPr>
                        <a:t> </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3131" marR="431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lnSpc>
                          <a:spcPts val="1200"/>
                        </a:lnSpc>
                        <a:spcAft>
                          <a:spcPts val="0"/>
                        </a:spcAft>
                      </a:pPr>
                      <a:r>
                        <a:rPr lang="en-US" sz="1200" kern="100">
                          <a:solidFill>
                            <a:schemeClr val="tx1"/>
                          </a:solidFill>
                          <a:effectLst/>
                        </a:rPr>
                        <a:t> </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3131" marR="431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lnSpc>
                          <a:spcPts val="1200"/>
                        </a:lnSpc>
                        <a:spcAft>
                          <a:spcPts val="0"/>
                        </a:spcAft>
                      </a:pPr>
                      <a:r>
                        <a:rPr lang="en-US" sz="1200" kern="100">
                          <a:solidFill>
                            <a:schemeClr val="tx1"/>
                          </a:solidFill>
                          <a:effectLst/>
                        </a:rPr>
                        <a:t> </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3131" marR="431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lnSpc>
                          <a:spcPts val="1200"/>
                        </a:lnSpc>
                        <a:spcAft>
                          <a:spcPts val="0"/>
                        </a:spcAft>
                      </a:pPr>
                      <a:r>
                        <a:rPr lang="en-US" sz="1200" kern="100">
                          <a:solidFill>
                            <a:schemeClr val="tx1"/>
                          </a:solidFill>
                          <a:effectLst/>
                        </a:rPr>
                        <a:t> </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3131" marR="431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878852342"/>
                  </a:ext>
                </a:extLst>
              </a:tr>
              <a:tr h="508756">
                <a:tc vMerge="1">
                  <a:txBody>
                    <a:bodyPr/>
                    <a:lstStyle/>
                    <a:p>
                      <a:endParaRPr lang="zh-CN" altLang="en-US"/>
                    </a:p>
                  </a:txBody>
                  <a:tcPr/>
                </a:tc>
                <a:tc>
                  <a:txBody>
                    <a:bodyPr/>
                    <a:lstStyle/>
                    <a:p>
                      <a:pPr algn="ctr">
                        <a:lnSpc>
                          <a:spcPts val="1200"/>
                        </a:lnSpc>
                        <a:spcAft>
                          <a:spcPts val="0"/>
                        </a:spcAft>
                      </a:pPr>
                      <a:r>
                        <a:rPr lang="zh-CN" sz="1200" kern="100">
                          <a:solidFill>
                            <a:schemeClr val="tx1"/>
                          </a:solidFill>
                          <a:effectLst/>
                        </a:rPr>
                        <a:t>晚上</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lnSpc>
                          <a:spcPts val="1200"/>
                        </a:lnSpc>
                        <a:spcAft>
                          <a:spcPts val="0"/>
                        </a:spcAft>
                      </a:pPr>
                      <a:r>
                        <a:rPr lang="en-US" sz="1200" kern="100">
                          <a:solidFill>
                            <a:schemeClr val="tx1"/>
                          </a:solidFill>
                          <a:effectLst/>
                        </a:rPr>
                        <a:t> </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3131" marR="431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lnSpc>
                          <a:spcPts val="1200"/>
                        </a:lnSpc>
                        <a:spcAft>
                          <a:spcPts val="0"/>
                        </a:spcAft>
                      </a:pPr>
                      <a:r>
                        <a:rPr lang="en-US" sz="1200" kern="100">
                          <a:solidFill>
                            <a:schemeClr val="tx1"/>
                          </a:solidFill>
                          <a:effectLst/>
                        </a:rPr>
                        <a:t> </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3131" marR="431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lnSpc>
                          <a:spcPts val="1200"/>
                        </a:lnSpc>
                        <a:spcAft>
                          <a:spcPts val="0"/>
                        </a:spcAft>
                      </a:pPr>
                      <a:r>
                        <a:rPr lang="en-US" sz="1200" kern="100">
                          <a:solidFill>
                            <a:schemeClr val="tx1"/>
                          </a:solidFill>
                          <a:effectLst/>
                        </a:rPr>
                        <a:t> </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3131" marR="431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lnSpc>
                          <a:spcPts val="1200"/>
                        </a:lnSpc>
                        <a:spcAft>
                          <a:spcPts val="0"/>
                        </a:spcAft>
                      </a:pPr>
                      <a:r>
                        <a:rPr lang="en-US" sz="1200" kern="100" dirty="0">
                          <a:solidFill>
                            <a:schemeClr val="tx1"/>
                          </a:solidFill>
                          <a:effectLst/>
                        </a:rPr>
                        <a:t> </a:t>
                      </a:r>
                      <a:endParaRPr lang="zh-CN" sz="12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3131" marR="431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4062063930"/>
                  </a:ext>
                </a:extLst>
              </a:tr>
            </a:tbl>
          </a:graphicData>
        </a:graphic>
      </p:graphicFrame>
      <p:sp>
        <p:nvSpPr>
          <p:cNvPr id="6" name="Rectangle 1"/>
          <p:cNvSpPr>
            <a:spLocks noChangeArrowheads="1"/>
          </p:cNvSpPr>
          <p:nvPr/>
        </p:nvSpPr>
        <p:spPr bwMode="auto">
          <a:xfrm>
            <a:off x="2843808" y="409601"/>
            <a:ext cx="3528392" cy="677108"/>
          </a:xfrm>
          <a:prstGeom prst="rect">
            <a:avLst/>
          </a:prstGeom>
          <a:blipFill>
            <a:blip r:embed="rId2">
              <a:alphaModFix amt="50000"/>
            </a:blip>
            <a:tile tx="0" ty="0" sx="100000" sy="100000" flip="none" algn="tl"/>
          </a:blipFill>
          <a:ln>
            <a:noFill/>
          </a:ln>
          <a:effectLs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zh-CN" altLang="zh-CN" dirty="0"/>
              <a:t>表</a:t>
            </a:r>
            <a:r>
              <a:rPr lang="en-US" altLang="zh-CN" dirty="0"/>
              <a:t>2</a:t>
            </a:r>
            <a:r>
              <a:rPr lang="zh-CN" altLang="zh-CN" dirty="0"/>
              <a:t>：</a:t>
            </a:r>
            <a:r>
              <a:rPr kumimoji="0" lang="zh-CN" altLang="zh-CN" sz="20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仿宋" panose="02010609060101010101" pitchFamily="49" charset="-122"/>
              </a:rPr>
              <a:t>专家个人工作计划表</a:t>
            </a:r>
            <a:endParaRPr kumimoji="0" lang="zh-CN" altLang="zh-CN" sz="1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仿宋" panose="02010609060101010101" pitchFamily="49" charset="-122"/>
              </a:rPr>
              <a:t>复核学校：</a:t>
            </a:r>
            <a:endParaRPr kumimoji="0" lang="zh-CN" altLang="zh-CN"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69886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5496" y="260649"/>
            <a:ext cx="9452522" cy="576063"/>
          </a:xfrm>
          <a:prstGeom prst="rect">
            <a:avLst/>
          </a:prstGeom>
        </p:spPr>
        <p:txBody>
          <a:bodyPr>
            <a:normAutofit fontScale="97500"/>
          </a:bodyPr>
          <a:lstStyle>
            <a:lvl1pPr algn="l" defTabSz="914400" rtl="0" eaLnBrk="1" latinLnBrk="0" hangingPunct="1">
              <a:spcBef>
                <a:spcPct val="0"/>
              </a:spcBef>
              <a:buNone/>
              <a:defRPr sz="3200" kern="1200">
                <a:solidFill>
                  <a:schemeClr val="bg1"/>
                </a:solidFill>
                <a:latin typeface="黑体" pitchFamily="49" charset="-122"/>
                <a:ea typeface="黑体" pitchFamily="49" charset="-122"/>
                <a:cs typeface="+mj-cs"/>
              </a:defRPr>
            </a:lvl1pPr>
          </a:lstStyle>
          <a:p>
            <a:r>
              <a:rPr lang="zh-CN" altLang="en-US" dirty="0">
                <a:effectLst>
                  <a:outerShdw blurRad="38100" dist="38100" dir="2700000" algn="tl">
                    <a:srgbClr val="000000">
                      <a:alpha val="43137"/>
                    </a:srgbClr>
                  </a:outerShdw>
                </a:effectLst>
              </a:rPr>
              <a:t>四、规范开展自主诊改和复核</a:t>
            </a:r>
          </a:p>
        </p:txBody>
      </p:sp>
      <p:sp>
        <p:nvSpPr>
          <p:cNvPr id="4" name="矩形 3"/>
          <p:cNvSpPr/>
          <p:nvPr/>
        </p:nvSpPr>
        <p:spPr>
          <a:xfrm>
            <a:off x="25801" y="1196752"/>
            <a:ext cx="9180512" cy="743152"/>
          </a:xfrm>
          <a:prstGeom prst="rect">
            <a:avLst/>
          </a:prstGeom>
        </p:spPr>
        <p:txBody>
          <a:bodyPr wrap="square">
            <a:spAutoFit/>
          </a:bodyPr>
          <a:lstStyle/>
          <a:p>
            <a:pPr marL="342900" lvl="1" indent="-342900">
              <a:lnSpc>
                <a:spcPct val="150000"/>
              </a:lnSpc>
              <a:buFont typeface="Wingdings" panose="05000000000000000000" pitchFamily="2" charset="2"/>
              <a:buChar char="Ø"/>
            </a:pPr>
            <a:r>
              <a:rPr lang="zh-CN" altLang="en-US" sz="3200" b="1" dirty="0">
                <a:solidFill>
                  <a:srgbClr val="563918"/>
                </a:solidFill>
              </a:rPr>
              <a:t>抽样</a:t>
            </a:r>
            <a:r>
              <a:rPr lang="zh-CN" altLang="en-US" sz="3200" b="1" dirty="0" smtClean="0">
                <a:solidFill>
                  <a:srgbClr val="563918"/>
                </a:solidFill>
              </a:rPr>
              <a:t>复核</a:t>
            </a:r>
            <a:endParaRPr lang="zh-CN" altLang="en-US" sz="3200" b="1" dirty="0">
              <a:solidFill>
                <a:srgbClr val="C40005"/>
              </a:solidFill>
            </a:endParaRPr>
          </a:p>
        </p:txBody>
      </p:sp>
      <p:sp>
        <p:nvSpPr>
          <p:cNvPr id="3" name="矩形 2"/>
          <p:cNvSpPr/>
          <p:nvPr/>
        </p:nvSpPr>
        <p:spPr>
          <a:xfrm>
            <a:off x="70465" y="2060848"/>
            <a:ext cx="8712968" cy="4000775"/>
          </a:xfrm>
          <a:prstGeom prst="rect">
            <a:avLst/>
          </a:prstGeom>
        </p:spPr>
        <p:txBody>
          <a:bodyPr wrap="square">
            <a:spAutoFit/>
          </a:bodyPr>
          <a:lstStyle/>
          <a:p>
            <a:pPr marL="0" indent="0">
              <a:lnSpc>
                <a:spcPts val="2800"/>
              </a:lnSpc>
              <a:spcBef>
                <a:spcPts val="0"/>
              </a:spcBef>
              <a:buNone/>
            </a:pPr>
            <a:r>
              <a:rPr lang="en-US" altLang="zh-CN" sz="1600" b="1" dirty="0" smtClean="0">
                <a:solidFill>
                  <a:srgbClr val="563918"/>
                </a:solidFill>
              </a:rPr>
              <a:t>4</a:t>
            </a:r>
            <a:r>
              <a:rPr lang="en-US" altLang="zh-CN" sz="1600" b="1" dirty="0">
                <a:solidFill>
                  <a:srgbClr val="563918"/>
                </a:solidFill>
              </a:rPr>
              <a:t>.</a:t>
            </a:r>
            <a:r>
              <a:rPr lang="zh-CN" altLang="zh-CN" sz="1600" b="1" dirty="0">
                <a:solidFill>
                  <a:srgbClr val="563918"/>
                </a:solidFill>
              </a:rPr>
              <a:t>现场复核</a:t>
            </a:r>
            <a:endParaRPr lang="zh-CN" altLang="zh-CN" sz="1600" dirty="0">
              <a:solidFill>
                <a:srgbClr val="563918"/>
              </a:solidFill>
            </a:endParaRPr>
          </a:p>
          <a:p>
            <a:pPr marL="285750" indent="-285750">
              <a:lnSpc>
                <a:spcPts val="2800"/>
              </a:lnSpc>
              <a:spcBef>
                <a:spcPts val="0"/>
              </a:spcBef>
              <a:buFont typeface="Arial" panose="020B0604020202020204" pitchFamily="34" charset="0"/>
              <a:buChar char="•"/>
            </a:pPr>
            <a:r>
              <a:rPr lang="zh-CN" altLang="zh-CN" sz="1600" b="1" dirty="0">
                <a:solidFill>
                  <a:srgbClr val="563918"/>
                </a:solidFill>
              </a:rPr>
              <a:t>听取介绍</a:t>
            </a:r>
            <a:r>
              <a:rPr lang="zh-CN" altLang="zh-CN" sz="1600" dirty="0">
                <a:solidFill>
                  <a:srgbClr val="563918"/>
                </a:solidFill>
              </a:rPr>
              <a:t>。听取学校主要领导所作的自我诊改工作情况介绍，重点介绍内部质量保证体系</a:t>
            </a:r>
            <a:r>
              <a:rPr lang="zh-CN" altLang="zh-CN" sz="1600" b="1" u="sng" dirty="0">
                <a:solidFill>
                  <a:srgbClr val="563918"/>
                </a:solidFill>
                <a:effectLst>
                  <a:outerShdw blurRad="38100" dist="38100" dir="2700000" algn="tl">
                    <a:srgbClr val="000000">
                      <a:alpha val="43137"/>
                    </a:srgbClr>
                  </a:outerShdw>
                </a:effectLst>
              </a:rPr>
              <a:t>自我诊改思路、制度设计、执行情况、诊改效果</a:t>
            </a:r>
            <a:r>
              <a:rPr lang="zh-CN" altLang="zh-CN" sz="1600" dirty="0">
                <a:solidFill>
                  <a:srgbClr val="563918"/>
                </a:solidFill>
              </a:rPr>
              <a:t>等内容，一般不超过</a:t>
            </a:r>
            <a:r>
              <a:rPr lang="en-US" altLang="zh-CN" sz="1600" dirty="0">
                <a:solidFill>
                  <a:srgbClr val="563918"/>
                </a:solidFill>
              </a:rPr>
              <a:t>20</a:t>
            </a:r>
            <a:r>
              <a:rPr lang="zh-CN" altLang="zh-CN" sz="1600" dirty="0">
                <a:solidFill>
                  <a:srgbClr val="563918"/>
                </a:solidFill>
              </a:rPr>
              <a:t>分钟。</a:t>
            </a:r>
          </a:p>
          <a:p>
            <a:pPr marL="285750" indent="-285750">
              <a:lnSpc>
                <a:spcPts val="2800"/>
              </a:lnSpc>
              <a:spcBef>
                <a:spcPts val="0"/>
              </a:spcBef>
              <a:buFont typeface="Arial" panose="020B0604020202020204" pitchFamily="34" charset="0"/>
              <a:buChar char="•"/>
            </a:pPr>
            <a:r>
              <a:rPr lang="zh-CN" altLang="zh-CN" sz="1600" b="1" dirty="0">
                <a:solidFill>
                  <a:srgbClr val="563918"/>
                </a:solidFill>
              </a:rPr>
              <a:t>走访交流</a:t>
            </a:r>
            <a:r>
              <a:rPr lang="zh-CN" altLang="zh-CN" sz="1600" dirty="0">
                <a:solidFill>
                  <a:srgbClr val="563918"/>
                </a:solidFill>
              </a:rPr>
              <a:t>。视需要选择学校领导、中层干部、教职员工、学生、用人单位人员等对象进行走访交流，并填写</a:t>
            </a:r>
            <a:r>
              <a:rPr lang="en-US" altLang="zh-CN" sz="1600" dirty="0">
                <a:solidFill>
                  <a:srgbClr val="563918"/>
                </a:solidFill>
              </a:rPr>
              <a:t>”</a:t>
            </a:r>
            <a:r>
              <a:rPr lang="zh-CN" altLang="zh-CN" sz="1600" dirty="0">
                <a:solidFill>
                  <a:srgbClr val="563918"/>
                </a:solidFill>
                <a:hlinkClick r:id="rId2" action="ppaction://hlinkfile"/>
              </a:rPr>
              <a:t>表</a:t>
            </a:r>
            <a:r>
              <a:rPr lang="en-US" altLang="zh-CN" sz="1600" dirty="0">
                <a:solidFill>
                  <a:srgbClr val="563918"/>
                </a:solidFill>
                <a:hlinkClick r:id="rId2" action="ppaction://hlinkfile"/>
              </a:rPr>
              <a:t>3</a:t>
            </a:r>
            <a:r>
              <a:rPr lang="zh-CN" altLang="zh-CN" sz="1600" dirty="0">
                <a:solidFill>
                  <a:srgbClr val="563918"/>
                </a:solidFill>
                <a:hlinkClick r:id="rId2" action="ppaction://hlinkfile"/>
              </a:rPr>
              <a:t>走访交流记录表</a:t>
            </a:r>
            <a:r>
              <a:rPr lang="en-US" altLang="zh-CN" sz="1600" dirty="0">
                <a:solidFill>
                  <a:srgbClr val="563918"/>
                </a:solidFill>
              </a:rPr>
              <a:t>”</a:t>
            </a:r>
            <a:r>
              <a:rPr lang="zh-CN" altLang="zh-CN" sz="1600" dirty="0">
                <a:solidFill>
                  <a:srgbClr val="563918"/>
                </a:solidFill>
              </a:rPr>
              <a:t>。</a:t>
            </a:r>
          </a:p>
          <a:p>
            <a:pPr marL="285750" indent="-285750">
              <a:lnSpc>
                <a:spcPts val="2800"/>
              </a:lnSpc>
              <a:spcBef>
                <a:spcPts val="0"/>
              </a:spcBef>
              <a:buFont typeface="Arial" panose="020B0604020202020204" pitchFamily="34" charset="0"/>
              <a:buChar char="•"/>
            </a:pPr>
            <a:r>
              <a:rPr lang="zh-CN" altLang="zh-CN" sz="1600" b="1" dirty="0">
                <a:solidFill>
                  <a:srgbClr val="563918"/>
                </a:solidFill>
              </a:rPr>
              <a:t>重点复核</a:t>
            </a:r>
            <a:r>
              <a:rPr lang="zh-CN" altLang="zh-CN" sz="1600" dirty="0">
                <a:solidFill>
                  <a:srgbClr val="563918"/>
                </a:solidFill>
              </a:rPr>
              <a:t>。专家组可根据学校实际情况及预审中发现的问题，</a:t>
            </a:r>
            <a:r>
              <a:rPr lang="zh-CN" altLang="en-US" sz="1600" dirty="0">
                <a:solidFill>
                  <a:srgbClr val="563918"/>
                </a:solidFill>
              </a:rPr>
              <a:t>有针对性地选择</a:t>
            </a:r>
            <a:r>
              <a:rPr lang="zh-CN" altLang="en-US" sz="1600" b="1" dirty="0">
                <a:solidFill>
                  <a:srgbClr val="563918"/>
                </a:solidFill>
              </a:rPr>
              <a:t>诊断项目</a:t>
            </a:r>
            <a:r>
              <a:rPr lang="zh-CN" altLang="en-US" sz="1600" dirty="0">
                <a:solidFill>
                  <a:srgbClr val="563918"/>
                </a:solidFill>
              </a:rPr>
              <a:t>，参考相关</a:t>
            </a:r>
            <a:r>
              <a:rPr lang="zh-CN" altLang="en-US" sz="1600" b="1" dirty="0">
                <a:solidFill>
                  <a:srgbClr val="563918"/>
                </a:solidFill>
              </a:rPr>
              <a:t>诊断点</a:t>
            </a:r>
            <a:r>
              <a:rPr lang="zh-CN" altLang="en-US" sz="1600" dirty="0">
                <a:solidFill>
                  <a:srgbClr val="563918"/>
                </a:solidFill>
              </a:rPr>
              <a:t>及</a:t>
            </a:r>
            <a:r>
              <a:rPr lang="zh-CN" altLang="en-US" sz="1600" b="1" dirty="0">
                <a:solidFill>
                  <a:srgbClr val="563918"/>
                </a:solidFill>
              </a:rPr>
              <a:t>诊断要素</a:t>
            </a:r>
            <a:r>
              <a:rPr lang="zh-CN" altLang="zh-CN" sz="1600" dirty="0">
                <a:solidFill>
                  <a:srgbClr val="563918"/>
                </a:solidFill>
              </a:rPr>
              <a:t>进行抽样重点复核。具体复核方式由省级教育行政部门制定。</a:t>
            </a:r>
          </a:p>
          <a:p>
            <a:pPr marL="285750" indent="-285750">
              <a:lnSpc>
                <a:spcPts val="2800"/>
              </a:lnSpc>
              <a:spcBef>
                <a:spcPts val="0"/>
              </a:spcBef>
              <a:buFont typeface="Arial" panose="020B0604020202020204" pitchFamily="34" charset="0"/>
              <a:buChar char="•"/>
            </a:pPr>
            <a:r>
              <a:rPr lang="zh-CN" altLang="zh-CN" sz="1600" b="1" dirty="0">
                <a:solidFill>
                  <a:srgbClr val="563918"/>
                </a:solidFill>
              </a:rPr>
              <a:t>实态观察</a:t>
            </a:r>
            <a:r>
              <a:rPr lang="zh-CN" altLang="zh-CN" sz="1600" dirty="0">
                <a:solidFill>
                  <a:srgbClr val="563918"/>
                </a:solidFill>
              </a:rPr>
              <a:t>。对</a:t>
            </a:r>
            <a:r>
              <a:rPr lang="zh-CN" altLang="en-US" sz="1600" b="1" dirty="0">
                <a:solidFill>
                  <a:srgbClr val="563918"/>
                </a:solidFill>
                <a:effectLst>
                  <a:outerShdw blurRad="38100" dist="38100" dir="2700000" algn="tl">
                    <a:srgbClr val="000000">
                      <a:alpha val="43137"/>
                    </a:srgbClr>
                  </a:outerShdw>
                </a:effectLst>
              </a:rPr>
              <a:t>组织（学校、部门、院系）</a:t>
            </a:r>
            <a:r>
              <a:rPr lang="zh-CN" altLang="en-US" sz="1600" dirty="0">
                <a:solidFill>
                  <a:srgbClr val="563918"/>
                </a:solidFill>
              </a:rPr>
              <a:t>和</a:t>
            </a:r>
            <a:r>
              <a:rPr lang="zh-CN" altLang="en-US" sz="1600" b="1" dirty="0">
                <a:solidFill>
                  <a:srgbClr val="563918"/>
                </a:solidFill>
                <a:effectLst>
                  <a:outerShdw blurRad="38100" dist="38100" dir="2700000" algn="tl">
                    <a:srgbClr val="000000">
                      <a:alpha val="43137"/>
                    </a:srgbClr>
                  </a:outerShdw>
                </a:effectLst>
              </a:rPr>
              <a:t>个人（教师、学生）</a:t>
            </a:r>
            <a:r>
              <a:rPr lang="zh-CN" altLang="en-US" sz="1600" dirty="0">
                <a:solidFill>
                  <a:srgbClr val="563918"/>
                </a:solidFill>
              </a:rPr>
              <a:t>的</a:t>
            </a:r>
            <a:r>
              <a:rPr lang="zh-CN" altLang="en-US" sz="1600" b="1" u="sng" dirty="0">
                <a:solidFill>
                  <a:srgbClr val="563918"/>
                </a:solidFill>
                <a:effectLst>
                  <a:outerShdw blurRad="38100" dist="38100" dir="2700000" algn="tl">
                    <a:srgbClr val="000000">
                      <a:alpha val="43137"/>
                    </a:srgbClr>
                  </a:outerShdw>
                </a:effectLst>
              </a:rPr>
              <a:t>目标设定</a:t>
            </a:r>
            <a:r>
              <a:rPr lang="zh-CN" altLang="zh-CN" sz="1600" b="1" u="sng" dirty="0">
                <a:solidFill>
                  <a:srgbClr val="563918"/>
                </a:solidFill>
                <a:effectLst>
                  <a:outerShdw blurRad="38100" dist="38100" dir="2700000" algn="tl">
                    <a:srgbClr val="000000">
                      <a:alpha val="43137"/>
                    </a:srgbClr>
                  </a:outerShdw>
                </a:effectLst>
              </a:rPr>
              <a:t>、</a:t>
            </a:r>
            <a:r>
              <a:rPr lang="zh-CN" altLang="en-US" sz="1600" b="1" u="sng" dirty="0">
                <a:solidFill>
                  <a:srgbClr val="563918"/>
                </a:solidFill>
                <a:effectLst>
                  <a:outerShdw blurRad="38100" dist="38100" dir="2700000" algn="tl">
                    <a:srgbClr val="000000">
                      <a:alpha val="43137"/>
                    </a:srgbClr>
                  </a:outerShdw>
                </a:effectLst>
              </a:rPr>
              <a:t>标准建设、质量诊断</a:t>
            </a:r>
            <a:r>
              <a:rPr lang="zh-CN" altLang="zh-CN" sz="1600" b="1" u="sng" dirty="0">
                <a:solidFill>
                  <a:srgbClr val="563918"/>
                </a:solidFill>
                <a:effectLst>
                  <a:outerShdw blurRad="38100" dist="38100" dir="2700000" algn="tl">
                    <a:srgbClr val="000000">
                      <a:alpha val="43137"/>
                    </a:srgbClr>
                  </a:outerShdw>
                </a:effectLst>
              </a:rPr>
              <a:t>、</a:t>
            </a:r>
            <a:r>
              <a:rPr lang="zh-CN" altLang="en-US" sz="1600" b="1" u="sng" dirty="0">
                <a:solidFill>
                  <a:srgbClr val="563918"/>
                </a:solidFill>
                <a:effectLst>
                  <a:outerShdw blurRad="38100" dist="38100" dir="2700000" algn="tl">
                    <a:srgbClr val="000000">
                      <a:alpha val="43137"/>
                    </a:srgbClr>
                  </a:outerShdw>
                </a:effectLst>
              </a:rPr>
              <a:t>改进创新</a:t>
            </a:r>
            <a:r>
              <a:rPr lang="zh-CN" altLang="zh-CN" sz="1600" dirty="0">
                <a:solidFill>
                  <a:srgbClr val="563918"/>
                </a:solidFill>
              </a:rPr>
              <a:t>等</a:t>
            </a:r>
            <a:r>
              <a:rPr lang="zh-CN" altLang="en-US" sz="1600" b="1" dirty="0">
                <a:solidFill>
                  <a:srgbClr val="563918"/>
                </a:solidFill>
                <a:effectLst>
                  <a:outerShdw blurRad="38100" dist="38100" dir="2700000" algn="tl">
                    <a:srgbClr val="000000">
                      <a:alpha val="43137"/>
                    </a:srgbClr>
                  </a:outerShdw>
                </a:effectLst>
              </a:rPr>
              <a:t>质量改进螺旋建设与运行情况</a:t>
            </a:r>
            <a:r>
              <a:rPr lang="zh-CN" altLang="zh-CN" sz="1600" dirty="0">
                <a:solidFill>
                  <a:srgbClr val="563918"/>
                </a:solidFill>
              </a:rPr>
              <a:t>进行观察调研，并有针对性地对调研样本进行研判分析。</a:t>
            </a:r>
            <a:r>
              <a:rPr lang="zh-CN" altLang="en-US" sz="1600" dirty="0">
                <a:solidFill>
                  <a:srgbClr val="563918"/>
                </a:solidFill>
              </a:rPr>
              <a:t>（</a:t>
            </a:r>
            <a:r>
              <a:rPr lang="zh-CN" altLang="en-US" sz="1600" b="1" dirty="0">
                <a:solidFill>
                  <a:srgbClr val="563918"/>
                </a:solidFill>
              </a:rPr>
              <a:t>访谈部门和个人，了解质量保证体系落实情况</a:t>
            </a:r>
            <a:r>
              <a:rPr lang="zh-CN" altLang="en-US" sz="1600" dirty="0">
                <a:solidFill>
                  <a:srgbClr val="563918"/>
                </a:solidFill>
              </a:rPr>
              <a:t>）</a:t>
            </a:r>
            <a:endParaRPr lang="zh-CN" altLang="zh-CN" sz="1600" dirty="0">
              <a:solidFill>
                <a:srgbClr val="563918"/>
              </a:solidFill>
            </a:endParaRPr>
          </a:p>
          <a:p>
            <a:pPr marL="285750" indent="-285750">
              <a:lnSpc>
                <a:spcPts val="2800"/>
              </a:lnSpc>
              <a:spcBef>
                <a:spcPts val="0"/>
              </a:spcBef>
              <a:buFont typeface="Arial" panose="020B0604020202020204" pitchFamily="34" charset="0"/>
              <a:buChar char="•"/>
            </a:pPr>
            <a:r>
              <a:rPr lang="zh-CN" altLang="zh-CN" sz="1600" dirty="0">
                <a:solidFill>
                  <a:srgbClr val="563918"/>
                </a:solidFill>
              </a:rPr>
              <a:t>复核工作结束后，填写</a:t>
            </a:r>
            <a:r>
              <a:rPr lang="en-US" altLang="zh-CN" sz="1600" dirty="0">
                <a:solidFill>
                  <a:srgbClr val="563918"/>
                </a:solidFill>
              </a:rPr>
              <a:t>”</a:t>
            </a:r>
            <a:r>
              <a:rPr lang="zh-CN" altLang="zh-CN" sz="1600" dirty="0">
                <a:solidFill>
                  <a:srgbClr val="563918"/>
                </a:solidFill>
                <a:hlinkClick r:id="rId3" action="ppaction://hlinkfile"/>
              </a:rPr>
              <a:t>表</a:t>
            </a:r>
            <a:r>
              <a:rPr lang="en-US" altLang="zh-CN" sz="1600" dirty="0">
                <a:solidFill>
                  <a:srgbClr val="563918"/>
                </a:solidFill>
                <a:hlinkClick r:id="rId3" action="ppaction://hlinkfile"/>
              </a:rPr>
              <a:t>4</a:t>
            </a:r>
            <a:r>
              <a:rPr lang="zh-CN" altLang="zh-CN" sz="1600" dirty="0">
                <a:solidFill>
                  <a:srgbClr val="563918"/>
                </a:solidFill>
                <a:hlinkClick r:id="rId3" action="ppaction://hlinkfile"/>
              </a:rPr>
              <a:t>专家个人复核意见表</a:t>
            </a:r>
            <a:r>
              <a:rPr lang="en-US" altLang="zh-CN" sz="1600" dirty="0">
                <a:solidFill>
                  <a:srgbClr val="563918"/>
                </a:solidFill>
              </a:rPr>
              <a:t>”</a:t>
            </a:r>
            <a:endParaRPr lang="zh-CN" altLang="zh-CN" sz="1600" dirty="0">
              <a:solidFill>
                <a:srgbClr val="563918"/>
              </a:solidFill>
            </a:endParaRPr>
          </a:p>
        </p:txBody>
      </p:sp>
    </p:spTree>
    <p:extLst>
      <p:ext uri="{BB962C8B-B14F-4D97-AF65-F5344CB8AC3E}">
        <p14:creationId xmlns:p14="http://schemas.microsoft.com/office/powerpoint/2010/main" val="2956415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p:cNvGraphicFramePr>
          <p:nvPr>
            <p:extLst>
              <p:ext uri="{D42A27DB-BD31-4B8C-83A1-F6EECF244321}">
                <p14:modId xmlns:p14="http://schemas.microsoft.com/office/powerpoint/2010/main" val="1687180513"/>
              </p:ext>
            </p:extLst>
          </p:nvPr>
        </p:nvGraphicFramePr>
        <p:xfrm>
          <a:off x="2339752" y="1282408"/>
          <a:ext cx="4320480" cy="5386952"/>
        </p:xfrm>
        <a:graphic>
          <a:graphicData uri="http://schemas.openxmlformats.org/drawingml/2006/table">
            <a:tbl>
              <a:tblPr>
                <a:tableStyleId>{5C22544A-7EE6-4342-B048-85BDC9FD1C3A}</a:tableStyleId>
              </a:tblPr>
              <a:tblGrid>
                <a:gridCol w="764526">
                  <a:extLst>
                    <a:ext uri="{9D8B030D-6E8A-4147-A177-3AD203B41FA5}">
                      <a16:colId xmlns:a16="http://schemas.microsoft.com/office/drawing/2014/main" val="3788525057"/>
                    </a:ext>
                  </a:extLst>
                </a:gridCol>
                <a:gridCol w="1592423">
                  <a:extLst>
                    <a:ext uri="{9D8B030D-6E8A-4147-A177-3AD203B41FA5}">
                      <a16:colId xmlns:a16="http://schemas.microsoft.com/office/drawing/2014/main" val="1081814204"/>
                    </a:ext>
                  </a:extLst>
                </a:gridCol>
                <a:gridCol w="606347">
                  <a:extLst>
                    <a:ext uri="{9D8B030D-6E8A-4147-A177-3AD203B41FA5}">
                      <a16:colId xmlns:a16="http://schemas.microsoft.com/office/drawing/2014/main" val="2861338834"/>
                    </a:ext>
                  </a:extLst>
                </a:gridCol>
                <a:gridCol w="355899">
                  <a:extLst>
                    <a:ext uri="{9D8B030D-6E8A-4147-A177-3AD203B41FA5}">
                      <a16:colId xmlns:a16="http://schemas.microsoft.com/office/drawing/2014/main" val="4255406789"/>
                    </a:ext>
                  </a:extLst>
                </a:gridCol>
                <a:gridCol w="1001285">
                  <a:extLst>
                    <a:ext uri="{9D8B030D-6E8A-4147-A177-3AD203B41FA5}">
                      <a16:colId xmlns:a16="http://schemas.microsoft.com/office/drawing/2014/main" val="504387853"/>
                    </a:ext>
                  </a:extLst>
                </a:gridCol>
              </a:tblGrid>
              <a:tr h="291676">
                <a:tc rowSpan="2">
                  <a:txBody>
                    <a:bodyPr/>
                    <a:lstStyle/>
                    <a:p>
                      <a:pPr algn="ctr">
                        <a:lnSpc>
                          <a:spcPts val="1200"/>
                        </a:lnSpc>
                        <a:spcAft>
                          <a:spcPts val="0"/>
                        </a:spcAft>
                      </a:pPr>
                      <a:r>
                        <a:rPr lang="zh-CN" sz="1200" u="none" kern="0" dirty="0">
                          <a:solidFill>
                            <a:schemeClr val="tx1"/>
                          </a:solidFill>
                          <a:effectLst/>
                        </a:rPr>
                        <a:t>走访主</a:t>
                      </a:r>
                      <a:endParaRPr lang="en-US" altLang="zh-CN" sz="1200" u="none" kern="0" dirty="0">
                        <a:solidFill>
                          <a:schemeClr val="tx1"/>
                        </a:solidFill>
                        <a:effectLst/>
                      </a:endParaRPr>
                    </a:p>
                    <a:p>
                      <a:pPr algn="ctr">
                        <a:lnSpc>
                          <a:spcPts val="1200"/>
                        </a:lnSpc>
                        <a:spcAft>
                          <a:spcPts val="0"/>
                        </a:spcAft>
                      </a:pPr>
                      <a:endParaRPr lang="zh-CN" sz="1200" kern="100" dirty="0">
                        <a:solidFill>
                          <a:schemeClr val="tx1"/>
                        </a:solidFill>
                        <a:effectLst/>
                      </a:endParaRPr>
                    </a:p>
                    <a:p>
                      <a:pPr algn="ctr">
                        <a:lnSpc>
                          <a:spcPts val="1200"/>
                        </a:lnSpc>
                        <a:spcAft>
                          <a:spcPts val="0"/>
                        </a:spcAft>
                      </a:pPr>
                      <a:r>
                        <a:rPr lang="zh-CN" sz="1200" kern="0" dirty="0">
                          <a:solidFill>
                            <a:schemeClr val="tx1"/>
                          </a:solidFill>
                          <a:effectLst/>
                        </a:rPr>
                        <a:t>要议题</a:t>
                      </a:r>
                      <a:endParaRPr lang="zh-CN" sz="12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6109" marR="461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rowSpan="2">
                  <a:txBody>
                    <a:bodyPr/>
                    <a:lstStyle/>
                    <a:p>
                      <a:pPr indent="356870" algn="ctr">
                        <a:lnSpc>
                          <a:spcPts val="1200"/>
                        </a:lnSpc>
                        <a:spcAft>
                          <a:spcPts val="0"/>
                        </a:spcAft>
                      </a:pPr>
                      <a:r>
                        <a:rPr lang="en-US" sz="1200" kern="0">
                          <a:solidFill>
                            <a:schemeClr val="tx1"/>
                          </a:solidFill>
                          <a:effectLst/>
                        </a:rPr>
                        <a:t> </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6109" marR="461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ctr">
                        <a:lnSpc>
                          <a:spcPts val="1200"/>
                        </a:lnSpc>
                        <a:spcAft>
                          <a:spcPts val="0"/>
                        </a:spcAft>
                      </a:pPr>
                      <a:r>
                        <a:rPr lang="zh-CN" sz="1200" kern="0">
                          <a:solidFill>
                            <a:schemeClr val="tx1"/>
                          </a:solidFill>
                          <a:effectLst/>
                        </a:rPr>
                        <a:t>时间</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6109" marR="461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gridSpan="2">
                  <a:txBody>
                    <a:bodyPr/>
                    <a:lstStyle/>
                    <a:p>
                      <a:pPr indent="356870" algn="ctr">
                        <a:lnSpc>
                          <a:spcPts val="1200"/>
                        </a:lnSpc>
                        <a:spcAft>
                          <a:spcPts val="0"/>
                        </a:spcAft>
                      </a:pPr>
                      <a:r>
                        <a:rPr lang="en-US" sz="1200" kern="0">
                          <a:solidFill>
                            <a:schemeClr val="tx1"/>
                          </a:solidFill>
                          <a:effectLst/>
                        </a:rPr>
                        <a:t> </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6109" marR="461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hMerge="1">
                  <a:txBody>
                    <a:bodyPr/>
                    <a:lstStyle/>
                    <a:p>
                      <a:endParaRPr lang="zh-CN" altLang="en-US"/>
                    </a:p>
                  </a:txBody>
                  <a:tcPr/>
                </a:tc>
                <a:extLst>
                  <a:ext uri="{0D108BD9-81ED-4DB2-BD59-A6C34878D82A}">
                    <a16:rowId xmlns:a16="http://schemas.microsoft.com/office/drawing/2014/main" val="2702522128"/>
                  </a:ext>
                </a:extLst>
              </a:tr>
              <a:tr h="298791">
                <a:tc vMerge="1">
                  <a:txBody>
                    <a:bodyPr/>
                    <a:lstStyle/>
                    <a:p>
                      <a:endParaRPr lang="zh-CN" altLang="en-US"/>
                    </a:p>
                  </a:txBody>
                  <a:tcPr/>
                </a:tc>
                <a:tc vMerge="1">
                  <a:txBody>
                    <a:bodyPr/>
                    <a:lstStyle/>
                    <a:p>
                      <a:endParaRPr lang="zh-CN" altLang="en-US"/>
                    </a:p>
                  </a:txBody>
                  <a:tcPr/>
                </a:tc>
                <a:tc>
                  <a:txBody>
                    <a:bodyPr/>
                    <a:lstStyle/>
                    <a:p>
                      <a:pPr algn="ctr">
                        <a:lnSpc>
                          <a:spcPts val="1200"/>
                        </a:lnSpc>
                        <a:spcAft>
                          <a:spcPts val="0"/>
                        </a:spcAft>
                      </a:pPr>
                      <a:r>
                        <a:rPr lang="zh-CN" sz="1200" kern="0">
                          <a:solidFill>
                            <a:schemeClr val="tx1"/>
                          </a:solidFill>
                          <a:effectLst/>
                        </a:rPr>
                        <a:t>地点</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6109" marR="461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gridSpan="2">
                  <a:txBody>
                    <a:bodyPr/>
                    <a:lstStyle/>
                    <a:p>
                      <a:pPr indent="356870" algn="ctr">
                        <a:lnSpc>
                          <a:spcPts val="1200"/>
                        </a:lnSpc>
                        <a:spcAft>
                          <a:spcPts val="0"/>
                        </a:spcAft>
                      </a:pPr>
                      <a:r>
                        <a:rPr lang="en-US" sz="1200" kern="0">
                          <a:solidFill>
                            <a:schemeClr val="tx1"/>
                          </a:solidFill>
                          <a:effectLst/>
                        </a:rPr>
                        <a:t> </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6109" marR="461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hMerge="1">
                  <a:txBody>
                    <a:bodyPr/>
                    <a:lstStyle/>
                    <a:p>
                      <a:endParaRPr lang="zh-CN" altLang="en-US"/>
                    </a:p>
                  </a:txBody>
                  <a:tcPr/>
                </a:tc>
                <a:extLst>
                  <a:ext uri="{0D108BD9-81ED-4DB2-BD59-A6C34878D82A}">
                    <a16:rowId xmlns:a16="http://schemas.microsoft.com/office/drawing/2014/main" val="1641021885"/>
                  </a:ext>
                </a:extLst>
              </a:tr>
              <a:tr h="786998">
                <a:tc>
                  <a:txBody>
                    <a:bodyPr/>
                    <a:lstStyle/>
                    <a:p>
                      <a:pPr algn="ctr">
                        <a:lnSpc>
                          <a:spcPts val="1200"/>
                        </a:lnSpc>
                        <a:spcAft>
                          <a:spcPts val="0"/>
                        </a:spcAft>
                      </a:pPr>
                      <a:r>
                        <a:rPr lang="zh-CN" sz="1200" kern="0" dirty="0">
                          <a:solidFill>
                            <a:schemeClr val="tx1"/>
                          </a:solidFill>
                          <a:effectLst/>
                        </a:rPr>
                        <a:t>走访对象</a:t>
                      </a:r>
                      <a:endParaRPr lang="en-US" altLang="zh-CN" sz="1200" kern="0" dirty="0">
                        <a:solidFill>
                          <a:schemeClr val="tx1"/>
                        </a:solidFill>
                        <a:effectLst/>
                      </a:endParaRPr>
                    </a:p>
                    <a:p>
                      <a:pPr algn="ctr">
                        <a:lnSpc>
                          <a:spcPts val="1200"/>
                        </a:lnSpc>
                        <a:spcAft>
                          <a:spcPts val="0"/>
                        </a:spcAft>
                      </a:pPr>
                      <a:endParaRPr lang="zh-CN" sz="1200" kern="100" dirty="0">
                        <a:solidFill>
                          <a:schemeClr val="tx1"/>
                        </a:solidFill>
                        <a:effectLst/>
                      </a:endParaRPr>
                    </a:p>
                    <a:p>
                      <a:pPr algn="ctr">
                        <a:lnSpc>
                          <a:spcPts val="1200"/>
                        </a:lnSpc>
                        <a:spcAft>
                          <a:spcPts val="0"/>
                        </a:spcAft>
                      </a:pPr>
                      <a:r>
                        <a:rPr lang="zh-CN" sz="1200" kern="0" dirty="0">
                          <a:solidFill>
                            <a:schemeClr val="tx1"/>
                          </a:solidFill>
                          <a:effectLst/>
                        </a:rPr>
                        <a:t>（职务）</a:t>
                      </a:r>
                      <a:endParaRPr lang="zh-CN" sz="12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6109" marR="461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gridSpan="2">
                  <a:txBody>
                    <a:bodyPr/>
                    <a:lstStyle/>
                    <a:p>
                      <a:pPr indent="356870" algn="ctr">
                        <a:lnSpc>
                          <a:spcPts val="1200"/>
                        </a:lnSpc>
                        <a:spcAft>
                          <a:spcPts val="0"/>
                        </a:spcAft>
                      </a:pPr>
                      <a:endParaRPr lang="zh-CN" sz="12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6109" marR="461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hMerge="1">
                  <a:txBody>
                    <a:bodyPr/>
                    <a:lstStyle/>
                    <a:p>
                      <a:endParaRPr lang="zh-CN" altLang="en-US"/>
                    </a:p>
                  </a:txBody>
                  <a:tcPr/>
                </a:tc>
                <a:tc>
                  <a:txBody>
                    <a:bodyPr/>
                    <a:lstStyle/>
                    <a:p>
                      <a:pPr algn="just">
                        <a:lnSpc>
                          <a:spcPts val="1200"/>
                        </a:lnSpc>
                        <a:spcAft>
                          <a:spcPts val="0"/>
                        </a:spcAft>
                      </a:pPr>
                      <a:r>
                        <a:rPr lang="zh-CN" sz="1200" kern="0" dirty="0">
                          <a:solidFill>
                            <a:schemeClr val="tx1"/>
                          </a:solidFill>
                          <a:effectLst/>
                        </a:rPr>
                        <a:t>走</a:t>
                      </a:r>
                      <a:endParaRPr lang="en-US" altLang="zh-CN" sz="1200" kern="0" dirty="0">
                        <a:solidFill>
                          <a:schemeClr val="tx1"/>
                        </a:solidFill>
                        <a:effectLst/>
                      </a:endParaRPr>
                    </a:p>
                    <a:p>
                      <a:pPr algn="just">
                        <a:lnSpc>
                          <a:spcPts val="1200"/>
                        </a:lnSpc>
                        <a:spcAft>
                          <a:spcPts val="0"/>
                        </a:spcAft>
                      </a:pPr>
                      <a:r>
                        <a:rPr lang="zh-CN" sz="1200" kern="0" dirty="0">
                          <a:solidFill>
                            <a:schemeClr val="tx1"/>
                          </a:solidFill>
                          <a:effectLst/>
                        </a:rPr>
                        <a:t>访形式</a:t>
                      </a:r>
                      <a:endParaRPr lang="zh-CN" sz="12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6109" marR="461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indent="356870" algn="ctr">
                        <a:lnSpc>
                          <a:spcPts val="1200"/>
                        </a:lnSpc>
                        <a:spcAft>
                          <a:spcPts val="0"/>
                        </a:spcAft>
                      </a:pPr>
                      <a:r>
                        <a:rPr lang="en-US" sz="1200" kern="0">
                          <a:solidFill>
                            <a:schemeClr val="tx1"/>
                          </a:solidFill>
                          <a:effectLst/>
                        </a:rPr>
                        <a:t> </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6109" marR="461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066930549"/>
                  </a:ext>
                </a:extLst>
              </a:tr>
              <a:tr h="4009487">
                <a:tc>
                  <a:txBody>
                    <a:bodyPr/>
                    <a:lstStyle/>
                    <a:p>
                      <a:pPr indent="356870" algn="ctr">
                        <a:lnSpc>
                          <a:spcPts val="1200"/>
                        </a:lnSpc>
                        <a:spcAft>
                          <a:spcPts val="0"/>
                        </a:spcAft>
                      </a:pPr>
                      <a:r>
                        <a:rPr lang="zh-CN" sz="1200" kern="0" dirty="0">
                          <a:solidFill>
                            <a:schemeClr val="tx1"/>
                          </a:solidFill>
                          <a:effectLst/>
                        </a:rPr>
                        <a:t>主</a:t>
                      </a:r>
                      <a:r>
                        <a:rPr lang="en-US" altLang="zh-CN" sz="1200" kern="0" dirty="0">
                          <a:solidFill>
                            <a:schemeClr val="tx1"/>
                          </a:solidFill>
                          <a:effectLst/>
                        </a:rPr>
                        <a:t>  </a:t>
                      </a:r>
                      <a:r>
                        <a:rPr lang="zh-CN" sz="1200" kern="0" dirty="0">
                          <a:solidFill>
                            <a:schemeClr val="tx1"/>
                          </a:solidFill>
                          <a:effectLst/>
                        </a:rPr>
                        <a:t>要</a:t>
                      </a:r>
                      <a:r>
                        <a:rPr lang="en-US" altLang="zh-CN" sz="1200" kern="0" dirty="0">
                          <a:solidFill>
                            <a:schemeClr val="tx1"/>
                          </a:solidFill>
                          <a:effectLst/>
                        </a:rPr>
                        <a:t> </a:t>
                      </a:r>
                      <a:r>
                        <a:rPr lang="zh-CN" sz="1200" kern="0" dirty="0">
                          <a:solidFill>
                            <a:schemeClr val="tx1"/>
                          </a:solidFill>
                          <a:effectLst/>
                        </a:rPr>
                        <a:t>情</a:t>
                      </a:r>
                      <a:r>
                        <a:rPr lang="en-US" altLang="zh-CN" sz="1200" kern="0" dirty="0">
                          <a:solidFill>
                            <a:schemeClr val="tx1"/>
                          </a:solidFill>
                          <a:effectLst/>
                        </a:rPr>
                        <a:t> </a:t>
                      </a:r>
                      <a:r>
                        <a:rPr lang="zh-CN" sz="1200" kern="0" dirty="0">
                          <a:solidFill>
                            <a:schemeClr val="tx1"/>
                          </a:solidFill>
                          <a:effectLst/>
                        </a:rPr>
                        <a:t>况</a:t>
                      </a:r>
                      <a:r>
                        <a:rPr lang="en-US" altLang="zh-CN" sz="1200" kern="0" dirty="0">
                          <a:solidFill>
                            <a:schemeClr val="tx1"/>
                          </a:solidFill>
                          <a:effectLst/>
                        </a:rPr>
                        <a:t> </a:t>
                      </a:r>
                      <a:r>
                        <a:rPr lang="zh-CN" sz="1200" kern="0" dirty="0">
                          <a:solidFill>
                            <a:schemeClr val="tx1"/>
                          </a:solidFill>
                          <a:effectLst/>
                        </a:rPr>
                        <a:t>与</a:t>
                      </a:r>
                      <a:r>
                        <a:rPr lang="en-US" altLang="zh-CN" sz="1200" kern="0" dirty="0">
                          <a:solidFill>
                            <a:schemeClr val="tx1"/>
                          </a:solidFill>
                          <a:effectLst/>
                        </a:rPr>
                        <a:t> </a:t>
                      </a:r>
                      <a:r>
                        <a:rPr lang="zh-CN" sz="1200" kern="0" dirty="0">
                          <a:solidFill>
                            <a:schemeClr val="tx1"/>
                          </a:solidFill>
                          <a:effectLst/>
                        </a:rPr>
                        <a:t>分</a:t>
                      </a:r>
                      <a:r>
                        <a:rPr lang="en-US" altLang="zh-CN" sz="1200" kern="0" dirty="0">
                          <a:solidFill>
                            <a:schemeClr val="tx1"/>
                          </a:solidFill>
                          <a:effectLst/>
                        </a:rPr>
                        <a:t> </a:t>
                      </a:r>
                      <a:r>
                        <a:rPr lang="zh-CN" sz="1200" kern="0" dirty="0">
                          <a:solidFill>
                            <a:schemeClr val="tx1"/>
                          </a:solidFill>
                          <a:effectLst/>
                        </a:rPr>
                        <a:t>析</a:t>
                      </a:r>
                      <a:endParaRPr lang="zh-CN" sz="12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6109" marR="46109"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gridSpan="4">
                  <a:txBody>
                    <a:bodyPr/>
                    <a:lstStyle/>
                    <a:p>
                      <a:pPr algn="just">
                        <a:lnSpc>
                          <a:spcPts val="1200"/>
                        </a:lnSpc>
                        <a:spcAft>
                          <a:spcPts val="0"/>
                        </a:spcAft>
                      </a:pPr>
                      <a:endParaRPr lang="en-US" altLang="zh-CN" sz="1200" kern="0" dirty="0">
                        <a:solidFill>
                          <a:schemeClr val="tx1"/>
                        </a:solidFill>
                        <a:effectLst/>
                      </a:endParaRPr>
                    </a:p>
                    <a:p>
                      <a:pPr algn="just">
                        <a:lnSpc>
                          <a:spcPts val="1200"/>
                        </a:lnSpc>
                        <a:spcAft>
                          <a:spcPts val="0"/>
                        </a:spcAft>
                      </a:pPr>
                      <a:r>
                        <a:rPr lang="zh-CN" sz="1200" kern="0" dirty="0">
                          <a:solidFill>
                            <a:schemeClr val="tx1"/>
                          </a:solidFill>
                          <a:effectLst/>
                        </a:rPr>
                        <a:t>主要走访内容：</a:t>
                      </a:r>
                      <a:endParaRPr lang="zh-CN" sz="1200" kern="100" dirty="0">
                        <a:solidFill>
                          <a:schemeClr val="tx1"/>
                        </a:solidFill>
                        <a:effectLst/>
                      </a:endParaRPr>
                    </a:p>
                    <a:p>
                      <a:pPr algn="just">
                        <a:lnSpc>
                          <a:spcPts val="1200"/>
                        </a:lnSpc>
                        <a:spcAft>
                          <a:spcPts val="0"/>
                        </a:spcAft>
                      </a:pPr>
                      <a:r>
                        <a:rPr lang="en-US" sz="1200" kern="0" dirty="0">
                          <a:solidFill>
                            <a:schemeClr val="tx1"/>
                          </a:solidFill>
                          <a:effectLst/>
                        </a:rPr>
                        <a:t> </a:t>
                      </a:r>
                      <a:endParaRPr lang="zh-CN" sz="1200" kern="100" dirty="0">
                        <a:solidFill>
                          <a:schemeClr val="tx1"/>
                        </a:solidFill>
                        <a:effectLst/>
                      </a:endParaRPr>
                    </a:p>
                    <a:p>
                      <a:pPr algn="just">
                        <a:lnSpc>
                          <a:spcPts val="1200"/>
                        </a:lnSpc>
                        <a:spcAft>
                          <a:spcPts val="0"/>
                        </a:spcAft>
                      </a:pPr>
                      <a:r>
                        <a:rPr lang="en-US" sz="1200" kern="0" dirty="0">
                          <a:solidFill>
                            <a:schemeClr val="tx1"/>
                          </a:solidFill>
                          <a:effectLst/>
                        </a:rPr>
                        <a:t> </a:t>
                      </a:r>
                      <a:endParaRPr lang="zh-CN" sz="1200" kern="100" dirty="0">
                        <a:solidFill>
                          <a:schemeClr val="tx1"/>
                        </a:solidFill>
                        <a:effectLst/>
                      </a:endParaRPr>
                    </a:p>
                    <a:p>
                      <a:pPr algn="just">
                        <a:lnSpc>
                          <a:spcPts val="1200"/>
                        </a:lnSpc>
                        <a:spcAft>
                          <a:spcPts val="0"/>
                        </a:spcAft>
                      </a:pPr>
                      <a:r>
                        <a:rPr lang="en-US" sz="1200" kern="0" dirty="0">
                          <a:solidFill>
                            <a:schemeClr val="tx1"/>
                          </a:solidFill>
                          <a:effectLst/>
                        </a:rPr>
                        <a:t> </a:t>
                      </a:r>
                      <a:endParaRPr lang="zh-CN" sz="1200" kern="100" dirty="0">
                        <a:solidFill>
                          <a:schemeClr val="tx1"/>
                        </a:solidFill>
                        <a:effectLst/>
                      </a:endParaRPr>
                    </a:p>
                    <a:p>
                      <a:pPr algn="just">
                        <a:lnSpc>
                          <a:spcPts val="1200"/>
                        </a:lnSpc>
                        <a:spcAft>
                          <a:spcPts val="0"/>
                        </a:spcAft>
                      </a:pPr>
                      <a:r>
                        <a:rPr lang="en-US" sz="1200" kern="0" dirty="0">
                          <a:solidFill>
                            <a:schemeClr val="tx1"/>
                          </a:solidFill>
                          <a:effectLst/>
                        </a:rPr>
                        <a:t> </a:t>
                      </a:r>
                      <a:endParaRPr lang="zh-CN" sz="1200" kern="100" dirty="0">
                        <a:solidFill>
                          <a:schemeClr val="tx1"/>
                        </a:solidFill>
                        <a:effectLst/>
                      </a:endParaRPr>
                    </a:p>
                    <a:p>
                      <a:pPr algn="just">
                        <a:lnSpc>
                          <a:spcPts val="1200"/>
                        </a:lnSpc>
                        <a:spcAft>
                          <a:spcPts val="0"/>
                        </a:spcAft>
                      </a:pPr>
                      <a:r>
                        <a:rPr lang="en-US" sz="1200" kern="0" dirty="0">
                          <a:solidFill>
                            <a:schemeClr val="tx1"/>
                          </a:solidFill>
                          <a:effectLst/>
                        </a:rPr>
                        <a:t> </a:t>
                      </a:r>
                      <a:endParaRPr lang="zh-CN" sz="1200" kern="100" dirty="0">
                        <a:solidFill>
                          <a:schemeClr val="tx1"/>
                        </a:solidFill>
                        <a:effectLst/>
                      </a:endParaRPr>
                    </a:p>
                    <a:p>
                      <a:pPr algn="just">
                        <a:lnSpc>
                          <a:spcPts val="1200"/>
                        </a:lnSpc>
                        <a:spcAft>
                          <a:spcPts val="0"/>
                        </a:spcAft>
                      </a:pPr>
                      <a:r>
                        <a:rPr lang="en-US" sz="1200" kern="0" dirty="0">
                          <a:solidFill>
                            <a:schemeClr val="tx1"/>
                          </a:solidFill>
                          <a:effectLst/>
                        </a:rPr>
                        <a:t> </a:t>
                      </a:r>
                      <a:endParaRPr lang="zh-CN" sz="1200" kern="100" dirty="0">
                        <a:solidFill>
                          <a:schemeClr val="tx1"/>
                        </a:solidFill>
                        <a:effectLst/>
                      </a:endParaRPr>
                    </a:p>
                    <a:p>
                      <a:pPr algn="just">
                        <a:lnSpc>
                          <a:spcPts val="1200"/>
                        </a:lnSpc>
                        <a:spcAft>
                          <a:spcPts val="0"/>
                        </a:spcAft>
                      </a:pPr>
                      <a:r>
                        <a:rPr lang="en-US" sz="1200" kern="0" dirty="0">
                          <a:solidFill>
                            <a:schemeClr val="tx1"/>
                          </a:solidFill>
                          <a:effectLst/>
                        </a:rPr>
                        <a:t> </a:t>
                      </a:r>
                      <a:endParaRPr lang="zh-CN" sz="1200" kern="100" dirty="0">
                        <a:solidFill>
                          <a:schemeClr val="tx1"/>
                        </a:solidFill>
                        <a:effectLst/>
                      </a:endParaRPr>
                    </a:p>
                    <a:p>
                      <a:pPr algn="just">
                        <a:lnSpc>
                          <a:spcPts val="1200"/>
                        </a:lnSpc>
                        <a:spcAft>
                          <a:spcPts val="0"/>
                        </a:spcAft>
                      </a:pPr>
                      <a:r>
                        <a:rPr lang="en-US" sz="1200" kern="0" dirty="0">
                          <a:solidFill>
                            <a:schemeClr val="tx1"/>
                          </a:solidFill>
                          <a:effectLst/>
                        </a:rPr>
                        <a:t> </a:t>
                      </a:r>
                      <a:endParaRPr lang="zh-CN" sz="1200" kern="100" dirty="0">
                        <a:solidFill>
                          <a:schemeClr val="tx1"/>
                        </a:solidFill>
                        <a:effectLst/>
                      </a:endParaRPr>
                    </a:p>
                    <a:p>
                      <a:pPr algn="just">
                        <a:lnSpc>
                          <a:spcPts val="1200"/>
                        </a:lnSpc>
                        <a:spcAft>
                          <a:spcPts val="0"/>
                        </a:spcAft>
                      </a:pPr>
                      <a:r>
                        <a:rPr lang="zh-CN" sz="1200" kern="0" dirty="0">
                          <a:solidFill>
                            <a:schemeClr val="tx1"/>
                          </a:solidFill>
                          <a:effectLst/>
                        </a:rPr>
                        <a:t>主要问题及建议：</a:t>
                      </a:r>
                      <a:endParaRPr lang="zh-CN" sz="1200" kern="100" dirty="0">
                        <a:solidFill>
                          <a:schemeClr val="tx1"/>
                        </a:solidFill>
                        <a:effectLst/>
                      </a:endParaRPr>
                    </a:p>
                    <a:p>
                      <a:pPr indent="304800" algn="just">
                        <a:lnSpc>
                          <a:spcPts val="1200"/>
                        </a:lnSpc>
                        <a:spcAft>
                          <a:spcPts val="0"/>
                        </a:spcAft>
                      </a:pPr>
                      <a:r>
                        <a:rPr lang="en-US" sz="1200" kern="0" dirty="0">
                          <a:solidFill>
                            <a:schemeClr val="tx1"/>
                          </a:solidFill>
                          <a:effectLst/>
                        </a:rPr>
                        <a:t> </a:t>
                      </a:r>
                      <a:endParaRPr lang="zh-CN" sz="12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6109" marR="46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760238207"/>
                  </a:ext>
                </a:extLst>
              </a:tr>
            </a:tbl>
          </a:graphicData>
        </a:graphic>
      </p:graphicFrame>
      <p:sp>
        <p:nvSpPr>
          <p:cNvPr id="7" name="Rectangle 1"/>
          <p:cNvSpPr>
            <a:spLocks noChangeArrowheads="1"/>
          </p:cNvSpPr>
          <p:nvPr/>
        </p:nvSpPr>
        <p:spPr bwMode="auto">
          <a:xfrm>
            <a:off x="2267744" y="224936"/>
            <a:ext cx="4824535" cy="769441"/>
          </a:xfrm>
          <a:prstGeom prst="rect">
            <a:avLst/>
          </a:prstGeom>
          <a:blipFill>
            <a:blip r:embed="rId2">
              <a:alphaModFix amt="50000"/>
            </a:blip>
            <a:tile tx="0" ty="0" sx="100000" sy="100000" flip="none" algn="tl"/>
          </a:blipFill>
          <a:ln>
            <a:noFill/>
          </a:ln>
          <a:effectLst/>
          <a:extLst/>
        </p:spPr>
        <p:txBody>
          <a:bodyPr vert="horz" wrap="square" lIns="91440" tIns="45720" rIns="91440" bIns="45720" numCol="1" anchor="ctr" anchorCtr="0" compatLnSpc="1">
            <a:prstTxWarp prst="textNoShape">
              <a:avLst/>
            </a:prstTxWarp>
            <a:spAutoFit/>
          </a:bodyPr>
          <a:lstStyle>
            <a:lvl1pPr indent="3048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101600" algn="ctr"/>
            <a:r>
              <a:rPr lang="zh-CN" altLang="zh-CN" dirty="0"/>
              <a:t>表</a:t>
            </a:r>
            <a:r>
              <a:rPr lang="en-US" altLang="zh-CN" dirty="0"/>
              <a:t>3</a:t>
            </a:r>
            <a:r>
              <a:rPr lang="zh-CN" altLang="zh-CN" dirty="0"/>
              <a:t>：</a:t>
            </a:r>
            <a:r>
              <a:rPr kumimoji="0" lang="zh-CN" altLang="zh-CN" sz="24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仿宋" panose="02010609060101010101" pitchFamily="49" charset="-122"/>
              </a:rPr>
              <a:t>走访交流记录表</a:t>
            </a:r>
            <a:endParaRPr kumimoji="0" lang="zh-CN" altLang="zh-CN" sz="1050" b="0" i="0" u="none" strike="noStrike" cap="none" normalizeH="0" baseline="0" dirty="0">
              <a:ln>
                <a:noFill/>
              </a:ln>
              <a:solidFill>
                <a:schemeClr val="tx1"/>
              </a:solidFill>
              <a:effectLst/>
            </a:endParaRPr>
          </a:p>
          <a:p>
            <a:pPr marL="0" marR="0" lvl="0" indent="304800" algn="ctr"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仿宋" panose="02010609060101010101" pitchFamily="49" charset="-122"/>
              </a:rPr>
              <a:t>复核学校：</a:t>
            </a:r>
            <a:endParaRPr kumimoji="0" lang="zh-CN" altLang="zh-CN"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0292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a:xfrm>
            <a:off x="2566603" y="274639"/>
            <a:ext cx="3970784" cy="634082"/>
          </a:xfrm>
          <a:prstGeom prst="rect">
            <a:avLst/>
          </a:prstGeom>
          <a:blipFill>
            <a:blip r:embed="rId2">
              <a:alphaModFix amt="50000"/>
            </a:blip>
            <a:tile tx="0" ty="0" sx="100000" sy="100000" flip="none" algn="tl"/>
          </a:blipFill>
        </p:spPr>
        <p:txBody>
          <a:bodyPr>
            <a:noAutofit/>
          </a:bodyPr>
          <a:lstStyle>
            <a:lvl1pPr algn="l" defTabSz="914400" rtl="0" eaLnBrk="1" latinLnBrk="0" hangingPunct="1">
              <a:spcBef>
                <a:spcPct val="0"/>
              </a:spcBef>
              <a:buNone/>
              <a:defRPr sz="3200" kern="1200">
                <a:solidFill>
                  <a:schemeClr val="bg1"/>
                </a:solidFill>
                <a:latin typeface="黑体" pitchFamily="49" charset="-122"/>
                <a:ea typeface="黑体" pitchFamily="49" charset="-122"/>
                <a:cs typeface="+mj-cs"/>
              </a:defRPr>
            </a:lvl1pPr>
          </a:lstStyle>
          <a:p>
            <a:pPr algn="ctr" fontAlgn="auto">
              <a:spcAft>
                <a:spcPts val="0"/>
              </a:spcAft>
            </a:pPr>
            <a:r>
              <a:rPr lang="zh-CN" altLang="zh-CN" sz="1600" dirty="0" smtClean="0">
                <a:solidFill>
                  <a:srgbClr val="563918"/>
                </a:solidFill>
              </a:rPr>
              <a:t>表</a:t>
            </a:r>
            <a:r>
              <a:rPr lang="en-US" altLang="zh-CN" sz="1600" dirty="0" smtClean="0">
                <a:solidFill>
                  <a:srgbClr val="563918"/>
                </a:solidFill>
              </a:rPr>
              <a:t>4</a:t>
            </a:r>
            <a:r>
              <a:rPr lang="zh-CN" altLang="zh-CN" sz="1600" dirty="0" smtClean="0">
                <a:solidFill>
                  <a:srgbClr val="563918"/>
                </a:solidFill>
              </a:rPr>
              <a:t>：</a:t>
            </a:r>
            <a:r>
              <a:rPr lang="zh-CN" altLang="zh-CN" sz="2000" b="1" dirty="0" smtClean="0">
                <a:solidFill>
                  <a:srgbClr val="563918"/>
                </a:solidFill>
              </a:rPr>
              <a:t>专家（个人）复核意见表</a:t>
            </a:r>
            <a:endParaRPr lang="zh-CN" altLang="en-US" sz="2000" dirty="0">
              <a:solidFill>
                <a:srgbClr val="563918"/>
              </a:solidFill>
            </a:endParaRPr>
          </a:p>
        </p:txBody>
      </p:sp>
      <p:graphicFrame>
        <p:nvGraphicFramePr>
          <p:cNvPr id="6" name="内容占位符 3"/>
          <p:cNvGraphicFramePr>
            <a:graphicFrameLocks/>
          </p:cNvGraphicFramePr>
          <p:nvPr>
            <p:extLst>
              <p:ext uri="{D42A27DB-BD31-4B8C-83A1-F6EECF244321}">
                <p14:modId xmlns:p14="http://schemas.microsoft.com/office/powerpoint/2010/main" val="2370767294"/>
              </p:ext>
            </p:extLst>
          </p:nvPr>
        </p:nvGraphicFramePr>
        <p:xfrm>
          <a:off x="2699793" y="908721"/>
          <a:ext cx="3704404" cy="5618588"/>
        </p:xfrm>
        <a:graphic>
          <a:graphicData uri="http://schemas.openxmlformats.org/drawingml/2006/table">
            <a:tbl>
              <a:tblPr firstRow="1" firstCol="1" lastRow="1" lastCol="1" bandRow="1" bandCol="1">
                <a:tableStyleId>{5C22544A-7EE6-4342-B048-85BDC9FD1C3A}</a:tableStyleId>
              </a:tblPr>
              <a:tblGrid>
                <a:gridCol w="404594">
                  <a:extLst>
                    <a:ext uri="{9D8B030D-6E8A-4147-A177-3AD203B41FA5}">
                      <a16:colId xmlns:a16="http://schemas.microsoft.com/office/drawing/2014/main" val="2045879034"/>
                    </a:ext>
                  </a:extLst>
                </a:gridCol>
                <a:gridCol w="1395605">
                  <a:extLst>
                    <a:ext uri="{9D8B030D-6E8A-4147-A177-3AD203B41FA5}">
                      <a16:colId xmlns:a16="http://schemas.microsoft.com/office/drawing/2014/main" val="1896237390"/>
                    </a:ext>
                  </a:extLst>
                </a:gridCol>
                <a:gridCol w="683228">
                  <a:extLst>
                    <a:ext uri="{9D8B030D-6E8A-4147-A177-3AD203B41FA5}">
                      <a16:colId xmlns:a16="http://schemas.microsoft.com/office/drawing/2014/main" val="2315143045"/>
                    </a:ext>
                  </a:extLst>
                </a:gridCol>
                <a:gridCol w="1220977">
                  <a:extLst>
                    <a:ext uri="{9D8B030D-6E8A-4147-A177-3AD203B41FA5}">
                      <a16:colId xmlns:a16="http://schemas.microsoft.com/office/drawing/2014/main" val="2529910013"/>
                    </a:ext>
                  </a:extLst>
                </a:gridCol>
              </a:tblGrid>
              <a:tr h="504055">
                <a:tc>
                  <a:txBody>
                    <a:bodyPr/>
                    <a:lstStyle/>
                    <a:p>
                      <a:pPr algn="ctr">
                        <a:lnSpc>
                          <a:spcPts val="1200"/>
                        </a:lnSpc>
                        <a:spcAft>
                          <a:spcPts val="0"/>
                        </a:spcAft>
                      </a:pPr>
                      <a:r>
                        <a:rPr lang="zh-CN" sz="1000" b="0" i="0" kern="100" baseline="0">
                          <a:solidFill>
                            <a:schemeClr val="tx1"/>
                          </a:solidFill>
                          <a:effectLst/>
                          <a:latin typeface="+mn-ea"/>
                          <a:ea typeface="+mn-ea"/>
                        </a:rPr>
                        <a:t>复核学校</a:t>
                      </a:r>
                      <a:endParaRPr lang="zh-CN" sz="1000" b="0" i="0" kern="100" baseline="0">
                        <a:solidFill>
                          <a:schemeClr val="tx1"/>
                        </a:solidFill>
                        <a:effectLst/>
                        <a:latin typeface="+mn-ea"/>
                        <a:ea typeface="+mn-ea"/>
                        <a:cs typeface="Times New Roman" panose="02020603050405020304" pitchFamily="18" charset="0"/>
                      </a:endParaRPr>
                    </a:p>
                  </a:txBody>
                  <a:tcPr marL="45214" marR="452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ctr">
                        <a:lnSpc>
                          <a:spcPts val="1200"/>
                        </a:lnSpc>
                        <a:spcAft>
                          <a:spcPts val="0"/>
                        </a:spcAft>
                      </a:pPr>
                      <a:r>
                        <a:rPr lang="en-US" sz="1000" b="0" i="0" kern="100" baseline="0">
                          <a:solidFill>
                            <a:schemeClr val="tx1"/>
                          </a:solidFill>
                          <a:effectLst/>
                          <a:latin typeface="+mn-ea"/>
                          <a:ea typeface="+mn-ea"/>
                        </a:rPr>
                        <a:t> </a:t>
                      </a:r>
                      <a:endParaRPr lang="zh-CN" sz="1000" b="0" i="0" kern="100" baseline="0">
                        <a:solidFill>
                          <a:schemeClr val="tx1"/>
                        </a:solidFill>
                        <a:effectLst/>
                        <a:latin typeface="+mn-ea"/>
                        <a:ea typeface="+mn-ea"/>
                        <a:cs typeface="Times New Roman" panose="02020603050405020304" pitchFamily="18" charset="0"/>
                      </a:endParaRPr>
                    </a:p>
                  </a:txBody>
                  <a:tcPr marL="45214" marR="452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ctr">
                        <a:lnSpc>
                          <a:spcPts val="1200"/>
                        </a:lnSpc>
                        <a:spcAft>
                          <a:spcPts val="0"/>
                        </a:spcAft>
                      </a:pPr>
                      <a:r>
                        <a:rPr lang="zh-CN" sz="1000" b="0" i="0" kern="100" baseline="0">
                          <a:solidFill>
                            <a:schemeClr val="tx1"/>
                          </a:solidFill>
                          <a:effectLst/>
                          <a:latin typeface="+mn-ea"/>
                          <a:ea typeface="+mn-ea"/>
                        </a:rPr>
                        <a:t>复核时间</a:t>
                      </a:r>
                      <a:endParaRPr lang="zh-CN" sz="1000" b="0" i="0" kern="100" baseline="0">
                        <a:solidFill>
                          <a:schemeClr val="tx1"/>
                        </a:solidFill>
                        <a:effectLst/>
                        <a:latin typeface="+mn-ea"/>
                        <a:ea typeface="+mn-ea"/>
                        <a:cs typeface="Times New Roman" panose="02020603050405020304" pitchFamily="18" charset="0"/>
                      </a:endParaRPr>
                    </a:p>
                  </a:txBody>
                  <a:tcPr marL="45214" marR="452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ctr">
                        <a:lnSpc>
                          <a:spcPts val="1200"/>
                        </a:lnSpc>
                        <a:spcAft>
                          <a:spcPts val="0"/>
                        </a:spcAft>
                      </a:pPr>
                      <a:r>
                        <a:rPr lang="zh-CN" sz="1000" b="0" i="0" kern="100" baseline="0">
                          <a:solidFill>
                            <a:schemeClr val="tx1"/>
                          </a:solidFill>
                          <a:effectLst/>
                          <a:latin typeface="+mn-ea"/>
                          <a:ea typeface="+mn-ea"/>
                        </a:rPr>
                        <a:t>年月日～月日</a:t>
                      </a:r>
                      <a:endParaRPr lang="zh-CN" sz="1000" b="0" i="0" kern="100" baseline="0">
                        <a:solidFill>
                          <a:schemeClr val="tx1"/>
                        </a:solidFill>
                        <a:effectLst/>
                        <a:latin typeface="+mn-ea"/>
                        <a:ea typeface="+mn-ea"/>
                        <a:cs typeface="Times New Roman" panose="02020603050405020304" pitchFamily="18" charset="0"/>
                      </a:endParaRPr>
                    </a:p>
                  </a:txBody>
                  <a:tcPr marL="45214" marR="452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727957841"/>
                  </a:ext>
                </a:extLst>
              </a:tr>
              <a:tr h="688438">
                <a:tc>
                  <a:txBody>
                    <a:bodyPr/>
                    <a:lstStyle/>
                    <a:p>
                      <a:pPr algn="ctr">
                        <a:lnSpc>
                          <a:spcPts val="1200"/>
                        </a:lnSpc>
                        <a:spcAft>
                          <a:spcPts val="0"/>
                        </a:spcAft>
                      </a:pPr>
                      <a:r>
                        <a:rPr lang="zh-CN" sz="1000" b="0" i="0" kern="100" baseline="0">
                          <a:solidFill>
                            <a:schemeClr val="tx1"/>
                          </a:solidFill>
                          <a:effectLst/>
                          <a:latin typeface="+mn-ea"/>
                          <a:ea typeface="+mn-ea"/>
                        </a:rPr>
                        <a:t>负责项目</a:t>
                      </a:r>
                      <a:endParaRPr lang="zh-CN" sz="1000" b="0" i="0" kern="100" baseline="0">
                        <a:solidFill>
                          <a:schemeClr val="tx1"/>
                        </a:solidFill>
                        <a:effectLst/>
                        <a:latin typeface="+mn-ea"/>
                        <a:ea typeface="+mn-ea"/>
                        <a:cs typeface="Times New Roman" panose="02020603050405020304" pitchFamily="18" charset="0"/>
                      </a:endParaRPr>
                    </a:p>
                  </a:txBody>
                  <a:tcPr marL="45214" marR="452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gridSpan="3">
                  <a:txBody>
                    <a:bodyPr/>
                    <a:lstStyle/>
                    <a:p>
                      <a:pPr algn="just">
                        <a:lnSpc>
                          <a:spcPts val="1200"/>
                        </a:lnSpc>
                        <a:spcAft>
                          <a:spcPts val="0"/>
                        </a:spcAft>
                      </a:pPr>
                      <a:r>
                        <a:rPr lang="en-US" sz="1000" b="0" i="0" kern="100" baseline="0" dirty="0">
                          <a:solidFill>
                            <a:schemeClr val="tx1"/>
                          </a:solidFill>
                          <a:effectLst/>
                          <a:latin typeface="+mn-ea"/>
                          <a:ea typeface="+mn-ea"/>
                        </a:rPr>
                        <a:t> </a:t>
                      </a:r>
                      <a:endParaRPr lang="zh-CN" sz="1000" b="0" i="0" kern="100" baseline="0" dirty="0">
                        <a:solidFill>
                          <a:schemeClr val="tx1"/>
                        </a:solidFill>
                        <a:effectLst/>
                        <a:latin typeface="+mn-ea"/>
                        <a:ea typeface="+mn-ea"/>
                        <a:cs typeface="Times New Roman" panose="02020603050405020304" pitchFamily="18" charset="0"/>
                      </a:endParaRPr>
                    </a:p>
                  </a:txBody>
                  <a:tcPr marL="45214" marR="452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283472536"/>
                  </a:ext>
                </a:extLst>
              </a:tr>
              <a:tr h="1367682">
                <a:tc>
                  <a:txBody>
                    <a:bodyPr/>
                    <a:lstStyle/>
                    <a:p>
                      <a:pPr algn="ctr">
                        <a:lnSpc>
                          <a:spcPts val="1200"/>
                        </a:lnSpc>
                        <a:spcAft>
                          <a:spcPts val="0"/>
                        </a:spcAft>
                      </a:pPr>
                      <a:r>
                        <a:rPr lang="zh-CN" sz="1000" b="0" i="0" kern="100" baseline="0">
                          <a:solidFill>
                            <a:schemeClr val="tx1"/>
                          </a:solidFill>
                          <a:effectLst/>
                          <a:latin typeface="+mn-ea"/>
                          <a:ea typeface="+mn-ea"/>
                        </a:rPr>
                        <a:t>工作内容</a:t>
                      </a:r>
                      <a:endParaRPr lang="zh-CN" sz="1000" b="0" i="0" kern="100" baseline="0">
                        <a:solidFill>
                          <a:schemeClr val="tx1"/>
                        </a:solidFill>
                        <a:effectLst/>
                        <a:latin typeface="+mn-ea"/>
                        <a:ea typeface="+mn-ea"/>
                        <a:cs typeface="Times New Roman" panose="02020603050405020304" pitchFamily="18" charset="0"/>
                      </a:endParaRPr>
                    </a:p>
                  </a:txBody>
                  <a:tcPr marL="45214" marR="452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gridSpan="3">
                  <a:txBody>
                    <a:bodyPr/>
                    <a:lstStyle/>
                    <a:p>
                      <a:pPr algn="just">
                        <a:lnSpc>
                          <a:spcPts val="1200"/>
                        </a:lnSpc>
                        <a:spcAft>
                          <a:spcPts val="0"/>
                        </a:spcAft>
                      </a:pPr>
                      <a:r>
                        <a:rPr lang="en-US" sz="1000" b="0" i="0" kern="100" baseline="0" dirty="0">
                          <a:solidFill>
                            <a:schemeClr val="tx1"/>
                          </a:solidFill>
                          <a:effectLst/>
                          <a:latin typeface="+mn-ea"/>
                          <a:ea typeface="+mn-ea"/>
                        </a:rPr>
                        <a:t> </a:t>
                      </a:r>
                      <a:endParaRPr lang="zh-CN" sz="1000" b="0" i="0" kern="100" baseline="0" dirty="0">
                        <a:solidFill>
                          <a:schemeClr val="tx1"/>
                        </a:solidFill>
                        <a:effectLst/>
                        <a:latin typeface="+mn-ea"/>
                        <a:ea typeface="+mn-ea"/>
                        <a:cs typeface="Times New Roman" panose="02020603050405020304" pitchFamily="18" charset="0"/>
                      </a:endParaRPr>
                    </a:p>
                  </a:txBody>
                  <a:tcPr marL="45214" marR="452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672588505"/>
                  </a:ext>
                </a:extLst>
              </a:tr>
              <a:tr h="3058413">
                <a:tc>
                  <a:txBody>
                    <a:bodyPr/>
                    <a:lstStyle/>
                    <a:p>
                      <a:pPr algn="ctr">
                        <a:lnSpc>
                          <a:spcPts val="1200"/>
                        </a:lnSpc>
                        <a:spcAft>
                          <a:spcPts val="0"/>
                        </a:spcAft>
                      </a:pPr>
                      <a:r>
                        <a:rPr lang="zh-CN" sz="1000" b="0" i="0" kern="100" baseline="0">
                          <a:solidFill>
                            <a:schemeClr val="tx1"/>
                          </a:solidFill>
                          <a:effectLst/>
                          <a:latin typeface="+mn-ea"/>
                          <a:ea typeface="+mn-ea"/>
                        </a:rPr>
                        <a:t>复核意见</a:t>
                      </a:r>
                      <a:endParaRPr lang="zh-CN" sz="1000" b="0" i="0" kern="100" baseline="0">
                        <a:solidFill>
                          <a:schemeClr val="tx1"/>
                        </a:solidFill>
                        <a:effectLst/>
                        <a:latin typeface="+mn-ea"/>
                        <a:ea typeface="+mn-ea"/>
                        <a:cs typeface="Times New Roman" panose="02020603050405020304" pitchFamily="18" charset="0"/>
                      </a:endParaRPr>
                    </a:p>
                  </a:txBody>
                  <a:tcPr marL="45214" marR="452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gridSpan="3">
                  <a:txBody>
                    <a:bodyPr/>
                    <a:lstStyle/>
                    <a:p>
                      <a:pPr indent="111125" algn="just">
                        <a:lnSpc>
                          <a:spcPts val="1200"/>
                        </a:lnSpc>
                        <a:spcAft>
                          <a:spcPts val="0"/>
                        </a:spcAft>
                      </a:pPr>
                      <a:r>
                        <a:rPr lang="zh-CN" sz="1000" b="0" i="0" kern="100" baseline="0" dirty="0">
                          <a:solidFill>
                            <a:schemeClr val="tx1"/>
                          </a:solidFill>
                          <a:effectLst/>
                          <a:latin typeface="+mn-ea"/>
                          <a:ea typeface="+mn-ea"/>
                        </a:rPr>
                        <a:t>（内容包括主要成绩、问题、原因分析、改进建议等）</a:t>
                      </a:r>
                    </a:p>
                    <a:p>
                      <a:pPr algn="just">
                        <a:lnSpc>
                          <a:spcPts val="1200"/>
                        </a:lnSpc>
                        <a:spcAft>
                          <a:spcPts val="0"/>
                        </a:spcAft>
                      </a:pPr>
                      <a:r>
                        <a:rPr lang="en-US" sz="1000" b="0" i="0" kern="100" baseline="0" dirty="0">
                          <a:solidFill>
                            <a:schemeClr val="tx1"/>
                          </a:solidFill>
                          <a:effectLst/>
                          <a:latin typeface="+mn-ea"/>
                          <a:ea typeface="+mn-ea"/>
                        </a:rPr>
                        <a:t> </a:t>
                      </a:r>
                      <a:endParaRPr lang="zh-CN" sz="1000" b="0" i="0" kern="100" baseline="0" dirty="0">
                        <a:solidFill>
                          <a:schemeClr val="tx1"/>
                        </a:solidFill>
                        <a:effectLst/>
                        <a:latin typeface="+mn-ea"/>
                        <a:ea typeface="+mn-ea"/>
                      </a:endParaRPr>
                    </a:p>
                    <a:p>
                      <a:pPr algn="just">
                        <a:lnSpc>
                          <a:spcPts val="1200"/>
                        </a:lnSpc>
                        <a:spcAft>
                          <a:spcPts val="0"/>
                        </a:spcAft>
                      </a:pPr>
                      <a:r>
                        <a:rPr lang="en-US" sz="1000" b="0" i="0" kern="100" baseline="0" dirty="0">
                          <a:solidFill>
                            <a:schemeClr val="tx1"/>
                          </a:solidFill>
                          <a:effectLst/>
                          <a:latin typeface="+mn-ea"/>
                          <a:ea typeface="+mn-ea"/>
                        </a:rPr>
                        <a:t> </a:t>
                      </a:r>
                      <a:endParaRPr lang="zh-CN" sz="1000" b="0" i="0" kern="100" baseline="0" dirty="0">
                        <a:solidFill>
                          <a:schemeClr val="tx1"/>
                        </a:solidFill>
                        <a:effectLst/>
                        <a:latin typeface="+mn-ea"/>
                        <a:ea typeface="+mn-ea"/>
                        <a:cs typeface="Times New Roman" panose="02020603050405020304" pitchFamily="18" charset="0"/>
                      </a:endParaRPr>
                    </a:p>
                  </a:txBody>
                  <a:tcPr marL="45214" marR="452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08718680"/>
                  </a:ext>
                </a:extLst>
              </a:tr>
            </a:tbl>
          </a:graphicData>
        </a:graphic>
      </p:graphicFrame>
    </p:spTree>
    <p:extLst>
      <p:ext uri="{BB962C8B-B14F-4D97-AF65-F5344CB8AC3E}">
        <p14:creationId xmlns:p14="http://schemas.microsoft.com/office/powerpoint/2010/main" val="232627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5496" y="260649"/>
            <a:ext cx="9452522" cy="576063"/>
          </a:xfrm>
          <a:prstGeom prst="rect">
            <a:avLst/>
          </a:prstGeom>
        </p:spPr>
        <p:txBody>
          <a:bodyPr>
            <a:normAutofit fontScale="97500"/>
          </a:bodyPr>
          <a:lstStyle>
            <a:lvl1pPr algn="l" defTabSz="914400" rtl="0" eaLnBrk="1" latinLnBrk="0" hangingPunct="1">
              <a:spcBef>
                <a:spcPct val="0"/>
              </a:spcBef>
              <a:buNone/>
              <a:defRPr sz="3200" kern="1200">
                <a:solidFill>
                  <a:schemeClr val="bg1"/>
                </a:solidFill>
                <a:latin typeface="黑体" pitchFamily="49" charset="-122"/>
                <a:ea typeface="黑体" pitchFamily="49" charset="-122"/>
                <a:cs typeface="+mj-cs"/>
              </a:defRPr>
            </a:lvl1pPr>
          </a:lstStyle>
          <a:p>
            <a:r>
              <a:rPr lang="zh-CN" altLang="en-US" dirty="0">
                <a:effectLst>
                  <a:outerShdw blurRad="38100" dist="38100" dir="2700000" algn="tl">
                    <a:srgbClr val="000000">
                      <a:alpha val="43137"/>
                    </a:srgbClr>
                  </a:outerShdw>
                </a:effectLst>
              </a:rPr>
              <a:t>四、规范开展自主诊改和复核</a:t>
            </a:r>
          </a:p>
        </p:txBody>
      </p:sp>
      <p:sp>
        <p:nvSpPr>
          <p:cNvPr id="4" name="矩形 3"/>
          <p:cNvSpPr/>
          <p:nvPr/>
        </p:nvSpPr>
        <p:spPr>
          <a:xfrm>
            <a:off x="25801" y="1196752"/>
            <a:ext cx="9180512" cy="743152"/>
          </a:xfrm>
          <a:prstGeom prst="rect">
            <a:avLst/>
          </a:prstGeom>
        </p:spPr>
        <p:txBody>
          <a:bodyPr wrap="square">
            <a:spAutoFit/>
          </a:bodyPr>
          <a:lstStyle/>
          <a:p>
            <a:pPr marL="342900" lvl="1" indent="-342900">
              <a:lnSpc>
                <a:spcPct val="150000"/>
              </a:lnSpc>
              <a:buFont typeface="Wingdings" panose="05000000000000000000" pitchFamily="2" charset="2"/>
              <a:buChar char="Ø"/>
            </a:pPr>
            <a:r>
              <a:rPr lang="zh-CN" altLang="en-US" sz="3200" b="1" dirty="0">
                <a:solidFill>
                  <a:srgbClr val="563918"/>
                </a:solidFill>
              </a:rPr>
              <a:t>抽样</a:t>
            </a:r>
            <a:r>
              <a:rPr lang="zh-CN" altLang="en-US" sz="3200" b="1" dirty="0" smtClean="0">
                <a:solidFill>
                  <a:srgbClr val="563918"/>
                </a:solidFill>
              </a:rPr>
              <a:t>复核</a:t>
            </a:r>
            <a:endParaRPr lang="zh-CN" altLang="en-US" sz="3200" b="1" dirty="0">
              <a:solidFill>
                <a:srgbClr val="C40005"/>
              </a:solidFill>
            </a:endParaRPr>
          </a:p>
        </p:txBody>
      </p:sp>
      <p:sp>
        <p:nvSpPr>
          <p:cNvPr id="3" name="矩形 2"/>
          <p:cNvSpPr/>
          <p:nvPr/>
        </p:nvSpPr>
        <p:spPr>
          <a:xfrm>
            <a:off x="70464" y="2060848"/>
            <a:ext cx="9073535" cy="3269100"/>
          </a:xfrm>
          <a:prstGeom prst="rect">
            <a:avLst/>
          </a:prstGeom>
        </p:spPr>
        <p:txBody>
          <a:bodyPr wrap="square">
            <a:spAutoFit/>
          </a:bodyPr>
          <a:lstStyle/>
          <a:p>
            <a:pPr marL="0" indent="0">
              <a:lnSpc>
                <a:spcPct val="150000"/>
              </a:lnSpc>
              <a:spcBef>
                <a:spcPts val="0"/>
              </a:spcBef>
              <a:buNone/>
            </a:pPr>
            <a:r>
              <a:rPr lang="en-US" altLang="zh-CN" sz="2000" b="1" dirty="0">
                <a:solidFill>
                  <a:srgbClr val="563918"/>
                </a:solidFill>
              </a:rPr>
              <a:t>5.</a:t>
            </a:r>
            <a:r>
              <a:rPr lang="zh-CN" altLang="zh-CN" sz="2000" b="1" dirty="0">
                <a:solidFill>
                  <a:srgbClr val="563918"/>
                </a:solidFill>
              </a:rPr>
              <a:t>结论形成</a:t>
            </a:r>
            <a:endParaRPr lang="zh-CN" altLang="zh-CN" sz="2000" dirty="0">
              <a:solidFill>
                <a:srgbClr val="563918"/>
              </a:solidFill>
            </a:endParaRPr>
          </a:p>
          <a:p>
            <a:pPr marL="285750" indent="-285750">
              <a:lnSpc>
                <a:spcPct val="150000"/>
              </a:lnSpc>
              <a:spcBef>
                <a:spcPts val="0"/>
              </a:spcBef>
              <a:buFont typeface="Arial" panose="020B0604020202020204" pitchFamily="34" charset="0"/>
              <a:buChar char="•"/>
            </a:pPr>
            <a:r>
              <a:rPr lang="zh-CN" altLang="zh-CN" sz="2000" dirty="0">
                <a:solidFill>
                  <a:srgbClr val="563918"/>
                </a:solidFill>
              </a:rPr>
              <a:t>组内评议。现场诊改复核完成后，每位专家须对获得的信息进行梳理和汇总，对分工的诊断要素形成个人复核意见。由专家组组长召集全体成员会议，进行交流、评议，形成初步复核意见。</a:t>
            </a:r>
          </a:p>
          <a:p>
            <a:pPr marL="285750" indent="-285750">
              <a:lnSpc>
                <a:spcPct val="150000"/>
              </a:lnSpc>
              <a:spcBef>
                <a:spcPts val="0"/>
              </a:spcBef>
              <a:buFont typeface="Arial" panose="020B0604020202020204" pitchFamily="34" charset="0"/>
              <a:buChar char="•"/>
            </a:pPr>
            <a:r>
              <a:rPr lang="zh-CN" altLang="zh-CN" sz="2000" dirty="0">
                <a:solidFill>
                  <a:srgbClr val="563918"/>
                </a:solidFill>
              </a:rPr>
              <a:t>结论形成。以初步复核意见为基础，专家对诊断要素逐条进行投票表决（秘书不参与投票）。得“相符”票</a:t>
            </a:r>
            <a:r>
              <a:rPr lang="en-US" altLang="zh-CN" sz="2000" dirty="0">
                <a:solidFill>
                  <a:srgbClr val="563918"/>
                </a:solidFill>
              </a:rPr>
              <a:t>2/3</a:t>
            </a:r>
            <a:r>
              <a:rPr lang="zh-CN" altLang="zh-CN" sz="2000" dirty="0">
                <a:solidFill>
                  <a:srgbClr val="563918"/>
                </a:solidFill>
              </a:rPr>
              <a:t>及以上的要素视为“相符”（</a:t>
            </a:r>
            <a:r>
              <a:rPr lang="zh-CN" altLang="en-US" sz="2000" dirty="0">
                <a:solidFill>
                  <a:srgbClr val="563918"/>
                </a:solidFill>
                <a:hlinkClick r:id="rId2" action="ppaction://hlinkfile"/>
              </a:rPr>
              <a:t>表</a:t>
            </a:r>
            <a:r>
              <a:rPr lang="en-US" altLang="zh-CN" sz="2000" dirty="0">
                <a:solidFill>
                  <a:srgbClr val="563918"/>
                </a:solidFill>
                <a:hlinkClick r:id="rId2" action="ppaction://hlinkfile"/>
              </a:rPr>
              <a:t>5  </a:t>
            </a:r>
            <a:r>
              <a:rPr lang="zh-CN" altLang="en-US" sz="2000" dirty="0">
                <a:solidFill>
                  <a:srgbClr val="563918"/>
                </a:solidFill>
                <a:hlinkClick r:id="rId2" action="ppaction://hlinkfile"/>
              </a:rPr>
              <a:t>专家个人表决表</a:t>
            </a:r>
            <a:r>
              <a:rPr lang="zh-CN" altLang="en-US" sz="2000" dirty="0">
                <a:solidFill>
                  <a:srgbClr val="563918"/>
                </a:solidFill>
              </a:rPr>
              <a:t>；</a:t>
            </a:r>
            <a:r>
              <a:rPr lang="zh-CN" altLang="en-US" sz="2000" dirty="0">
                <a:solidFill>
                  <a:srgbClr val="563918"/>
                </a:solidFill>
                <a:hlinkClick r:id="rId3" action="ppaction://hlinkfile"/>
              </a:rPr>
              <a:t>表</a:t>
            </a:r>
            <a:r>
              <a:rPr lang="en-US" altLang="zh-CN" sz="2000" dirty="0">
                <a:solidFill>
                  <a:srgbClr val="563918"/>
                </a:solidFill>
                <a:hlinkClick r:id="rId3" action="ppaction://hlinkfile"/>
              </a:rPr>
              <a:t>6  </a:t>
            </a:r>
            <a:r>
              <a:rPr lang="zh-CN" altLang="en-US" sz="2000" dirty="0">
                <a:solidFill>
                  <a:srgbClr val="563918"/>
                </a:solidFill>
                <a:hlinkClick r:id="rId3" action="ppaction://hlinkfile"/>
              </a:rPr>
              <a:t>表决结果汇总表</a:t>
            </a:r>
            <a:r>
              <a:rPr lang="zh-CN" altLang="zh-CN" sz="2000" dirty="0">
                <a:solidFill>
                  <a:srgbClr val="563918"/>
                </a:solidFill>
              </a:rPr>
              <a:t>），依据“相符”要素数量形成结论。</a:t>
            </a:r>
          </a:p>
        </p:txBody>
      </p:sp>
    </p:spTree>
    <p:extLst>
      <p:ext uri="{BB962C8B-B14F-4D97-AF65-F5344CB8AC3E}">
        <p14:creationId xmlns:p14="http://schemas.microsoft.com/office/powerpoint/2010/main" val="98535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5496" y="260649"/>
            <a:ext cx="9452522" cy="576063"/>
          </a:xfrm>
          <a:prstGeom prst="rect">
            <a:avLst/>
          </a:prstGeom>
        </p:spPr>
        <p:txBody>
          <a:bodyPr>
            <a:normAutofit fontScale="90000"/>
          </a:bodyPr>
          <a:lstStyle>
            <a:lvl1pPr algn="l" defTabSz="914400" rtl="0" eaLnBrk="1" latinLnBrk="0" hangingPunct="1">
              <a:spcBef>
                <a:spcPct val="0"/>
              </a:spcBef>
              <a:buNone/>
              <a:defRPr sz="3200" kern="1200">
                <a:solidFill>
                  <a:schemeClr val="bg1"/>
                </a:solidFill>
                <a:latin typeface="黑体" pitchFamily="49" charset="-122"/>
                <a:ea typeface="黑体" pitchFamily="49" charset="-122"/>
                <a:cs typeface="+mj-cs"/>
              </a:defRPr>
            </a:lvl1pPr>
          </a:lstStyle>
          <a:p>
            <a:r>
              <a:rPr lang="zh-CN" altLang="en-US" smtClean="0">
                <a:solidFill>
                  <a:srgbClr val="FFFFFF"/>
                </a:solidFill>
                <a:effectLst>
                  <a:outerShdw blurRad="38100" dist="38100" dir="2700000" algn="tl">
                    <a:srgbClr val="000000">
                      <a:alpha val="43137"/>
                    </a:srgbClr>
                  </a:outerShdw>
                </a:effectLst>
              </a:rPr>
              <a:t>一、指导方案的重点是指导学校建设内部质量保证体系</a:t>
            </a:r>
            <a:endParaRPr lang="zh-CN" altLang="en-US" dirty="0">
              <a:solidFill>
                <a:srgbClr val="FFFFFF"/>
              </a:solidFill>
              <a:effectLst>
                <a:outerShdw blurRad="38100" dist="38100" dir="2700000" algn="tl">
                  <a:srgbClr val="000000">
                    <a:alpha val="43137"/>
                  </a:srgbClr>
                </a:outerShdw>
              </a:effectLst>
            </a:endParaRPr>
          </a:p>
        </p:txBody>
      </p:sp>
      <p:sp>
        <p:nvSpPr>
          <p:cNvPr id="3" name="矩形 2"/>
          <p:cNvSpPr/>
          <p:nvPr/>
        </p:nvSpPr>
        <p:spPr>
          <a:xfrm>
            <a:off x="35496" y="1393612"/>
            <a:ext cx="8856984" cy="523220"/>
          </a:xfrm>
          <a:prstGeom prst="rect">
            <a:avLst/>
          </a:prstGeom>
        </p:spPr>
        <p:txBody>
          <a:bodyPr wrap="square">
            <a:spAutoFit/>
          </a:bodyPr>
          <a:lstStyle/>
          <a:p>
            <a:r>
              <a:rPr lang="zh-CN" altLang="en-US" sz="2800" b="1" dirty="0" smtClean="0">
                <a:solidFill>
                  <a:srgbClr val="563918"/>
                </a:solidFill>
              </a:rPr>
              <a:t>指导方案</a:t>
            </a:r>
            <a:r>
              <a:rPr lang="zh-CN" altLang="en-US" sz="2800" b="1" dirty="0" smtClean="0">
                <a:solidFill>
                  <a:srgbClr val="C40005"/>
                </a:solidFill>
                <a:effectLst>
                  <a:outerShdw blurRad="38100" dist="38100" dir="2700000" algn="tl">
                    <a:srgbClr val="000000">
                      <a:alpha val="43137"/>
                    </a:srgbClr>
                  </a:outerShdw>
                </a:effectLst>
              </a:rPr>
              <a:t>导语</a:t>
            </a:r>
            <a:r>
              <a:rPr lang="zh-CN" altLang="en-US" sz="2800" b="1" dirty="0" smtClean="0">
                <a:solidFill>
                  <a:srgbClr val="563918"/>
                </a:solidFill>
              </a:rPr>
              <a:t>强调，制定指导方案是：</a:t>
            </a:r>
            <a:endParaRPr lang="zh-CN" altLang="en-US" sz="2800" b="1" dirty="0">
              <a:solidFill>
                <a:srgbClr val="563918"/>
              </a:solidFill>
            </a:endParaRPr>
          </a:p>
        </p:txBody>
      </p:sp>
      <p:sp>
        <p:nvSpPr>
          <p:cNvPr id="4" name="矩形 3"/>
          <p:cNvSpPr/>
          <p:nvPr/>
        </p:nvSpPr>
        <p:spPr>
          <a:xfrm>
            <a:off x="35496" y="1916832"/>
            <a:ext cx="9591636" cy="2677656"/>
          </a:xfrm>
          <a:prstGeom prst="rect">
            <a:avLst/>
          </a:prstGeom>
        </p:spPr>
        <p:txBody>
          <a:bodyPr wrap="square">
            <a:spAutoFit/>
          </a:bodyPr>
          <a:lstStyle/>
          <a:p>
            <a:pPr>
              <a:lnSpc>
                <a:spcPct val="150000"/>
              </a:lnSpc>
            </a:pPr>
            <a:r>
              <a:rPr lang="zh-CN" altLang="en-US" sz="2800" b="1" dirty="0">
                <a:solidFill>
                  <a:srgbClr val="563918"/>
                </a:solidFill>
              </a:rPr>
              <a:t>为了推动高职院校建立常态化自主保证人才培养质量</a:t>
            </a:r>
            <a:r>
              <a:rPr lang="zh-CN" altLang="en-US" sz="2800" b="1" dirty="0">
                <a:solidFill>
                  <a:srgbClr val="C40005"/>
                </a:solidFill>
                <a:effectLst>
                  <a:outerShdw blurRad="38100" dist="38100" dir="2700000" algn="tl">
                    <a:srgbClr val="000000">
                      <a:alpha val="43137"/>
                    </a:srgbClr>
                  </a:outerShdw>
                </a:effectLst>
              </a:rPr>
              <a:t>机制</a:t>
            </a:r>
          </a:p>
          <a:p>
            <a:pPr>
              <a:lnSpc>
                <a:spcPct val="150000"/>
              </a:lnSpc>
            </a:pPr>
            <a:r>
              <a:rPr lang="zh-CN" altLang="en-US" sz="2800" b="1" dirty="0">
                <a:solidFill>
                  <a:srgbClr val="563918"/>
                </a:solidFill>
              </a:rPr>
              <a:t>为了引导和促进高职院校不断完善内部质量保证</a:t>
            </a:r>
            <a:r>
              <a:rPr lang="zh-CN" altLang="en-US" sz="2800" b="1" dirty="0">
                <a:solidFill>
                  <a:srgbClr val="C40005"/>
                </a:solidFill>
                <a:effectLst>
                  <a:outerShdw blurRad="38100" dist="38100" dir="2700000" algn="tl">
                    <a:srgbClr val="000000">
                      <a:alpha val="43137"/>
                    </a:srgbClr>
                  </a:outerShdw>
                </a:effectLst>
              </a:rPr>
              <a:t>体系</a:t>
            </a:r>
            <a:r>
              <a:rPr lang="zh-CN" altLang="en-US" sz="2800" b="1" dirty="0">
                <a:solidFill>
                  <a:srgbClr val="563918"/>
                </a:solidFill>
              </a:rPr>
              <a:t>建设</a:t>
            </a:r>
          </a:p>
          <a:p>
            <a:pPr>
              <a:lnSpc>
                <a:spcPct val="150000"/>
              </a:lnSpc>
            </a:pPr>
            <a:r>
              <a:rPr lang="zh-CN" altLang="en-US" sz="2800" b="1" dirty="0">
                <a:solidFill>
                  <a:srgbClr val="563918"/>
                </a:solidFill>
              </a:rPr>
              <a:t>为了提升内部质量保证工作</a:t>
            </a:r>
            <a:r>
              <a:rPr lang="zh-CN" altLang="en-US" sz="2800" b="1" dirty="0">
                <a:solidFill>
                  <a:srgbClr val="C40005"/>
                </a:solidFill>
                <a:effectLst>
                  <a:outerShdw blurRad="38100" dist="38100" dir="2700000" algn="tl">
                    <a:srgbClr val="000000">
                      <a:alpha val="43137"/>
                    </a:srgbClr>
                  </a:outerShdw>
                </a:effectLst>
              </a:rPr>
              <a:t>成效</a:t>
            </a:r>
          </a:p>
          <a:p>
            <a:pPr>
              <a:lnSpc>
                <a:spcPct val="150000"/>
              </a:lnSpc>
            </a:pPr>
            <a:r>
              <a:rPr lang="zh-CN" altLang="en-US" sz="2800" b="1" dirty="0">
                <a:solidFill>
                  <a:srgbClr val="563918"/>
                </a:solidFill>
              </a:rPr>
              <a:t>为了持续提高人才培养</a:t>
            </a:r>
            <a:r>
              <a:rPr lang="zh-CN" altLang="en-US" sz="2800" b="1" dirty="0">
                <a:solidFill>
                  <a:srgbClr val="C40005"/>
                </a:solidFill>
                <a:effectLst>
                  <a:outerShdw blurRad="38100" dist="38100" dir="2700000" algn="tl">
                    <a:srgbClr val="000000">
                      <a:alpha val="43137"/>
                    </a:srgbClr>
                  </a:outerShdw>
                </a:effectLst>
              </a:rPr>
              <a:t>质量</a:t>
            </a:r>
          </a:p>
        </p:txBody>
      </p:sp>
      <p:sp>
        <p:nvSpPr>
          <p:cNvPr id="5" name="矩形 4"/>
          <p:cNvSpPr/>
          <p:nvPr/>
        </p:nvSpPr>
        <p:spPr>
          <a:xfrm>
            <a:off x="179512" y="4869160"/>
            <a:ext cx="7056784" cy="1569660"/>
          </a:xfrm>
          <a:prstGeom prst="rect">
            <a:avLst/>
          </a:prstGeom>
          <a:noFill/>
          <a:ln>
            <a:solidFill>
              <a:schemeClr val="bg2">
                <a:lumMod val="25000"/>
              </a:schemeClr>
            </a:solidFill>
            <a:prstDash val="lgDash"/>
          </a:ln>
        </p:spPr>
        <p:style>
          <a:lnRef idx="1">
            <a:schemeClr val="accent6"/>
          </a:lnRef>
          <a:fillRef idx="2">
            <a:schemeClr val="accent6"/>
          </a:fillRef>
          <a:effectRef idx="1">
            <a:schemeClr val="accent6"/>
          </a:effectRef>
          <a:fontRef idx="minor">
            <a:schemeClr val="dk1"/>
          </a:fontRef>
        </p:style>
        <p:txBody>
          <a:bodyPr wrap="square">
            <a:spAutoFit/>
          </a:bodyPr>
          <a:lstStyle/>
          <a:p>
            <a:pPr marL="0" lvl="1"/>
            <a:r>
              <a:rPr lang="zh-CN" altLang="en-US" sz="3200" b="1" dirty="0">
                <a:solidFill>
                  <a:srgbClr val="C40005"/>
                </a:solidFill>
                <a:latin typeface="黑体" pitchFamily="49" charset="-122"/>
                <a:ea typeface="黑体" pitchFamily="49" charset="-122"/>
              </a:rPr>
              <a:t>重点是体系建设，不是复核；不要过度关注诊改复核，更不能仅关注诊改复核</a:t>
            </a:r>
            <a:endParaRPr lang="en-US" altLang="zh-CN" sz="3200" b="1" dirty="0">
              <a:solidFill>
                <a:srgbClr val="C40005"/>
              </a:solidFill>
              <a:latin typeface="黑体" pitchFamily="49" charset="-122"/>
              <a:ea typeface="黑体" pitchFamily="49" charset="-122"/>
            </a:endParaRPr>
          </a:p>
        </p:txBody>
      </p:sp>
    </p:spTree>
    <p:extLst>
      <p:ext uri="{BB962C8B-B14F-4D97-AF65-F5344CB8AC3E}">
        <p14:creationId xmlns:p14="http://schemas.microsoft.com/office/powerpoint/2010/main" val="1426529912"/>
      </p:ext>
    </p:extLst>
  </p:cSld>
  <p:clrMapOvr>
    <a:masterClrMapping/>
  </p:clrMapOvr>
  <p:transition spd="slow">
    <p:comb/>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2262570" y="275002"/>
            <a:ext cx="4762872" cy="1143000"/>
          </a:xfrm>
          <a:prstGeom prst="rect">
            <a:avLst/>
          </a:prstGeom>
          <a:blipFill>
            <a:blip r:embed="rId2">
              <a:alphaModFix amt="50000"/>
            </a:blip>
            <a:tile tx="0" ty="0" sx="100000" sy="100000" flip="none" algn="tl"/>
          </a:blipFill>
        </p:spPr>
        <p:txBody>
          <a:bodyPr>
            <a:noAutofit/>
          </a:bodyPr>
          <a:lstStyle>
            <a:lvl1pPr algn="l" defTabSz="914400" rtl="0" eaLnBrk="1" latinLnBrk="0" hangingPunct="1">
              <a:spcBef>
                <a:spcPct val="0"/>
              </a:spcBef>
              <a:buNone/>
              <a:defRPr sz="3200" kern="1200">
                <a:solidFill>
                  <a:schemeClr val="bg1"/>
                </a:solidFill>
                <a:latin typeface="黑体" pitchFamily="49" charset="-122"/>
                <a:ea typeface="黑体" pitchFamily="49" charset="-122"/>
                <a:cs typeface="+mj-cs"/>
              </a:defRPr>
            </a:lvl1pPr>
          </a:lstStyle>
          <a:p>
            <a:pPr algn="ctr" fontAlgn="auto">
              <a:spcAft>
                <a:spcPts val="0"/>
              </a:spcAft>
            </a:pPr>
            <a:r>
              <a:rPr lang="zh-CN" altLang="zh-CN" sz="1800" dirty="0" smtClean="0"/>
              <a:t>表</a:t>
            </a:r>
            <a:r>
              <a:rPr lang="en-US" altLang="zh-CN" sz="1800" dirty="0" smtClean="0"/>
              <a:t>5</a:t>
            </a:r>
            <a:r>
              <a:rPr lang="zh-CN" altLang="zh-CN" sz="1800" dirty="0" smtClean="0"/>
              <a:t>：</a:t>
            </a:r>
            <a:r>
              <a:rPr lang="zh-CN" altLang="zh-CN" sz="2400" b="1" dirty="0" smtClean="0"/>
              <a:t>专家个人表决表</a:t>
            </a:r>
            <a:r>
              <a:rPr lang="zh-CN" altLang="zh-CN" sz="2400" dirty="0" smtClean="0"/>
              <a:t/>
            </a:r>
            <a:br>
              <a:rPr lang="zh-CN" altLang="zh-CN" sz="2400" dirty="0" smtClean="0"/>
            </a:br>
            <a:r>
              <a:rPr lang="zh-CN" altLang="zh-CN" sz="2400" dirty="0" smtClean="0"/>
              <a:t>复核学校</a:t>
            </a:r>
            <a:r>
              <a:rPr lang="zh-CN" altLang="en-US" sz="2400" dirty="0" smtClean="0"/>
              <a:t>：   </a:t>
            </a:r>
            <a:endParaRPr lang="zh-CN" altLang="en-US" sz="2400" dirty="0"/>
          </a:p>
        </p:txBody>
      </p:sp>
      <p:graphicFrame>
        <p:nvGraphicFramePr>
          <p:cNvPr id="7" name="内容占位符 3"/>
          <p:cNvGraphicFramePr>
            <a:graphicFrameLocks/>
          </p:cNvGraphicFramePr>
          <p:nvPr>
            <p:extLst>
              <p:ext uri="{D42A27DB-BD31-4B8C-83A1-F6EECF244321}">
                <p14:modId xmlns:p14="http://schemas.microsoft.com/office/powerpoint/2010/main" val="4262923834"/>
              </p:ext>
            </p:extLst>
          </p:nvPr>
        </p:nvGraphicFramePr>
        <p:xfrm>
          <a:off x="1619669" y="1417637"/>
          <a:ext cx="6048674" cy="4673657"/>
        </p:xfrm>
        <a:graphic>
          <a:graphicData uri="http://schemas.openxmlformats.org/drawingml/2006/table">
            <a:tbl>
              <a:tblPr firstRow="1" firstCol="1" lastRow="1" lastCol="1" bandRow="1" bandCol="1">
                <a:tableStyleId>{5C22544A-7EE6-4342-B048-85BDC9FD1C3A}</a:tableStyleId>
              </a:tblPr>
              <a:tblGrid>
                <a:gridCol w="1614778">
                  <a:extLst>
                    <a:ext uri="{9D8B030D-6E8A-4147-A177-3AD203B41FA5}">
                      <a16:colId xmlns:a16="http://schemas.microsoft.com/office/drawing/2014/main" val="736298150"/>
                    </a:ext>
                  </a:extLst>
                </a:gridCol>
                <a:gridCol w="1614778">
                  <a:extLst>
                    <a:ext uri="{9D8B030D-6E8A-4147-A177-3AD203B41FA5}">
                      <a16:colId xmlns:a16="http://schemas.microsoft.com/office/drawing/2014/main" val="1578060178"/>
                    </a:ext>
                  </a:extLst>
                </a:gridCol>
                <a:gridCol w="1409559">
                  <a:extLst>
                    <a:ext uri="{9D8B030D-6E8A-4147-A177-3AD203B41FA5}">
                      <a16:colId xmlns:a16="http://schemas.microsoft.com/office/drawing/2014/main" val="4195883039"/>
                    </a:ext>
                  </a:extLst>
                </a:gridCol>
                <a:gridCol w="1409559">
                  <a:extLst>
                    <a:ext uri="{9D8B030D-6E8A-4147-A177-3AD203B41FA5}">
                      <a16:colId xmlns:a16="http://schemas.microsoft.com/office/drawing/2014/main" val="3418368213"/>
                    </a:ext>
                  </a:extLst>
                </a:gridCol>
              </a:tblGrid>
              <a:tr h="287746">
                <a:tc>
                  <a:txBody>
                    <a:bodyPr/>
                    <a:lstStyle/>
                    <a:p>
                      <a:pPr algn="ctr">
                        <a:spcAft>
                          <a:spcPts val="0"/>
                        </a:spcAft>
                      </a:pPr>
                      <a:r>
                        <a:rPr lang="zh-CN" sz="1050" kern="100">
                          <a:solidFill>
                            <a:schemeClr val="tx1"/>
                          </a:solidFill>
                          <a:effectLst/>
                        </a:rPr>
                        <a:t>诊断项目</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ctr">
                        <a:spcAft>
                          <a:spcPts val="0"/>
                        </a:spcAft>
                      </a:pPr>
                      <a:r>
                        <a:rPr lang="zh-CN" sz="1050" kern="100">
                          <a:solidFill>
                            <a:schemeClr val="tx1"/>
                          </a:solidFill>
                          <a:effectLst/>
                        </a:rPr>
                        <a:t>诊断要素</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ctr">
                        <a:spcAft>
                          <a:spcPts val="0"/>
                        </a:spcAft>
                      </a:pPr>
                      <a:r>
                        <a:rPr lang="zh-CN" sz="1050" kern="100" dirty="0">
                          <a:solidFill>
                            <a:srgbClr val="FF0000"/>
                          </a:solidFill>
                          <a:effectLst/>
                        </a:rPr>
                        <a:t>相符</a:t>
                      </a:r>
                      <a:endParaRPr lang="zh-CN" sz="105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ctr">
                        <a:spcAft>
                          <a:spcPts val="0"/>
                        </a:spcAft>
                      </a:pPr>
                      <a:r>
                        <a:rPr lang="zh-CN" sz="1050" kern="100" dirty="0">
                          <a:solidFill>
                            <a:srgbClr val="FF0000"/>
                          </a:solidFill>
                          <a:effectLst/>
                        </a:rPr>
                        <a:t>不相符</a:t>
                      </a:r>
                      <a:endParaRPr lang="zh-CN" sz="105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2314710784"/>
                  </a:ext>
                </a:extLst>
              </a:tr>
              <a:tr h="287746">
                <a:tc rowSpan="4">
                  <a:txBody>
                    <a:bodyPr/>
                    <a:lstStyle/>
                    <a:p>
                      <a:pPr algn="just">
                        <a:spcAft>
                          <a:spcPts val="0"/>
                        </a:spcAft>
                      </a:pPr>
                      <a:r>
                        <a:rPr lang="en-US" sz="1050" kern="100" dirty="0">
                          <a:solidFill>
                            <a:schemeClr val="tx1"/>
                          </a:solidFill>
                          <a:effectLst/>
                        </a:rPr>
                        <a:t>1.</a:t>
                      </a:r>
                      <a:r>
                        <a:rPr lang="zh-CN" sz="1050" kern="100" dirty="0">
                          <a:solidFill>
                            <a:schemeClr val="tx1"/>
                          </a:solidFill>
                          <a:effectLst/>
                        </a:rPr>
                        <a:t>体系总体构架</a:t>
                      </a:r>
                      <a:endParaRPr lang="zh-CN" sz="105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50" kern="100">
                          <a:solidFill>
                            <a:schemeClr val="tx1"/>
                          </a:solidFill>
                          <a:effectLst/>
                        </a:rPr>
                        <a:t>1.1</a:t>
                      </a:r>
                      <a:r>
                        <a:rPr lang="zh-CN" sz="1050" kern="100">
                          <a:solidFill>
                            <a:schemeClr val="tx1"/>
                          </a:solidFill>
                          <a:effectLst/>
                        </a:rPr>
                        <a:t>质量保证理念</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50" kern="100">
                          <a:solidFill>
                            <a:schemeClr val="tx1"/>
                          </a:solidFill>
                          <a:effectLst/>
                        </a:rPr>
                        <a:t> </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50" kern="100">
                          <a:solidFill>
                            <a:schemeClr val="tx1"/>
                          </a:solidFill>
                          <a:effectLst/>
                        </a:rPr>
                        <a:t> </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1462801539"/>
                  </a:ext>
                </a:extLst>
              </a:tr>
              <a:tr h="287746">
                <a:tc vMerge="1">
                  <a:txBody>
                    <a:bodyPr/>
                    <a:lstStyle/>
                    <a:p>
                      <a:endParaRPr lang="zh-CN" altLang="en-US"/>
                    </a:p>
                  </a:txBody>
                  <a:tcPr/>
                </a:tc>
                <a:tc>
                  <a:txBody>
                    <a:bodyPr/>
                    <a:lstStyle/>
                    <a:p>
                      <a:pPr algn="just">
                        <a:spcAft>
                          <a:spcPts val="0"/>
                        </a:spcAft>
                      </a:pPr>
                      <a:r>
                        <a:rPr lang="en-US" sz="1050" kern="100">
                          <a:solidFill>
                            <a:schemeClr val="tx1"/>
                          </a:solidFill>
                          <a:effectLst/>
                        </a:rPr>
                        <a:t>1.2</a:t>
                      </a:r>
                      <a:r>
                        <a:rPr lang="zh-CN" sz="1050" kern="100">
                          <a:solidFill>
                            <a:schemeClr val="tx1"/>
                          </a:solidFill>
                          <a:effectLst/>
                        </a:rPr>
                        <a:t>组织构架</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50" kern="100">
                          <a:solidFill>
                            <a:schemeClr val="tx1"/>
                          </a:solidFill>
                          <a:effectLst/>
                        </a:rPr>
                        <a:t> </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50" kern="100">
                          <a:solidFill>
                            <a:schemeClr val="tx1"/>
                          </a:solidFill>
                          <a:effectLst/>
                        </a:rPr>
                        <a:t> </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1484044489"/>
                  </a:ext>
                </a:extLst>
              </a:tr>
              <a:tr h="287746">
                <a:tc vMerge="1">
                  <a:txBody>
                    <a:bodyPr/>
                    <a:lstStyle/>
                    <a:p>
                      <a:endParaRPr lang="zh-CN" altLang="en-US"/>
                    </a:p>
                  </a:txBody>
                  <a:tcPr/>
                </a:tc>
                <a:tc>
                  <a:txBody>
                    <a:bodyPr/>
                    <a:lstStyle/>
                    <a:p>
                      <a:pPr algn="just">
                        <a:spcAft>
                          <a:spcPts val="0"/>
                        </a:spcAft>
                      </a:pPr>
                      <a:r>
                        <a:rPr lang="en-US" sz="1050" kern="100">
                          <a:solidFill>
                            <a:schemeClr val="tx1"/>
                          </a:solidFill>
                          <a:effectLst/>
                        </a:rPr>
                        <a:t>1.3</a:t>
                      </a:r>
                      <a:r>
                        <a:rPr lang="zh-CN" sz="1050" kern="100">
                          <a:solidFill>
                            <a:schemeClr val="tx1"/>
                          </a:solidFill>
                          <a:effectLst/>
                        </a:rPr>
                        <a:t>制度构架</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50" kern="100">
                          <a:solidFill>
                            <a:schemeClr val="tx1"/>
                          </a:solidFill>
                          <a:effectLst/>
                        </a:rPr>
                        <a:t> </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50" kern="100">
                          <a:solidFill>
                            <a:schemeClr val="tx1"/>
                          </a:solidFill>
                          <a:effectLst/>
                        </a:rPr>
                        <a:t> </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637204088"/>
                  </a:ext>
                </a:extLst>
              </a:tr>
              <a:tr h="287746">
                <a:tc vMerge="1">
                  <a:txBody>
                    <a:bodyPr/>
                    <a:lstStyle/>
                    <a:p>
                      <a:endParaRPr lang="zh-CN" altLang="en-US"/>
                    </a:p>
                  </a:txBody>
                  <a:tcPr/>
                </a:tc>
                <a:tc>
                  <a:txBody>
                    <a:bodyPr/>
                    <a:lstStyle/>
                    <a:p>
                      <a:pPr algn="just">
                        <a:spcAft>
                          <a:spcPts val="0"/>
                        </a:spcAft>
                      </a:pPr>
                      <a:r>
                        <a:rPr lang="en-US" sz="1050" kern="100">
                          <a:solidFill>
                            <a:schemeClr val="tx1"/>
                          </a:solidFill>
                          <a:effectLst/>
                        </a:rPr>
                        <a:t>1.4</a:t>
                      </a:r>
                      <a:r>
                        <a:rPr lang="zh-CN" sz="1050" kern="100">
                          <a:solidFill>
                            <a:schemeClr val="tx1"/>
                          </a:solidFill>
                          <a:effectLst/>
                        </a:rPr>
                        <a:t>信息系统</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50" kern="100">
                          <a:solidFill>
                            <a:schemeClr val="tx1"/>
                          </a:solidFill>
                          <a:effectLst/>
                        </a:rPr>
                        <a:t> </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50" kern="100">
                          <a:solidFill>
                            <a:schemeClr val="tx1"/>
                          </a:solidFill>
                          <a:effectLst/>
                        </a:rPr>
                        <a:t> </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2663546202"/>
                  </a:ext>
                </a:extLst>
              </a:tr>
              <a:tr h="287746">
                <a:tc rowSpan="3">
                  <a:txBody>
                    <a:bodyPr/>
                    <a:lstStyle/>
                    <a:p>
                      <a:pPr algn="just">
                        <a:spcAft>
                          <a:spcPts val="0"/>
                        </a:spcAft>
                      </a:pPr>
                      <a:r>
                        <a:rPr lang="en-US" sz="1050" kern="100">
                          <a:solidFill>
                            <a:schemeClr val="tx1"/>
                          </a:solidFill>
                          <a:effectLst/>
                        </a:rPr>
                        <a:t>2.</a:t>
                      </a:r>
                      <a:r>
                        <a:rPr lang="zh-CN" sz="1050" kern="100">
                          <a:solidFill>
                            <a:schemeClr val="tx1"/>
                          </a:solidFill>
                          <a:effectLst/>
                        </a:rPr>
                        <a:t>专业质量保证</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50" kern="100">
                          <a:solidFill>
                            <a:schemeClr val="tx1"/>
                          </a:solidFill>
                          <a:effectLst/>
                        </a:rPr>
                        <a:t>2.1</a:t>
                      </a:r>
                      <a:r>
                        <a:rPr lang="zh-CN" sz="1050" kern="100">
                          <a:solidFill>
                            <a:schemeClr val="tx1"/>
                          </a:solidFill>
                          <a:effectLst/>
                        </a:rPr>
                        <a:t>专业建设规划</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50" kern="100">
                          <a:solidFill>
                            <a:schemeClr val="tx1"/>
                          </a:solidFill>
                          <a:effectLst/>
                        </a:rPr>
                        <a:t> </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50" kern="100">
                          <a:solidFill>
                            <a:schemeClr val="tx1"/>
                          </a:solidFill>
                          <a:effectLst/>
                        </a:rPr>
                        <a:t> </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012289342"/>
                  </a:ext>
                </a:extLst>
              </a:tr>
              <a:tr h="287746">
                <a:tc vMerge="1">
                  <a:txBody>
                    <a:bodyPr/>
                    <a:lstStyle/>
                    <a:p>
                      <a:endParaRPr lang="zh-CN" altLang="en-US"/>
                    </a:p>
                  </a:txBody>
                  <a:tcPr/>
                </a:tc>
                <a:tc>
                  <a:txBody>
                    <a:bodyPr/>
                    <a:lstStyle/>
                    <a:p>
                      <a:pPr algn="just">
                        <a:spcAft>
                          <a:spcPts val="0"/>
                        </a:spcAft>
                      </a:pPr>
                      <a:r>
                        <a:rPr lang="en-US" sz="1050" kern="100">
                          <a:solidFill>
                            <a:schemeClr val="tx1"/>
                          </a:solidFill>
                          <a:effectLst/>
                        </a:rPr>
                        <a:t>2.2</a:t>
                      </a:r>
                      <a:r>
                        <a:rPr lang="zh-CN" sz="1050" kern="100">
                          <a:solidFill>
                            <a:schemeClr val="tx1"/>
                          </a:solidFill>
                          <a:effectLst/>
                        </a:rPr>
                        <a:t>专业诊改</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50" kern="100">
                          <a:solidFill>
                            <a:schemeClr val="tx1"/>
                          </a:solidFill>
                          <a:effectLst/>
                        </a:rPr>
                        <a:t> </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50" kern="100">
                          <a:solidFill>
                            <a:schemeClr val="tx1"/>
                          </a:solidFill>
                          <a:effectLst/>
                        </a:rPr>
                        <a:t> </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1102342069"/>
                  </a:ext>
                </a:extLst>
              </a:tr>
              <a:tr h="287746">
                <a:tc vMerge="1">
                  <a:txBody>
                    <a:bodyPr/>
                    <a:lstStyle/>
                    <a:p>
                      <a:endParaRPr lang="zh-CN" altLang="en-US"/>
                    </a:p>
                  </a:txBody>
                  <a:tcPr/>
                </a:tc>
                <a:tc>
                  <a:txBody>
                    <a:bodyPr/>
                    <a:lstStyle/>
                    <a:p>
                      <a:pPr algn="just">
                        <a:spcAft>
                          <a:spcPts val="0"/>
                        </a:spcAft>
                      </a:pPr>
                      <a:r>
                        <a:rPr lang="en-US" sz="1050" kern="100">
                          <a:solidFill>
                            <a:schemeClr val="tx1"/>
                          </a:solidFill>
                          <a:effectLst/>
                        </a:rPr>
                        <a:t>2.3</a:t>
                      </a:r>
                      <a:r>
                        <a:rPr lang="zh-CN" sz="1050" kern="100">
                          <a:solidFill>
                            <a:schemeClr val="tx1"/>
                          </a:solidFill>
                          <a:effectLst/>
                        </a:rPr>
                        <a:t>课程质量保证</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50" kern="100">
                          <a:solidFill>
                            <a:schemeClr val="tx1"/>
                          </a:solidFill>
                          <a:effectLst/>
                        </a:rPr>
                        <a:t> </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50" kern="100">
                          <a:solidFill>
                            <a:schemeClr val="tx1"/>
                          </a:solidFill>
                          <a:effectLst/>
                        </a:rPr>
                        <a:t> </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479610922"/>
                  </a:ext>
                </a:extLst>
              </a:tr>
              <a:tr h="357467">
                <a:tc rowSpan="2">
                  <a:txBody>
                    <a:bodyPr/>
                    <a:lstStyle/>
                    <a:p>
                      <a:pPr algn="just">
                        <a:spcAft>
                          <a:spcPts val="0"/>
                        </a:spcAft>
                      </a:pPr>
                      <a:r>
                        <a:rPr lang="en-US" sz="1050" kern="100">
                          <a:solidFill>
                            <a:schemeClr val="tx1"/>
                          </a:solidFill>
                          <a:effectLst/>
                        </a:rPr>
                        <a:t>3.</a:t>
                      </a:r>
                      <a:r>
                        <a:rPr lang="zh-CN" sz="1050" kern="100">
                          <a:solidFill>
                            <a:schemeClr val="tx1"/>
                          </a:solidFill>
                          <a:effectLst/>
                        </a:rPr>
                        <a:t>师资质量保证</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50" kern="100">
                          <a:solidFill>
                            <a:schemeClr val="tx1"/>
                          </a:solidFill>
                          <a:effectLst/>
                        </a:rPr>
                        <a:t>3.1</a:t>
                      </a:r>
                      <a:r>
                        <a:rPr lang="zh-CN" sz="1050" kern="100">
                          <a:solidFill>
                            <a:schemeClr val="tx1"/>
                          </a:solidFill>
                          <a:effectLst/>
                        </a:rPr>
                        <a:t>师资队伍建设规划</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50" kern="100">
                          <a:solidFill>
                            <a:schemeClr val="tx1"/>
                          </a:solidFill>
                          <a:effectLst/>
                        </a:rPr>
                        <a:t> </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50" kern="100">
                          <a:solidFill>
                            <a:schemeClr val="tx1"/>
                          </a:solidFill>
                          <a:effectLst/>
                        </a:rPr>
                        <a:t> </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238399745"/>
                  </a:ext>
                </a:extLst>
              </a:tr>
              <a:tr h="287746">
                <a:tc vMerge="1">
                  <a:txBody>
                    <a:bodyPr/>
                    <a:lstStyle/>
                    <a:p>
                      <a:endParaRPr lang="zh-CN" altLang="en-US"/>
                    </a:p>
                  </a:txBody>
                  <a:tcPr/>
                </a:tc>
                <a:tc>
                  <a:txBody>
                    <a:bodyPr/>
                    <a:lstStyle/>
                    <a:p>
                      <a:pPr algn="just">
                        <a:spcAft>
                          <a:spcPts val="0"/>
                        </a:spcAft>
                      </a:pPr>
                      <a:r>
                        <a:rPr lang="en-US" sz="1050" kern="100">
                          <a:solidFill>
                            <a:schemeClr val="tx1"/>
                          </a:solidFill>
                          <a:effectLst/>
                        </a:rPr>
                        <a:t>3.2</a:t>
                      </a:r>
                      <a:r>
                        <a:rPr lang="zh-CN" sz="1050" kern="100">
                          <a:solidFill>
                            <a:schemeClr val="tx1"/>
                          </a:solidFill>
                          <a:effectLst/>
                        </a:rPr>
                        <a:t>师资质量诊改</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50" kern="100">
                          <a:solidFill>
                            <a:schemeClr val="tx1"/>
                          </a:solidFill>
                          <a:effectLst/>
                        </a:rPr>
                        <a:t> </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50" kern="100">
                          <a:solidFill>
                            <a:schemeClr val="tx1"/>
                          </a:solidFill>
                          <a:effectLst/>
                        </a:rPr>
                        <a:t> </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1026093320"/>
                  </a:ext>
                </a:extLst>
              </a:tr>
              <a:tr h="287746">
                <a:tc rowSpan="2">
                  <a:txBody>
                    <a:bodyPr/>
                    <a:lstStyle/>
                    <a:p>
                      <a:pPr algn="just">
                        <a:spcAft>
                          <a:spcPts val="0"/>
                        </a:spcAft>
                      </a:pPr>
                      <a:r>
                        <a:rPr lang="en-US" sz="1050" kern="100">
                          <a:solidFill>
                            <a:schemeClr val="tx1"/>
                          </a:solidFill>
                          <a:effectLst/>
                        </a:rPr>
                        <a:t>4.</a:t>
                      </a:r>
                      <a:r>
                        <a:rPr lang="zh-CN" sz="1050" kern="100">
                          <a:solidFill>
                            <a:schemeClr val="tx1"/>
                          </a:solidFill>
                          <a:effectLst/>
                        </a:rPr>
                        <a:t>学生全面发展保证</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50" kern="100">
                          <a:solidFill>
                            <a:schemeClr val="tx1"/>
                          </a:solidFill>
                          <a:effectLst/>
                        </a:rPr>
                        <a:t>4.1</a:t>
                      </a:r>
                      <a:r>
                        <a:rPr lang="zh-CN" sz="1050" kern="100">
                          <a:solidFill>
                            <a:schemeClr val="tx1"/>
                          </a:solidFill>
                          <a:effectLst/>
                        </a:rPr>
                        <a:t>育人体系</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50" kern="100">
                          <a:solidFill>
                            <a:schemeClr val="tx1"/>
                          </a:solidFill>
                          <a:effectLst/>
                        </a:rPr>
                        <a:t> </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50" kern="100">
                          <a:solidFill>
                            <a:schemeClr val="tx1"/>
                          </a:solidFill>
                          <a:effectLst/>
                        </a:rPr>
                        <a:t> </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31884976"/>
                  </a:ext>
                </a:extLst>
              </a:tr>
              <a:tr h="287746">
                <a:tc vMerge="1">
                  <a:txBody>
                    <a:bodyPr/>
                    <a:lstStyle/>
                    <a:p>
                      <a:endParaRPr lang="zh-CN" altLang="en-US"/>
                    </a:p>
                  </a:txBody>
                  <a:tcPr/>
                </a:tc>
                <a:tc>
                  <a:txBody>
                    <a:bodyPr/>
                    <a:lstStyle/>
                    <a:p>
                      <a:pPr algn="just">
                        <a:spcAft>
                          <a:spcPts val="0"/>
                        </a:spcAft>
                      </a:pPr>
                      <a:r>
                        <a:rPr lang="en-US" sz="1050" kern="100">
                          <a:solidFill>
                            <a:schemeClr val="tx1"/>
                          </a:solidFill>
                          <a:effectLst/>
                        </a:rPr>
                        <a:t>4.2</a:t>
                      </a:r>
                      <a:r>
                        <a:rPr lang="zh-CN" sz="1050" kern="100">
                          <a:solidFill>
                            <a:schemeClr val="tx1"/>
                          </a:solidFill>
                          <a:effectLst/>
                        </a:rPr>
                        <a:t>成长环境</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50" kern="100">
                          <a:solidFill>
                            <a:schemeClr val="tx1"/>
                          </a:solidFill>
                          <a:effectLst/>
                        </a:rPr>
                        <a:t> </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50" kern="100">
                          <a:solidFill>
                            <a:schemeClr val="tx1"/>
                          </a:solidFill>
                          <a:effectLst/>
                        </a:rPr>
                        <a:t> </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1077176757"/>
                  </a:ext>
                </a:extLst>
              </a:tr>
              <a:tr h="287746">
                <a:tc rowSpan="4">
                  <a:txBody>
                    <a:bodyPr/>
                    <a:lstStyle/>
                    <a:p>
                      <a:pPr algn="just">
                        <a:spcAft>
                          <a:spcPts val="0"/>
                        </a:spcAft>
                      </a:pPr>
                      <a:r>
                        <a:rPr lang="en-US" sz="1050" kern="100">
                          <a:solidFill>
                            <a:schemeClr val="tx1"/>
                          </a:solidFill>
                          <a:effectLst/>
                        </a:rPr>
                        <a:t>5.</a:t>
                      </a:r>
                      <a:r>
                        <a:rPr lang="zh-CN" sz="1050" kern="100">
                          <a:solidFill>
                            <a:schemeClr val="tx1"/>
                          </a:solidFill>
                          <a:effectLst/>
                        </a:rPr>
                        <a:t>体系运行效果</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50" kern="100">
                          <a:solidFill>
                            <a:schemeClr val="tx1"/>
                          </a:solidFill>
                          <a:effectLst/>
                        </a:rPr>
                        <a:t>5.1</a:t>
                      </a:r>
                      <a:r>
                        <a:rPr lang="zh-CN" sz="1050" kern="100">
                          <a:solidFill>
                            <a:schemeClr val="tx1"/>
                          </a:solidFill>
                          <a:effectLst/>
                        </a:rPr>
                        <a:t>外部环境改进</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50" kern="100">
                          <a:solidFill>
                            <a:schemeClr val="tx1"/>
                          </a:solidFill>
                          <a:effectLst/>
                        </a:rPr>
                        <a:t> </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50" kern="100">
                          <a:solidFill>
                            <a:schemeClr val="tx1"/>
                          </a:solidFill>
                          <a:effectLst/>
                        </a:rPr>
                        <a:t> </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660499750"/>
                  </a:ext>
                </a:extLst>
              </a:tr>
              <a:tr h="287746">
                <a:tc vMerge="1">
                  <a:txBody>
                    <a:bodyPr/>
                    <a:lstStyle/>
                    <a:p>
                      <a:endParaRPr lang="zh-CN" altLang="en-US"/>
                    </a:p>
                  </a:txBody>
                  <a:tcPr/>
                </a:tc>
                <a:tc>
                  <a:txBody>
                    <a:bodyPr/>
                    <a:lstStyle/>
                    <a:p>
                      <a:pPr algn="just">
                        <a:spcAft>
                          <a:spcPts val="0"/>
                        </a:spcAft>
                      </a:pPr>
                      <a:r>
                        <a:rPr lang="en-US" sz="1050" kern="100">
                          <a:solidFill>
                            <a:schemeClr val="tx1"/>
                          </a:solidFill>
                          <a:effectLst/>
                        </a:rPr>
                        <a:t>5.2</a:t>
                      </a:r>
                      <a:r>
                        <a:rPr lang="zh-CN" sz="1050" kern="100">
                          <a:solidFill>
                            <a:schemeClr val="tx1"/>
                          </a:solidFill>
                          <a:effectLst/>
                        </a:rPr>
                        <a:t>质量事故管控</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50" kern="100">
                          <a:solidFill>
                            <a:schemeClr val="tx1"/>
                          </a:solidFill>
                          <a:effectLst/>
                        </a:rPr>
                        <a:t> </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50" kern="100">
                          <a:solidFill>
                            <a:schemeClr val="tx1"/>
                          </a:solidFill>
                          <a:effectLst/>
                        </a:rPr>
                        <a:t> </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118917129"/>
                  </a:ext>
                </a:extLst>
              </a:tr>
              <a:tr h="287746">
                <a:tc vMerge="1">
                  <a:txBody>
                    <a:bodyPr/>
                    <a:lstStyle/>
                    <a:p>
                      <a:endParaRPr lang="zh-CN" altLang="en-US"/>
                    </a:p>
                  </a:txBody>
                  <a:tcPr/>
                </a:tc>
                <a:tc>
                  <a:txBody>
                    <a:bodyPr/>
                    <a:lstStyle/>
                    <a:p>
                      <a:pPr algn="just">
                        <a:spcAft>
                          <a:spcPts val="0"/>
                        </a:spcAft>
                      </a:pPr>
                      <a:r>
                        <a:rPr lang="en-US" sz="1050" kern="100">
                          <a:solidFill>
                            <a:schemeClr val="tx1"/>
                          </a:solidFill>
                          <a:effectLst/>
                        </a:rPr>
                        <a:t>5.3</a:t>
                      </a:r>
                      <a:r>
                        <a:rPr lang="zh-CN" sz="1050" kern="100">
                          <a:solidFill>
                            <a:schemeClr val="tx1"/>
                          </a:solidFill>
                          <a:effectLst/>
                        </a:rPr>
                        <a:t>质量保证效果</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50" kern="100">
                          <a:solidFill>
                            <a:schemeClr val="tx1"/>
                          </a:solidFill>
                          <a:effectLst/>
                        </a:rPr>
                        <a:t> </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50" kern="100">
                          <a:solidFill>
                            <a:schemeClr val="tx1"/>
                          </a:solidFill>
                          <a:effectLst/>
                        </a:rPr>
                        <a:t> </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1207610964"/>
                  </a:ext>
                </a:extLst>
              </a:tr>
              <a:tr h="287746">
                <a:tc vMerge="1">
                  <a:txBody>
                    <a:bodyPr/>
                    <a:lstStyle/>
                    <a:p>
                      <a:endParaRPr lang="zh-CN" altLang="en-US"/>
                    </a:p>
                  </a:txBody>
                  <a:tcPr/>
                </a:tc>
                <a:tc>
                  <a:txBody>
                    <a:bodyPr/>
                    <a:lstStyle/>
                    <a:p>
                      <a:pPr algn="just">
                        <a:spcAft>
                          <a:spcPts val="0"/>
                        </a:spcAft>
                      </a:pPr>
                      <a:r>
                        <a:rPr lang="en-US" sz="1050" kern="100">
                          <a:solidFill>
                            <a:schemeClr val="tx1"/>
                          </a:solidFill>
                          <a:effectLst/>
                        </a:rPr>
                        <a:t>5.4 </a:t>
                      </a:r>
                      <a:r>
                        <a:rPr lang="zh-CN" sz="1050" kern="100">
                          <a:solidFill>
                            <a:schemeClr val="tx1"/>
                          </a:solidFill>
                          <a:effectLst/>
                        </a:rPr>
                        <a:t>体系特色</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50" kern="100">
                          <a:solidFill>
                            <a:schemeClr val="tx1"/>
                          </a:solidFill>
                          <a:effectLst/>
                        </a:rPr>
                        <a:t> </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50" kern="100" dirty="0">
                          <a:solidFill>
                            <a:schemeClr val="tx1"/>
                          </a:solidFill>
                          <a:effectLst/>
                        </a:rPr>
                        <a:t> </a:t>
                      </a:r>
                      <a:endParaRPr lang="zh-CN" sz="105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986150783"/>
                  </a:ext>
                </a:extLst>
              </a:tr>
            </a:tbl>
          </a:graphicData>
        </a:graphic>
      </p:graphicFrame>
    </p:spTree>
    <p:extLst>
      <p:ext uri="{BB962C8B-B14F-4D97-AF65-F5344CB8AC3E}">
        <p14:creationId xmlns:p14="http://schemas.microsoft.com/office/powerpoint/2010/main" val="17819337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a:xfrm>
            <a:off x="1763688" y="332655"/>
            <a:ext cx="5050904" cy="936109"/>
          </a:xfrm>
          <a:prstGeom prst="rect">
            <a:avLst/>
          </a:prstGeom>
          <a:blipFill>
            <a:blip r:embed="rId2">
              <a:alphaModFix amt="50000"/>
            </a:blip>
            <a:tile tx="0" ty="0" sx="100000" sy="100000" flip="none" algn="tl"/>
          </a:blipFill>
        </p:spPr>
        <p:txBody>
          <a:bodyPr>
            <a:noAutofit/>
          </a:bodyPr>
          <a:lstStyle>
            <a:lvl1pPr algn="l" defTabSz="914400" rtl="0" eaLnBrk="1" latinLnBrk="0" hangingPunct="1">
              <a:spcBef>
                <a:spcPct val="0"/>
              </a:spcBef>
              <a:buNone/>
              <a:defRPr sz="3200" kern="1200">
                <a:solidFill>
                  <a:schemeClr val="bg1"/>
                </a:solidFill>
                <a:latin typeface="黑体" pitchFamily="49" charset="-122"/>
                <a:ea typeface="黑体" pitchFamily="49" charset="-122"/>
                <a:cs typeface="+mj-cs"/>
              </a:defRPr>
            </a:lvl1pPr>
          </a:lstStyle>
          <a:p>
            <a:pPr algn="ctr" fontAlgn="auto">
              <a:spcAft>
                <a:spcPts val="0"/>
              </a:spcAft>
            </a:pPr>
            <a:r>
              <a:rPr lang="zh-CN" altLang="zh-CN" sz="2000" dirty="0" smtClean="0"/>
              <a:t>表</a:t>
            </a:r>
            <a:r>
              <a:rPr lang="en-US" altLang="zh-CN" sz="2000" dirty="0" smtClean="0"/>
              <a:t>6</a:t>
            </a:r>
            <a:r>
              <a:rPr lang="zh-CN" altLang="zh-CN" sz="2000" dirty="0" smtClean="0"/>
              <a:t>：</a:t>
            </a:r>
            <a:r>
              <a:rPr lang="zh-CN" altLang="zh-CN" sz="2400" b="1" dirty="0" smtClean="0"/>
              <a:t>表决结果汇总表</a:t>
            </a:r>
            <a:r>
              <a:rPr lang="zh-CN" altLang="zh-CN" sz="2400" dirty="0" smtClean="0"/>
              <a:t/>
            </a:r>
            <a:br>
              <a:rPr lang="zh-CN" altLang="zh-CN" sz="2400" dirty="0" smtClean="0"/>
            </a:br>
            <a:r>
              <a:rPr lang="zh-CN" altLang="zh-CN" sz="2400" dirty="0" smtClean="0"/>
              <a:t>复核学校：</a:t>
            </a:r>
            <a:endParaRPr lang="zh-CN" altLang="en-US" sz="2400" dirty="0"/>
          </a:p>
        </p:txBody>
      </p:sp>
      <p:graphicFrame>
        <p:nvGraphicFramePr>
          <p:cNvPr id="6" name="内容占位符 3"/>
          <p:cNvGraphicFramePr>
            <a:graphicFrameLocks/>
          </p:cNvGraphicFramePr>
          <p:nvPr>
            <p:extLst>
              <p:ext uri="{D42A27DB-BD31-4B8C-83A1-F6EECF244321}">
                <p14:modId xmlns:p14="http://schemas.microsoft.com/office/powerpoint/2010/main" val="3648351062"/>
              </p:ext>
            </p:extLst>
          </p:nvPr>
        </p:nvGraphicFramePr>
        <p:xfrm>
          <a:off x="1763688" y="1268765"/>
          <a:ext cx="5093278" cy="5341656"/>
        </p:xfrm>
        <a:graphic>
          <a:graphicData uri="http://schemas.openxmlformats.org/drawingml/2006/table">
            <a:tbl>
              <a:tblPr firstRow="1" firstCol="1" lastRow="1" lastCol="1" bandRow="1" bandCol="1">
                <a:tableStyleId>{5C22544A-7EE6-4342-B048-85BDC9FD1C3A}</a:tableStyleId>
              </a:tblPr>
              <a:tblGrid>
                <a:gridCol w="1117657">
                  <a:extLst>
                    <a:ext uri="{9D8B030D-6E8A-4147-A177-3AD203B41FA5}">
                      <a16:colId xmlns:a16="http://schemas.microsoft.com/office/drawing/2014/main" val="1560627397"/>
                    </a:ext>
                  </a:extLst>
                </a:gridCol>
                <a:gridCol w="1117657">
                  <a:extLst>
                    <a:ext uri="{9D8B030D-6E8A-4147-A177-3AD203B41FA5}">
                      <a16:colId xmlns:a16="http://schemas.microsoft.com/office/drawing/2014/main" val="767454427"/>
                    </a:ext>
                  </a:extLst>
                </a:gridCol>
                <a:gridCol w="954372">
                  <a:extLst>
                    <a:ext uri="{9D8B030D-6E8A-4147-A177-3AD203B41FA5}">
                      <a16:colId xmlns:a16="http://schemas.microsoft.com/office/drawing/2014/main" val="4007503318"/>
                    </a:ext>
                  </a:extLst>
                </a:gridCol>
                <a:gridCol w="1025795">
                  <a:extLst>
                    <a:ext uri="{9D8B030D-6E8A-4147-A177-3AD203B41FA5}">
                      <a16:colId xmlns:a16="http://schemas.microsoft.com/office/drawing/2014/main" val="4183594818"/>
                    </a:ext>
                  </a:extLst>
                </a:gridCol>
                <a:gridCol w="877797">
                  <a:extLst>
                    <a:ext uri="{9D8B030D-6E8A-4147-A177-3AD203B41FA5}">
                      <a16:colId xmlns:a16="http://schemas.microsoft.com/office/drawing/2014/main" val="3982799693"/>
                    </a:ext>
                  </a:extLst>
                </a:gridCol>
              </a:tblGrid>
              <a:tr h="298380">
                <a:tc>
                  <a:txBody>
                    <a:bodyPr/>
                    <a:lstStyle/>
                    <a:p>
                      <a:pPr algn="ctr">
                        <a:spcAft>
                          <a:spcPts val="0"/>
                        </a:spcAft>
                      </a:pPr>
                      <a:r>
                        <a:rPr lang="zh-CN" sz="1000" kern="100">
                          <a:solidFill>
                            <a:schemeClr val="tx1"/>
                          </a:solidFill>
                          <a:effectLst/>
                        </a:rPr>
                        <a:t>诊断项目</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ctr">
                        <a:spcAft>
                          <a:spcPts val="0"/>
                        </a:spcAft>
                      </a:pPr>
                      <a:r>
                        <a:rPr lang="zh-CN" sz="1000" kern="100">
                          <a:solidFill>
                            <a:schemeClr val="tx1"/>
                          </a:solidFill>
                          <a:effectLst/>
                        </a:rPr>
                        <a:t>诊断要素</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ctr">
                        <a:spcAft>
                          <a:spcPts val="0"/>
                        </a:spcAft>
                      </a:pPr>
                      <a:r>
                        <a:rPr lang="zh-CN" sz="1000" kern="100" dirty="0">
                          <a:solidFill>
                            <a:srgbClr val="FF0000"/>
                          </a:solidFill>
                          <a:effectLst/>
                        </a:rPr>
                        <a:t>“相符”票数</a:t>
                      </a:r>
                      <a:endParaRPr lang="zh-CN" sz="10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ctr">
                        <a:spcAft>
                          <a:spcPts val="0"/>
                        </a:spcAft>
                      </a:pPr>
                      <a:r>
                        <a:rPr lang="zh-CN" sz="1000" kern="100" dirty="0">
                          <a:solidFill>
                            <a:srgbClr val="FF0000"/>
                          </a:solidFill>
                          <a:effectLst/>
                        </a:rPr>
                        <a:t>“不相符”票数</a:t>
                      </a:r>
                      <a:endParaRPr lang="zh-CN" sz="10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ctr">
                        <a:spcAft>
                          <a:spcPts val="0"/>
                        </a:spcAft>
                      </a:pPr>
                      <a:r>
                        <a:rPr lang="zh-CN" sz="1000" kern="100" dirty="0">
                          <a:solidFill>
                            <a:srgbClr val="FF0000"/>
                          </a:solidFill>
                          <a:effectLst/>
                        </a:rPr>
                        <a:t>“相符”票数是否大于</a:t>
                      </a:r>
                      <a:r>
                        <a:rPr lang="en-US" sz="1000" kern="100" dirty="0">
                          <a:solidFill>
                            <a:srgbClr val="FF0000"/>
                          </a:solidFill>
                          <a:effectLst/>
                        </a:rPr>
                        <a:t>2/3</a:t>
                      </a:r>
                      <a:endParaRPr lang="zh-CN" sz="10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505903207"/>
                  </a:ext>
                </a:extLst>
              </a:tr>
              <a:tr h="298380">
                <a:tc rowSpan="4">
                  <a:txBody>
                    <a:bodyPr/>
                    <a:lstStyle/>
                    <a:p>
                      <a:pPr algn="just">
                        <a:spcAft>
                          <a:spcPts val="0"/>
                        </a:spcAft>
                      </a:pPr>
                      <a:r>
                        <a:rPr lang="en-US" sz="1000" kern="100" dirty="0">
                          <a:solidFill>
                            <a:schemeClr val="tx1"/>
                          </a:solidFill>
                          <a:effectLst/>
                        </a:rPr>
                        <a:t>1.</a:t>
                      </a:r>
                      <a:r>
                        <a:rPr lang="zh-CN" sz="1000" kern="100" dirty="0">
                          <a:solidFill>
                            <a:schemeClr val="tx1"/>
                          </a:solidFill>
                          <a:effectLst/>
                        </a:rPr>
                        <a:t>体系总体构架</a:t>
                      </a:r>
                      <a:endParaRPr lang="zh-CN" sz="10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1.1</a:t>
                      </a:r>
                      <a:r>
                        <a:rPr lang="zh-CN" sz="1000" kern="100">
                          <a:solidFill>
                            <a:schemeClr val="tx1"/>
                          </a:solidFill>
                          <a:effectLst/>
                        </a:rPr>
                        <a:t>质量保证理念</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4217414211"/>
                  </a:ext>
                </a:extLst>
              </a:tr>
              <a:tr h="298380">
                <a:tc vMerge="1">
                  <a:txBody>
                    <a:bodyPr/>
                    <a:lstStyle/>
                    <a:p>
                      <a:endParaRPr lang="zh-CN" altLang="en-US"/>
                    </a:p>
                  </a:txBody>
                  <a:tcPr/>
                </a:tc>
                <a:tc>
                  <a:txBody>
                    <a:bodyPr/>
                    <a:lstStyle/>
                    <a:p>
                      <a:pPr algn="just">
                        <a:spcAft>
                          <a:spcPts val="0"/>
                        </a:spcAft>
                      </a:pPr>
                      <a:r>
                        <a:rPr lang="en-US" sz="1000" kern="100">
                          <a:solidFill>
                            <a:schemeClr val="tx1"/>
                          </a:solidFill>
                          <a:effectLst/>
                        </a:rPr>
                        <a:t>1.2</a:t>
                      </a:r>
                      <a:r>
                        <a:rPr lang="zh-CN" sz="1000" kern="100">
                          <a:solidFill>
                            <a:schemeClr val="tx1"/>
                          </a:solidFill>
                          <a:effectLst/>
                        </a:rPr>
                        <a:t>组织构架</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2770252599"/>
                  </a:ext>
                </a:extLst>
              </a:tr>
              <a:tr h="298380">
                <a:tc vMerge="1">
                  <a:txBody>
                    <a:bodyPr/>
                    <a:lstStyle/>
                    <a:p>
                      <a:endParaRPr lang="zh-CN" altLang="en-US"/>
                    </a:p>
                  </a:txBody>
                  <a:tcPr/>
                </a:tc>
                <a:tc>
                  <a:txBody>
                    <a:bodyPr/>
                    <a:lstStyle/>
                    <a:p>
                      <a:pPr algn="just">
                        <a:spcAft>
                          <a:spcPts val="0"/>
                        </a:spcAft>
                      </a:pPr>
                      <a:r>
                        <a:rPr lang="en-US" sz="1000" kern="100">
                          <a:solidFill>
                            <a:schemeClr val="tx1"/>
                          </a:solidFill>
                          <a:effectLst/>
                        </a:rPr>
                        <a:t>1.3</a:t>
                      </a:r>
                      <a:r>
                        <a:rPr lang="zh-CN" sz="1000" kern="100">
                          <a:solidFill>
                            <a:schemeClr val="tx1"/>
                          </a:solidFill>
                          <a:effectLst/>
                        </a:rPr>
                        <a:t>制度构架</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2840874802"/>
                  </a:ext>
                </a:extLst>
              </a:tr>
              <a:tr h="298380">
                <a:tc vMerge="1">
                  <a:txBody>
                    <a:bodyPr/>
                    <a:lstStyle/>
                    <a:p>
                      <a:endParaRPr lang="zh-CN" altLang="en-US"/>
                    </a:p>
                  </a:txBody>
                  <a:tcPr/>
                </a:tc>
                <a:tc>
                  <a:txBody>
                    <a:bodyPr/>
                    <a:lstStyle/>
                    <a:p>
                      <a:pPr algn="just">
                        <a:spcAft>
                          <a:spcPts val="0"/>
                        </a:spcAft>
                      </a:pPr>
                      <a:r>
                        <a:rPr lang="en-US" sz="1000" kern="100">
                          <a:solidFill>
                            <a:schemeClr val="tx1"/>
                          </a:solidFill>
                          <a:effectLst/>
                        </a:rPr>
                        <a:t>1.4</a:t>
                      </a:r>
                      <a:r>
                        <a:rPr lang="zh-CN" sz="1000" kern="100">
                          <a:solidFill>
                            <a:schemeClr val="tx1"/>
                          </a:solidFill>
                          <a:effectLst/>
                        </a:rPr>
                        <a:t>信息系统</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152501407"/>
                  </a:ext>
                </a:extLst>
              </a:tr>
              <a:tr h="298380">
                <a:tc rowSpan="3">
                  <a:txBody>
                    <a:bodyPr/>
                    <a:lstStyle/>
                    <a:p>
                      <a:pPr algn="just">
                        <a:spcAft>
                          <a:spcPts val="0"/>
                        </a:spcAft>
                      </a:pPr>
                      <a:r>
                        <a:rPr lang="en-US" sz="1000" kern="100">
                          <a:solidFill>
                            <a:schemeClr val="tx1"/>
                          </a:solidFill>
                          <a:effectLst/>
                        </a:rPr>
                        <a:t>2.</a:t>
                      </a:r>
                      <a:r>
                        <a:rPr lang="zh-CN" sz="1000" kern="100">
                          <a:solidFill>
                            <a:schemeClr val="tx1"/>
                          </a:solidFill>
                          <a:effectLst/>
                        </a:rPr>
                        <a:t>专业质量保证</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2.1</a:t>
                      </a:r>
                      <a:r>
                        <a:rPr lang="zh-CN" sz="1000" kern="100">
                          <a:solidFill>
                            <a:schemeClr val="tx1"/>
                          </a:solidFill>
                          <a:effectLst/>
                        </a:rPr>
                        <a:t>专业建设规划</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742207017"/>
                  </a:ext>
                </a:extLst>
              </a:tr>
              <a:tr h="298380">
                <a:tc vMerge="1">
                  <a:txBody>
                    <a:bodyPr/>
                    <a:lstStyle/>
                    <a:p>
                      <a:endParaRPr lang="zh-CN" altLang="en-US"/>
                    </a:p>
                  </a:txBody>
                  <a:tcPr/>
                </a:tc>
                <a:tc>
                  <a:txBody>
                    <a:bodyPr/>
                    <a:lstStyle/>
                    <a:p>
                      <a:pPr algn="just">
                        <a:spcAft>
                          <a:spcPts val="0"/>
                        </a:spcAft>
                      </a:pPr>
                      <a:r>
                        <a:rPr lang="en-US" sz="1000" kern="100">
                          <a:solidFill>
                            <a:schemeClr val="tx1"/>
                          </a:solidFill>
                          <a:effectLst/>
                        </a:rPr>
                        <a:t>2.2</a:t>
                      </a:r>
                      <a:r>
                        <a:rPr lang="zh-CN" sz="1000" kern="100">
                          <a:solidFill>
                            <a:schemeClr val="tx1"/>
                          </a:solidFill>
                          <a:effectLst/>
                        </a:rPr>
                        <a:t>专业诊改</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4291813487"/>
                  </a:ext>
                </a:extLst>
              </a:tr>
              <a:tr h="298380">
                <a:tc vMerge="1">
                  <a:txBody>
                    <a:bodyPr/>
                    <a:lstStyle/>
                    <a:p>
                      <a:endParaRPr lang="zh-CN" altLang="en-US"/>
                    </a:p>
                  </a:txBody>
                  <a:tcPr/>
                </a:tc>
                <a:tc>
                  <a:txBody>
                    <a:bodyPr/>
                    <a:lstStyle/>
                    <a:p>
                      <a:pPr algn="just">
                        <a:spcAft>
                          <a:spcPts val="0"/>
                        </a:spcAft>
                      </a:pPr>
                      <a:r>
                        <a:rPr lang="en-US" sz="1000" kern="100">
                          <a:solidFill>
                            <a:schemeClr val="tx1"/>
                          </a:solidFill>
                          <a:effectLst/>
                        </a:rPr>
                        <a:t>2.3</a:t>
                      </a:r>
                      <a:r>
                        <a:rPr lang="zh-CN" sz="1000" kern="100">
                          <a:solidFill>
                            <a:schemeClr val="tx1"/>
                          </a:solidFill>
                          <a:effectLst/>
                        </a:rPr>
                        <a:t>课程质量保证</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893515684"/>
                  </a:ext>
                </a:extLst>
              </a:tr>
              <a:tr h="298380">
                <a:tc rowSpan="2">
                  <a:txBody>
                    <a:bodyPr/>
                    <a:lstStyle/>
                    <a:p>
                      <a:pPr algn="just">
                        <a:spcAft>
                          <a:spcPts val="0"/>
                        </a:spcAft>
                      </a:pPr>
                      <a:r>
                        <a:rPr lang="en-US" sz="1000" kern="100">
                          <a:solidFill>
                            <a:schemeClr val="tx1"/>
                          </a:solidFill>
                          <a:effectLst/>
                        </a:rPr>
                        <a:t>3.</a:t>
                      </a:r>
                      <a:r>
                        <a:rPr lang="zh-CN" sz="1000" kern="100">
                          <a:solidFill>
                            <a:schemeClr val="tx1"/>
                          </a:solidFill>
                          <a:effectLst/>
                        </a:rPr>
                        <a:t>师资质量保证</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3.1</a:t>
                      </a:r>
                      <a:r>
                        <a:rPr lang="zh-CN" sz="1000" kern="100">
                          <a:solidFill>
                            <a:schemeClr val="tx1"/>
                          </a:solidFill>
                          <a:effectLst/>
                        </a:rPr>
                        <a:t>师资队伍建设规划</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4019892095"/>
                  </a:ext>
                </a:extLst>
              </a:tr>
              <a:tr h="298380">
                <a:tc vMerge="1">
                  <a:txBody>
                    <a:bodyPr/>
                    <a:lstStyle/>
                    <a:p>
                      <a:endParaRPr lang="zh-CN" altLang="en-US"/>
                    </a:p>
                  </a:txBody>
                  <a:tcPr/>
                </a:tc>
                <a:tc>
                  <a:txBody>
                    <a:bodyPr/>
                    <a:lstStyle/>
                    <a:p>
                      <a:pPr algn="just">
                        <a:spcAft>
                          <a:spcPts val="0"/>
                        </a:spcAft>
                      </a:pPr>
                      <a:r>
                        <a:rPr lang="en-US" sz="1000" kern="100">
                          <a:solidFill>
                            <a:schemeClr val="tx1"/>
                          </a:solidFill>
                          <a:effectLst/>
                        </a:rPr>
                        <a:t>3.2</a:t>
                      </a:r>
                      <a:r>
                        <a:rPr lang="zh-CN" sz="1000" kern="100">
                          <a:solidFill>
                            <a:schemeClr val="tx1"/>
                          </a:solidFill>
                          <a:effectLst/>
                        </a:rPr>
                        <a:t>师资质量诊改</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834149473"/>
                  </a:ext>
                </a:extLst>
              </a:tr>
              <a:tr h="298380">
                <a:tc rowSpan="2">
                  <a:txBody>
                    <a:bodyPr/>
                    <a:lstStyle/>
                    <a:p>
                      <a:pPr algn="just">
                        <a:spcAft>
                          <a:spcPts val="0"/>
                        </a:spcAft>
                      </a:pPr>
                      <a:r>
                        <a:rPr lang="en-US" sz="1000" kern="100">
                          <a:solidFill>
                            <a:schemeClr val="tx1"/>
                          </a:solidFill>
                          <a:effectLst/>
                        </a:rPr>
                        <a:t>4.</a:t>
                      </a:r>
                      <a:r>
                        <a:rPr lang="zh-CN" sz="1000" kern="100">
                          <a:solidFill>
                            <a:schemeClr val="tx1"/>
                          </a:solidFill>
                          <a:effectLst/>
                        </a:rPr>
                        <a:t>学生全面发展保证</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4.1</a:t>
                      </a:r>
                      <a:r>
                        <a:rPr lang="zh-CN" sz="1000" kern="100">
                          <a:solidFill>
                            <a:schemeClr val="tx1"/>
                          </a:solidFill>
                          <a:effectLst/>
                        </a:rPr>
                        <a:t>育人体系</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2237404876"/>
                  </a:ext>
                </a:extLst>
              </a:tr>
              <a:tr h="298380">
                <a:tc vMerge="1">
                  <a:txBody>
                    <a:bodyPr/>
                    <a:lstStyle/>
                    <a:p>
                      <a:endParaRPr lang="zh-CN" altLang="en-US"/>
                    </a:p>
                  </a:txBody>
                  <a:tcPr/>
                </a:tc>
                <a:tc>
                  <a:txBody>
                    <a:bodyPr/>
                    <a:lstStyle/>
                    <a:p>
                      <a:pPr algn="just">
                        <a:spcAft>
                          <a:spcPts val="0"/>
                        </a:spcAft>
                      </a:pPr>
                      <a:r>
                        <a:rPr lang="en-US" sz="1000" kern="100">
                          <a:solidFill>
                            <a:schemeClr val="tx1"/>
                          </a:solidFill>
                          <a:effectLst/>
                        </a:rPr>
                        <a:t>4.2</a:t>
                      </a:r>
                      <a:r>
                        <a:rPr lang="zh-CN" sz="1000" kern="100">
                          <a:solidFill>
                            <a:schemeClr val="tx1"/>
                          </a:solidFill>
                          <a:effectLst/>
                        </a:rPr>
                        <a:t>成长环境</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549494300"/>
                  </a:ext>
                </a:extLst>
              </a:tr>
              <a:tr h="298380">
                <a:tc rowSpan="4">
                  <a:txBody>
                    <a:bodyPr/>
                    <a:lstStyle/>
                    <a:p>
                      <a:pPr algn="just">
                        <a:spcAft>
                          <a:spcPts val="0"/>
                        </a:spcAft>
                      </a:pPr>
                      <a:r>
                        <a:rPr lang="en-US" sz="1000" kern="100">
                          <a:solidFill>
                            <a:schemeClr val="tx1"/>
                          </a:solidFill>
                          <a:effectLst/>
                        </a:rPr>
                        <a:t>5.</a:t>
                      </a:r>
                      <a:r>
                        <a:rPr lang="zh-CN" sz="1000" kern="100">
                          <a:solidFill>
                            <a:schemeClr val="tx1"/>
                          </a:solidFill>
                          <a:effectLst/>
                        </a:rPr>
                        <a:t>体系运行效果</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5.1</a:t>
                      </a:r>
                      <a:r>
                        <a:rPr lang="zh-CN" sz="1000" kern="100">
                          <a:solidFill>
                            <a:schemeClr val="tx1"/>
                          </a:solidFill>
                          <a:effectLst/>
                        </a:rPr>
                        <a:t>外部环境改进</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844899600"/>
                  </a:ext>
                </a:extLst>
              </a:tr>
              <a:tr h="298380">
                <a:tc vMerge="1">
                  <a:txBody>
                    <a:bodyPr/>
                    <a:lstStyle/>
                    <a:p>
                      <a:endParaRPr lang="zh-CN" altLang="en-US"/>
                    </a:p>
                  </a:txBody>
                  <a:tcPr/>
                </a:tc>
                <a:tc>
                  <a:txBody>
                    <a:bodyPr/>
                    <a:lstStyle/>
                    <a:p>
                      <a:pPr algn="just">
                        <a:spcAft>
                          <a:spcPts val="0"/>
                        </a:spcAft>
                      </a:pPr>
                      <a:r>
                        <a:rPr lang="en-US" sz="1000" kern="100">
                          <a:solidFill>
                            <a:schemeClr val="tx1"/>
                          </a:solidFill>
                          <a:effectLst/>
                        </a:rPr>
                        <a:t>5.2</a:t>
                      </a:r>
                      <a:r>
                        <a:rPr lang="zh-CN" sz="1000" kern="100">
                          <a:solidFill>
                            <a:schemeClr val="tx1"/>
                          </a:solidFill>
                          <a:effectLst/>
                        </a:rPr>
                        <a:t>质量事故管控</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97168297"/>
                  </a:ext>
                </a:extLst>
              </a:tr>
              <a:tr h="298380">
                <a:tc vMerge="1">
                  <a:txBody>
                    <a:bodyPr/>
                    <a:lstStyle/>
                    <a:p>
                      <a:endParaRPr lang="zh-CN" altLang="en-US"/>
                    </a:p>
                  </a:txBody>
                  <a:tcPr/>
                </a:tc>
                <a:tc>
                  <a:txBody>
                    <a:bodyPr/>
                    <a:lstStyle/>
                    <a:p>
                      <a:pPr algn="just">
                        <a:spcAft>
                          <a:spcPts val="0"/>
                        </a:spcAft>
                      </a:pPr>
                      <a:r>
                        <a:rPr lang="en-US" sz="1000" kern="100">
                          <a:solidFill>
                            <a:schemeClr val="tx1"/>
                          </a:solidFill>
                          <a:effectLst/>
                        </a:rPr>
                        <a:t>5.3</a:t>
                      </a:r>
                      <a:r>
                        <a:rPr lang="zh-CN" sz="1000" kern="100">
                          <a:solidFill>
                            <a:schemeClr val="tx1"/>
                          </a:solidFill>
                          <a:effectLst/>
                        </a:rPr>
                        <a:t>质量保证效果</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2825324997"/>
                  </a:ext>
                </a:extLst>
              </a:tr>
              <a:tr h="298380">
                <a:tc vMerge="1">
                  <a:txBody>
                    <a:bodyPr/>
                    <a:lstStyle/>
                    <a:p>
                      <a:endParaRPr lang="zh-CN" altLang="en-US"/>
                    </a:p>
                  </a:txBody>
                  <a:tcPr/>
                </a:tc>
                <a:tc>
                  <a:txBody>
                    <a:bodyPr/>
                    <a:lstStyle/>
                    <a:p>
                      <a:pPr algn="just">
                        <a:spcAft>
                          <a:spcPts val="0"/>
                        </a:spcAft>
                      </a:pPr>
                      <a:r>
                        <a:rPr lang="en-US" sz="1000" kern="100">
                          <a:solidFill>
                            <a:schemeClr val="tx1"/>
                          </a:solidFill>
                          <a:effectLst/>
                        </a:rPr>
                        <a:t>5.4 </a:t>
                      </a:r>
                      <a:r>
                        <a:rPr lang="zh-CN" sz="1000" kern="100">
                          <a:solidFill>
                            <a:schemeClr val="tx1"/>
                          </a:solidFill>
                          <a:effectLst/>
                        </a:rPr>
                        <a:t>体系特色</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4049454732"/>
                  </a:ext>
                </a:extLst>
              </a:tr>
              <a:tr h="511108">
                <a:tc>
                  <a:txBody>
                    <a:bodyPr/>
                    <a:lstStyle/>
                    <a:p>
                      <a:pPr algn="just">
                        <a:spcAft>
                          <a:spcPts val="0"/>
                        </a:spcAft>
                      </a:pPr>
                      <a:r>
                        <a:rPr lang="zh-CN" sz="1000" kern="100">
                          <a:solidFill>
                            <a:schemeClr val="tx1"/>
                          </a:solidFill>
                          <a:effectLst/>
                        </a:rPr>
                        <a:t>复核结论</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gridSpan="4">
                  <a:txBody>
                    <a:bodyPr/>
                    <a:lstStyle/>
                    <a:p>
                      <a:pPr algn="just">
                        <a:lnSpc>
                          <a:spcPct val="130000"/>
                        </a:lnSpc>
                        <a:spcAft>
                          <a:spcPts val="0"/>
                        </a:spcAft>
                      </a:pPr>
                      <a:r>
                        <a:rPr lang="zh-CN" sz="1400" kern="100" dirty="0">
                          <a:solidFill>
                            <a:srgbClr val="FF0000"/>
                          </a:solidFill>
                          <a:effectLst/>
                        </a:rPr>
                        <a:t>专家组复核总体结论：</a:t>
                      </a:r>
                      <a:endParaRPr lang="zh-CN" sz="1000" kern="100" dirty="0">
                        <a:solidFill>
                          <a:srgbClr val="FF0000"/>
                        </a:solidFill>
                        <a:effectLst/>
                      </a:endParaRPr>
                    </a:p>
                    <a:p>
                      <a:pPr algn="just">
                        <a:lnSpc>
                          <a:spcPct val="130000"/>
                        </a:lnSpc>
                        <a:spcAft>
                          <a:spcPts val="0"/>
                        </a:spcAft>
                      </a:pPr>
                      <a:r>
                        <a:rPr lang="zh-CN" sz="1400" kern="100" dirty="0">
                          <a:solidFill>
                            <a:srgbClr val="FF0000"/>
                          </a:solidFill>
                          <a:effectLst/>
                        </a:rPr>
                        <a:t>有效</a:t>
                      </a:r>
                      <a:r>
                        <a:rPr lang="en-US" sz="1400" kern="100" dirty="0">
                          <a:solidFill>
                            <a:srgbClr val="FF0000"/>
                          </a:solidFill>
                          <a:effectLst/>
                        </a:rPr>
                        <a:t>   ⃝      </a:t>
                      </a:r>
                      <a:r>
                        <a:rPr lang="zh-CN" sz="1400" kern="100" dirty="0">
                          <a:solidFill>
                            <a:srgbClr val="FF0000"/>
                          </a:solidFill>
                          <a:effectLst/>
                        </a:rPr>
                        <a:t>待改进</a:t>
                      </a:r>
                      <a:r>
                        <a:rPr lang="zh-CN" altLang="en-US" sz="1400" kern="100" dirty="0">
                          <a:solidFill>
                            <a:srgbClr val="FF0000"/>
                          </a:solidFill>
                          <a:effectLst/>
                        </a:rPr>
                        <a:t>⃝</a:t>
                      </a:r>
                      <a:r>
                        <a:rPr lang="en-US" sz="1400" kern="100" dirty="0">
                          <a:solidFill>
                            <a:srgbClr val="FF0000"/>
                          </a:solidFill>
                          <a:effectLst/>
                        </a:rPr>
                        <a:t>            </a:t>
                      </a:r>
                      <a:r>
                        <a:rPr lang="zh-CN" sz="1400" kern="100" dirty="0">
                          <a:solidFill>
                            <a:srgbClr val="FF0000"/>
                          </a:solidFill>
                          <a:effectLst/>
                        </a:rPr>
                        <a:t>异常</a:t>
                      </a:r>
                      <a:r>
                        <a:rPr lang="zh-CN" altLang="en-US" sz="1400" kern="100" dirty="0">
                          <a:solidFill>
                            <a:srgbClr val="FF0000"/>
                          </a:solidFill>
                          <a:effectLst/>
                        </a:rPr>
                        <a:t>⃝</a:t>
                      </a:r>
                      <a:endParaRPr lang="zh-CN" sz="10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135962762"/>
                  </a:ext>
                </a:extLst>
              </a:tr>
            </a:tbl>
          </a:graphicData>
        </a:graphic>
      </p:graphicFrame>
    </p:spTree>
    <p:extLst>
      <p:ext uri="{BB962C8B-B14F-4D97-AF65-F5344CB8AC3E}">
        <p14:creationId xmlns:p14="http://schemas.microsoft.com/office/powerpoint/2010/main" val="2121712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5496" y="260649"/>
            <a:ext cx="9452522" cy="576063"/>
          </a:xfrm>
          <a:prstGeom prst="rect">
            <a:avLst/>
          </a:prstGeom>
        </p:spPr>
        <p:txBody>
          <a:bodyPr>
            <a:normAutofit fontScale="97500"/>
          </a:bodyPr>
          <a:lstStyle>
            <a:lvl1pPr algn="l" defTabSz="914400" rtl="0" eaLnBrk="1" latinLnBrk="0" hangingPunct="1">
              <a:spcBef>
                <a:spcPct val="0"/>
              </a:spcBef>
              <a:buNone/>
              <a:defRPr sz="3200" kern="1200">
                <a:solidFill>
                  <a:schemeClr val="bg1"/>
                </a:solidFill>
                <a:latin typeface="黑体" pitchFamily="49" charset="-122"/>
                <a:ea typeface="黑体" pitchFamily="49" charset="-122"/>
                <a:cs typeface="+mj-cs"/>
              </a:defRPr>
            </a:lvl1pPr>
          </a:lstStyle>
          <a:p>
            <a:r>
              <a:rPr lang="zh-CN" altLang="en-US" dirty="0">
                <a:effectLst>
                  <a:outerShdw blurRad="38100" dist="38100" dir="2700000" algn="tl">
                    <a:srgbClr val="000000">
                      <a:alpha val="43137"/>
                    </a:srgbClr>
                  </a:outerShdw>
                </a:effectLst>
              </a:rPr>
              <a:t>四、规范开展自主诊改和复核</a:t>
            </a:r>
          </a:p>
        </p:txBody>
      </p:sp>
      <p:sp>
        <p:nvSpPr>
          <p:cNvPr id="4" name="矩形 3"/>
          <p:cNvSpPr/>
          <p:nvPr/>
        </p:nvSpPr>
        <p:spPr>
          <a:xfrm>
            <a:off x="25801" y="1196752"/>
            <a:ext cx="9180512" cy="743152"/>
          </a:xfrm>
          <a:prstGeom prst="rect">
            <a:avLst/>
          </a:prstGeom>
        </p:spPr>
        <p:txBody>
          <a:bodyPr wrap="square">
            <a:spAutoFit/>
          </a:bodyPr>
          <a:lstStyle/>
          <a:p>
            <a:pPr marL="342900" lvl="1" indent="-342900">
              <a:lnSpc>
                <a:spcPct val="150000"/>
              </a:lnSpc>
              <a:buFont typeface="Wingdings" panose="05000000000000000000" pitchFamily="2" charset="2"/>
              <a:buChar char="Ø"/>
            </a:pPr>
            <a:r>
              <a:rPr lang="zh-CN" altLang="en-US" sz="3200" b="1" dirty="0">
                <a:solidFill>
                  <a:srgbClr val="563918"/>
                </a:solidFill>
              </a:rPr>
              <a:t>抽样</a:t>
            </a:r>
            <a:r>
              <a:rPr lang="zh-CN" altLang="en-US" sz="3200" b="1" dirty="0" smtClean="0">
                <a:solidFill>
                  <a:srgbClr val="563918"/>
                </a:solidFill>
              </a:rPr>
              <a:t>复核</a:t>
            </a:r>
            <a:endParaRPr lang="zh-CN" altLang="en-US" sz="3200" b="1" dirty="0">
              <a:solidFill>
                <a:srgbClr val="C40005"/>
              </a:solidFill>
            </a:endParaRPr>
          </a:p>
        </p:txBody>
      </p:sp>
      <p:sp>
        <p:nvSpPr>
          <p:cNvPr id="3" name="矩形 2"/>
          <p:cNvSpPr/>
          <p:nvPr/>
        </p:nvSpPr>
        <p:spPr>
          <a:xfrm>
            <a:off x="70464" y="2060848"/>
            <a:ext cx="9073535" cy="4401205"/>
          </a:xfrm>
          <a:prstGeom prst="rect">
            <a:avLst/>
          </a:prstGeom>
        </p:spPr>
        <p:txBody>
          <a:bodyPr wrap="square">
            <a:spAutoFit/>
          </a:bodyPr>
          <a:lstStyle/>
          <a:p>
            <a:pPr lvl="0" fontAlgn="auto">
              <a:lnSpc>
                <a:spcPts val="2800"/>
              </a:lnSpc>
              <a:spcBef>
                <a:spcPts val="0"/>
              </a:spcBef>
              <a:spcAft>
                <a:spcPts val="0"/>
              </a:spcAft>
            </a:pPr>
            <a:r>
              <a:rPr lang="en-US" altLang="zh-CN" b="1" dirty="0">
                <a:solidFill>
                  <a:srgbClr val="563918"/>
                </a:solidFill>
                <a:latin typeface="Calibri"/>
                <a:ea typeface="宋体" panose="02010600030101010101" pitchFamily="2" charset="-122"/>
              </a:rPr>
              <a:t>6.</a:t>
            </a:r>
            <a:r>
              <a:rPr lang="zh-CN" altLang="zh-CN" b="1" dirty="0">
                <a:solidFill>
                  <a:srgbClr val="563918"/>
                </a:solidFill>
                <a:latin typeface="黑体" panose="02010609060101010101" pitchFamily="49" charset="-122"/>
                <a:ea typeface="黑体" panose="02010609060101010101" pitchFamily="49" charset="-122"/>
              </a:rPr>
              <a:t>意见反馈</a:t>
            </a:r>
            <a:r>
              <a:rPr lang="zh-CN" altLang="en-US" b="1" dirty="0">
                <a:solidFill>
                  <a:srgbClr val="563918"/>
                </a:solidFill>
                <a:latin typeface="黑体" panose="02010609060101010101" pitchFamily="49" charset="-122"/>
                <a:ea typeface="黑体" panose="02010609060101010101" pitchFamily="49" charset="-122"/>
              </a:rPr>
              <a:t>：</a:t>
            </a:r>
            <a:r>
              <a:rPr lang="zh-CN" altLang="zh-CN" dirty="0">
                <a:solidFill>
                  <a:srgbClr val="563918"/>
                </a:solidFill>
                <a:latin typeface="黑体" panose="02010609060101010101" pitchFamily="49" charset="-122"/>
                <a:ea typeface="黑体" panose="02010609060101010101" pitchFamily="49" charset="-122"/>
              </a:rPr>
              <a:t>专家组离校前由组长向学校反馈现场诊改复核意见。专家个人也可应学校要求补充诊改复核意见。现场诊改复核意见要求客观、简明、务实，具有针对性与建设性，避免形式主义。</a:t>
            </a:r>
          </a:p>
          <a:p>
            <a:pPr lvl="0" fontAlgn="auto">
              <a:lnSpc>
                <a:spcPts val="2800"/>
              </a:lnSpc>
              <a:spcBef>
                <a:spcPts val="0"/>
              </a:spcBef>
              <a:spcAft>
                <a:spcPts val="0"/>
              </a:spcAft>
            </a:pPr>
            <a:r>
              <a:rPr lang="zh-CN" altLang="zh-CN" dirty="0">
                <a:solidFill>
                  <a:srgbClr val="563918"/>
                </a:solidFill>
                <a:latin typeface="黑体" panose="02010609060101010101" pitchFamily="49" charset="-122"/>
                <a:ea typeface="黑体" panose="02010609060101010101" pitchFamily="49" charset="-122"/>
              </a:rPr>
              <a:t>现场诊改复核意见内容至少包括：</a:t>
            </a:r>
          </a:p>
          <a:p>
            <a:pPr marL="742950" lvl="1" indent="-285750" fontAlgn="auto">
              <a:lnSpc>
                <a:spcPts val="2800"/>
              </a:lnSpc>
              <a:spcBef>
                <a:spcPts val="0"/>
              </a:spcBef>
              <a:spcAft>
                <a:spcPts val="0"/>
              </a:spcAft>
              <a:buSzPct val="80000"/>
              <a:buFont typeface="Wingdings" panose="05000000000000000000" pitchFamily="2" charset="2"/>
              <a:buChar char="l"/>
            </a:pPr>
            <a:r>
              <a:rPr lang="zh-CN" altLang="zh-CN" sz="2000" b="1" dirty="0">
                <a:solidFill>
                  <a:srgbClr val="563918"/>
                </a:solidFill>
                <a:latin typeface="黑体" panose="02010609060101010101" pitchFamily="49" charset="-122"/>
                <a:ea typeface="黑体" panose="02010609060101010101" pitchFamily="49" charset="-122"/>
              </a:rPr>
              <a:t>现场复核工作概况</a:t>
            </a:r>
            <a:r>
              <a:rPr lang="zh-CN" altLang="zh-CN" sz="2000" dirty="0">
                <a:solidFill>
                  <a:srgbClr val="563918"/>
                </a:solidFill>
                <a:latin typeface="黑体" panose="02010609060101010101" pitchFamily="49" charset="-122"/>
                <a:ea typeface="黑体" panose="02010609060101010101" pitchFamily="49" charset="-122"/>
              </a:rPr>
              <a:t>（主要工作过程和方式）。</a:t>
            </a:r>
          </a:p>
          <a:p>
            <a:pPr marL="742950" lvl="1" indent="-285750" fontAlgn="auto">
              <a:lnSpc>
                <a:spcPts val="2800"/>
              </a:lnSpc>
              <a:spcBef>
                <a:spcPts val="0"/>
              </a:spcBef>
              <a:spcAft>
                <a:spcPts val="0"/>
              </a:spcAft>
              <a:buSzPct val="80000"/>
              <a:buFont typeface="Wingdings" panose="05000000000000000000" pitchFamily="2" charset="2"/>
              <a:buChar char="l"/>
            </a:pPr>
            <a:r>
              <a:rPr lang="zh-CN" altLang="zh-CN" sz="2000" b="1" dirty="0">
                <a:solidFill>
                  <a:srgbClr val="563918"/>
                </a:solidFill>
                <a:latin typeface="黑体" panose="02010609060101010101" pitchFamily="49" charset="-122"/>
                <a:ea typeface="黑体" panose="02010609060101010101" pitchFamily="49" charset="-122"/>
              </a:rPr>
              <a:t>对学校自我诊改工作的总体印象</a:t>
            </a:r>
            <a:r>
              <a:rPr lang="zh-CN" altLang="zh-CN" sz="2000" dirty="0">
                <a:solidFill>
                  <a:srgbClr val="563918"/>
                </a:solidFill>
                <a:latin typeface="黑体" panose="02010609060101010101" pitchFamily="49" charset="-122"/>
                <a:ea typeface="黑体" panose="02010609060101010101" pitchFamily="49" charset="-122"/>
              </a:rPr>
              <a:t>。着重反映</a:t>
            </a:r>
            <a:r>
              <a:rPr lang="zh-CN" altLang="zh-CN" sz="2000" b="1" dirty="0">
                <a:solidFill>
                  <a:srgbClr val="563918"/>
                </a:solidFill>
                <a:latin typeface="黑体" panose="02010609060101010101" pitchFamily="49" charset="-122"/>
                <a:ea typeface="黑体" panose="02010609060101010101" pitchFamily="49" charset="-122"/>
              </a:rPr>
              <a:t>学校自我诊改工作制度</a:t>
            </a:r>
            <a:r>
              <a:rPr lang="zh-CN" altLang="zh-CN" sz="2000" dirty="0">
                <a:solidFill>
                  <a:srgbClr val="563918"/>
                </a:solidFill>
                <a:latin typeface="黑体" panose="02010609060101010101" pitchFamily="49" charset="-122"/>
                <a:ea typeface="黑体" panose="02010609060101010101" pitchFamily="49" charset="-122"/>
              </a:rPr>
              <a:t>、</a:t>
            </a:r>
            <a:r>
              <a:rPr lang="zh-CN" altLang="zh-CN" sz="2000" b="1" dirty="0">
                <a:solidFill>
                  <a:srgbClr val="563918"/>
                </a:solidFill>
                <a:latin typeface="黑体" panose="02010609060101010101" pitchFamily="49" charset="-122"/>
                <a:ea typeface="黑体" panose="02010609060101010101" pitchFamily="49" charset="-122"/>
              </a:rPr>
              <a:t>机制建设情况</a:t>
            </a:r>
            <a:r>
              <a:rPr lang="zh-CN" altLang="zh-CN" sz="2000" dirty="0">
                <a:solidFill>
                  <a:srgbClr val="563918"/>
                </a:solidFill>
                <a:latin typeface="黑体" panose="02010609060101010101" pitchFamily="49" charset="-122"/>
                <a:ea typeface="黑体" panose="02010609060101010101" pitchFamily="49" charset="-122"/>
              </a:rPr>
              <a:t>、</a:t>
            </a:r>
            <a:r>
              <a:rPr lang="zh-CN" altLang="zh-CN" sz="2000" b="1" dirty="0">
                <a:solidFill>
                  <a:srgbClr val="563918"/>
                </a:solidFill>
                <a:latin typeface="黑体" panose="02010609060101010101" pitchFamily="49" charset="-122"/>
                <a:ea typeface="黑体" panose="02010609060101010101" pitchFamily="49" charset="-122"/>
              </a:rPr>
              <a:t>学校内部质量保证体系建设</a:t>
            </a:r>
            <a:r>
              <a:rPr lang="zh-CN" altLang="zh-CN" sz="2000" dirty="0">
                <a:solidFill>
                  <a:srgbClr val="563918"/>
                </a:solidFill>
                <a:latin typeface="黑体" panose="02010609060101010101" pitchFamily="49" charset="-122"/>
                <a:ea typeface="黑体" panose="02010609060101010101" pitchFamily="49" charset="-122"/>
              </a:rPr>
              <a:t>，</a:t>
            </a:r>
            <a:r>
              <a:rPr lang="zh-CN" altLang="zh-CN" sz="2000" b="1" dirty="0">
                <a:solidFill>
                  <a:srgbClr val="563918"/>
                </a:solidFill>
                <a:latin typeface="黑体" panose="02010609060101010101" pitchFamily="49" charset="-122"/>
                <a:ea typeface="黑体" panose="02010609060101010101" pitchFamily="49" charset="-122"/>
              </a:rPr>
              <a:t>状态数据管理系统建设</a:t>
            </a:r>
            <a:r>
              <a:rPr lang="zh-CN" altLang="zh-CN" sz="2000" dirty="0">
                <a:solidFill>
                  <a:srgbClr val="563918"/>
                </a:solidFill>
                <a:latin typeface="黑体" panose="02010609060101010101" pitchFamily="49" charset="-122"/>
                <a:ea typeface="黑体" panose="02010609060101010101" pitchFamily="49" charset="-122"/>
              </a:rPr>
              <a:t>、</a:t>
            </a:r>
            <a:r>
              <a:rPr lang="zh-CN" altLang="zh-CN" sz="2000" b="1" dirty="0">
                <a:solidFill>
                  <a:srgbClr val="563918"/>
                </a:solidFill>
                <a:latin typeface="黑体" panose="02010609060101010101" pitchFamily="49" charset="-122"/>
                <a:ea typeface="黑体" panose="02010609060101010101" pitchFamily="49" charset="-122"/>
              </a:rPr>
              <a:t>常态监测与应用情况</a:t>
            </a:r>
            <a:r>
              <a:rPr lang="zh-CN" altLang="zh-CN" sz="2000" dirty="0">
                <a:solidFill>
                  <a:srgbClr val="563918"/>
                </a:solidFill>
                <a:latin typeface="黑体" panose="02010609060101010101" pitchFamily="49" charset="-122"/>
                <a:ea typeface="黑体" panose="02010609060101010101" pitchFamily="49" charset="-122"/>
              </a:rPr>
              <a:t>；</a:t>
            </a:r>
            <a:r>
              <a:rPr lang="zh-CN" altLang="zh-CN" sz="2000" b="1" dirty="0">
                <a:solidFill>
                  <a:srgbClr val="563918"/>
                </a:solidFill>
                <a:latin typeface="黑体" panose="02010609060101010101" pitchFamily="49" charset="-122"/>
                <a:ea typeface="黑体" panose="02010609060101010101" pitchFamily="49" charset="-122"/>
              </a:rPr>
              <a:t>学校诊改工作成效</a:t>
            </a:r>
            <a:r>
              <a:rPr lang="zh-CN" altLang="zh-CN" sz="2000" dirty="0">
                <a:solidFill>
                  <a:srgbClr val="563918"/>
                </a:solidFill>
                <a:latin typeface="黑体" panose="02010609060101010101" pitchFamily="49" charset="-122"/>
                <a:ea typeface="黑体" panose="02010609060101010101" pitchFamily="49" charset="-122"/>
              </a:rPr>
              <a:t>；</a:t>
            </a:r>
            <a:r>
              <a:rPr lang="zh-CN" altLang="zh-CN" sz="2000" b="1" dirty="0">
                <a:solidFill>
                  <a:srgbClr val="563918"/>
                </a:solidFill>
                <a:latin typeface="黑体" panose="02010609060101010101" pitchFamily="49" charset="-122"/>
                <a:ea typeface="黑体" panose="02010609060101010101" pitchFamily="49" charset="-122"/>
              </a:rPr>
              <a:t>对学校诊改工作存在的不足</a:t>
            </a:r>
            <a:r>
              <a:rPr lang="zh-CN" altLang="zh-CN" sz="2000" dirty="0">
                <a:solidFill>
                  <a:srgbClr val="563918"/>
                </a:solidFill>
                <a:latin typeface="黑体" panose="02010609060101010101" pitchFamily="49" charset="-122"/>
                <a:ea typeface="黑体" panose="02010609060101010101" pitchFamily="49" charset="-122"/>
              </a:rPr>
              <a:t>、</a:t>
            </a:r>
            <a:r>
              <a:rPr lang="zh-CN" altLang="zh-CN" sz="2000" b="1" dirty="0">
                <a:solidFill>
                  <a:srgbClr val="563918"/>
                </a:solidFill>
                <a:latin typeface="黑体" panose="02010609060101010101" pitchFamily="49" charset="-122"/>
                <a:ea typeface="黑体" panose="02010609060101010101" pitchFamily="49" charset="-122"/>
              </a:rPr>
              <a:t>问题及原因分析</a:t>
            </a:r>
            <a:r>
              <a:rPr lang="zh-CN" altLang="zh-CN" sz="2000" dirty="0">
                <a:solidFill>
                  <a:srgbClr val="563918"/>
                </a:solidFill>
                <a:latin typeface="黑体" panose="02010609060101010101" pitchFamily="49" charset="-122"/>
                <a:ea typeface="黑体" panose="02010609060101010101" pitchFamily="49" charset="-122"/>
              </a:rPr>
              <a:t>等。</a:t>
            </a:r>
          </a:p>
          <a:p>
            <a:pPr marL="742950" lvl="1" indent="-285750" fontAlgn="auto">
              <a:lnSpc>
                <a:spcPts val="2800"/>
              </a:lnSpc>
              <a:spcBef>
                <a:spcPts val="0"/>
              </a:spcBef>
              <a:spcAft>
                <a:spcPts val="0"/>
              </a:spcAft>
              <a:buSzPct val="80000"/>
              <a:buFont typeface="Wingdings" panose="05000000000000000000" pitchFamily="2" charset="2"/>
              <a:buChar char="l"/>
            </a:pPr>
            <a:r>
              <a:rPr lang="en-US" altLang="zh-CN" sz="2000" dirty="0">
                <a:solidFill>
                  <a:srgbClr val="563918"/>
                </a:solidFill>
                <a:latin typeface="黑体" panose="02010609060101010101" pitchFamily="49" charset="-122"/>
                <a:ea typeface="黑体" panose="02010609060101010101" pitchFamily="49" charset="-122"/>
              </a:rPr>
              <a:t> </a:t>
            </a:r>
            <a:r>
              <a:rPr lang="zh-CN" altLang="zh-CN" sz="2000" b="1" dirty="0">
                <a:solidFill>
                  <a:srgbClr val="563918"/>
                </a:solidFill>
                <a:latin typeface="黑体" panose="02010609060101010101" pitchFamily="49" charset="-122"/>
                <a:ea typeface="黑体" panose="02010609060101010101" pitchFamily="49" charset="-122"/>
              </a:rPr>
              <a:t>改进建议</a:t>
            </a:r>
            <a:r>
              <a:rPr lang="zh-CN" altLang="zh-CN" sz="2000" dirty="0">
                <a:solidFill>
                  <a:srgbClr val="563918"/>
                </a:solidFill>
                <a:latin typeface="黑体" panose="02010609060101010101" pitchFamily="49" charset="-122"/>
                <a:ea typeface="黑体" panose="02010609060101010101" pitchFamily="49" charset="-122"/>
              </a:rPr>
              <a:t>。针对存在的问题，提出加强和完善自我诊改工作的建议，以提高自我诊断的科学性与准确性，改进的针对性和有效性。</a:t>
            </a:r>
          </a:p>
          <a:p>
            <a:pPr marL="742950" lvl="1" indent="-285750" fontAlgn="auto">
              <a:lnSpc>
                <a:spcPts val="2800"/>
              </a:lnSpc>
              <a:spcBef>
                <a:spcPts val="0"/>
              </a:spcBef>
              <a:spcAft>
                <a:spcPts val="0"/>
              </a:spcAft>
              <a:buSzPct val="80000"/>
              <a:buFont typeface="Wingdings" panose="05000000000000000000" pitchFamily="2" charset="2"/>
              <a:buChar char="l"/>
            </a:pPr>
            <a:r>
              <a:rPr lang="zh-CN" altLang="zh-CN" sz="2000" dirty="0">
                <a:solidFill>
                  <a:srgbClr val="563918"/>
                </a:solidFill>
                <a:latin typeface="黑体" panose="02010609060101010101" pitchFamily="49" charset="-122"/>
                <a:ea typeface="黑体" panose="02010609060101010101" pitchFamily="49" charset="-122"/>
              </a:rPr>
              <a:t>向学校主办方提出的相关建议。</a:t>
            </a:r>
            <a:endParaRPr lang="zh-CN" altLang="zh-CN" sz="1600" dirty="0">
              <a:solidFill>
                <a:srgbClr val="56391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51119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5496" y="260649"/>
            <a:ext cx="9452522" cy="576063"/>
          </a:xfrm>
          <a:prstGeom prst="rect">
            <a:avLst/>
          </a:prstGeom>
        </p:spPr>
        <p:txBody>
          <a:bodyPr>
            <a:normAutofit fontScale="97500"/>
          </a:bodyPr>
          <a:lstStyle>
            <a:lvl1pPr algn="l" defTabSz="914400" rtl="0" eaLnBrk="1" latinLnBrk="0" hangingPunct="1">
              <a:spcBef>
                <a:spcPct val="0"/>
              </a:spcBef>
              <a:buNone/>
              <a:defRPr sz="3200" kern="1200">
                <a:solidFill>
                  <a:schemeClr val="bg1"/>
                </a:solidFill>
                <a:latin typeface="黑体" pitchFamily="49" charset="-122"/>
                <a:ea typeface="黑体" pitchFamily="49" charset="-122"/>
                <a:cs typeface="+mj-cs"/>
              </a:defRPr>
            </a:lvl1pPr>
          </a:lstStyle>
          <a:p>
            <a:r>
              <a:rPr lang="zh-CN" altLang="en-US" dirty="0">
                <a:effectLst>
                  <a:outerShdw blurRad="38100" dist="38100" dir="2700000" algn="tl">
                    <a:srgbClr val="000000">
                      <a:alpha val="43137"/>
                    </a:srgbClr>
                  </a:outerShdw>
                </a:effectLst>
              </a:rPr>
              <a:t>四、规范开展自主诊改和复核</a:t>
            </a:r>
          </a:p>
        </p:txBody>
      </p:sp>
      <p:sp>
        <p:nvSpPr>
          <p:cNvPr id="4" name="矩形 3"/>
          <p:cNvSpPr/>
          <p:nvPr/>
        </p:nvSpPr>
        <p:spPr>
          <a:xfrm>
            <a:off x="25801" y="1196752"/>
            <a:ext cx="9180512" cy="743152"/>
          </a:xfrm>
          <a:prstGeom prst="rect">
            <a:avLst/>
          </a:prstGeom>
        </p:spPr>
        <p:txBody>
          <a:bodyPr wrap="square">
            <a:spAutoFit/>
          </a:bodyPr>
          <a:lstStyle/>
          <a:p>
            <a:pPr marL="342900" lvl="1" indent="-342900">
              <a:lnSpc>
                <a:spcPct val="150000"/>
              </a:lnSpc>
              <a:buFont typeface="Wingdings" panose="05000000000000000000" pitchFamily="2" charset="2"/>
              <a:buChar char="Ø"/>
            </a:pPr>
            <a:r>
              <a:rPr lang="zh-CN" altLang="en-US" sz="3200" b="1" dirty="0">
                <a:solidFill>
                  <a:srgbClr val="563918"/>
                </a:solidFill>
              </a:rPr>
              <a:t>抽样</a:t>
            </a:r>
            <a:r>
              <a:rPr lang="zh-CN" altLang="en-US" sz="3200" b="1" dirty="0" smtClean="0">
                <a:solidFill>
                  <a:srgbClr val="563918"/>
                </a:solidFill>
              </a:rPr>
              <a:t>复核</a:t>
            </a:r>
            <a:endParaRPr lang="zh-CN" altLang="en-US" sz="3200" b="1" dirty="0">
              <a:solidFill>
                <a:srgbClr val="C40005"/>
              </a:solidFill>
            </a:endParaRPr>
          </a:p>
        </p:txBody>
      </p:sp>
      <p:sp>
        <p:nvSpPr>
          <p:cNvPr id="3" name="矩形 2"/>
          <p:cNvSpPr/>
          <p:nvPr/>
        </p:nvSpPr>
        <p:spPr>
          <a:xfrm>
            <a:off x="70464" y="2060848"/>
            <a:ext cx="9073535" cy="3416320"/>
          </a:xfrm>
          <a:prstGeom prst="rect">
            <a:avLst/>
          </a:prstGeom>
        </p:spPr>
        <p:txBody>
          <a:bodyPr wrap="square">
            <a:spAutoFit/>
          </a:bodyPr>
          <a:lstStyle/>
          <a:p>
            <a:pPr lvl="0" fontAlgn="auto">
              <a:spcBef>
                <a:spcPct val="20000"/>
              </a:spcBef>
              <a:spcAft>
                <a:spcPts val="0"/>
              </a:spcAft>
            </a:pPr>
            <a:r>
              <a:rPr lang="en-US" altLang="zh-CN" sz="2400" b="1" dirty="0">
                <a:solidFill>
                  <a:srgbClr val="563918"/>
                </a:solidFill>
                <a:latin typeface="Calibri"/>
                <a:ea typeface="宋体" panose="02010600030101010101" pitchFamily="2" charset="-122"/>
              </a:rPr>
              <a:t>7.</a:t>
            </a:r>
            <a:r>
              <a:rPr lang="zh-CN" altLang="zh-CN" sz="2400" b="1" dirty="0">
                <a:solidFill>
                  <a:srgbClr val="563918"/>
                </a:solidFill>
                <a:latin typeface="Calibri"/>
                <a:ea typeface="宋体" panose="02010600030101010101" pitchFamily="2" charset="-122"/>
              </a:rPr>
              <a:t>复核报告</a:t>
            </a:r>
            <a:r>
              <a:rPr lang="zh-CN" altLang="en-US" sz="2400" b="1" dirty="0">
                <a:solidFill>
                  <a:srgbClr val="563918"/>
                </a:solidFill>
                <a:latin typeface="Calibri"/>
                <a:ea typeface="宋体" panose="02010600030101010101" pitchFamily="2" charset="-122"/>
              </a:rPr>
              <a:t>：</a:t>
            </a:r>
            <a:r>
              <a:rPr lang="zh-CN" altLang="zh-CN" sz="2400" dirty="0">
                <a:solidFill>
                  <a:srgbClr val="563918"/>
                </a:solidFill>
                <a:latin typeface="黑体" panose="02010609060101010101" pitchFamily="49" charset="-122"/>
                <a:ea typeface="黑体" panose="02010609060101010101" pitchFamily="49" charset="-122"/>
              </a:rPr>
              <a:t>诊改复核报告由专家组以现场诊改复核意见为基础撰写，主要内容至少包括（具体格式见</a:t>
            </a:r>
            <a:r>
              <a:rPr lang="zh-CN" altLang="en-US" sz="2400" dirty="0">
                <a:solidFill>
                  <a:srgbClr val="563918"/>
                </a:solidFill>
                <a:latin typeface="黑体" panose="02010609060101010101" pitchFamily="49" charset="-122"/>
                <a:ea typeface="黑体" panose="02010609060101010101" pitchFamily="49" charset="-122"/>
                <a:hlinkClick r:id="rId2" action="ppaction://hlinkfile"/>
              </a:rPr>
              <a:t>表</a:t>
            </a:r>
            <a:r>
              <a:rPr lang="en-US" altLang="zh-CN" sz="2400" dirty="0">
                <a:solidFill>
                  <a:srgbClr val="563918"/>
                </a:solidFill>
                <a:latin typeface="黑体" panose="02010609060101010101" pitchFamily="49" charset="-122"/>
                <a:ea typeface="黑体" panose="02010609060101010101" pitchFamily="49" charset="-122"/>
                <a:hlinkClick r:id="rId2" action="ppaction://hlinkfile"/>
              </a:rPr>
              <a:t>7  </a:t>
            </a:r>
            <a:r>
              <a:rPr lang="zh-CN" altLang="en-US" sz="2400" dirty="0">
                <a:solidFill>
                  <a:srgbClr val="563918"/>
                </a:solidFill>
                <a:latin typeface="黑体" panose="02010609060101010101" pitchFamily="49" charset="-122"/>
                <a:ea typeface="黑体" panose="02010609060101010101" pitchFamily="49" charset="-122"/>
                <a:hlinkClick r:id="rId2" action="ppaction://hlinkfile"/>
              </a:rPr>
              <a:t>高等职业院校内部质量保证体系诊改复核报告</a:t>
            </a:r>
            <a:r>
              <a:rPr lang="zh-CN" altLang="zh-CN" sz="2400" dirty="0">
                <a:solidFill>
                  <a:srgbClr val="563918"/>
                </a:solidFill>
                <a:latin typeface="黑体" panose="02010609060101010101" pitchFamily="49" charset="-122"/>
                <a:ea typeface="黑体" panose="02010609060101010101" pitchFamily="49" charset="-122"/>
              </a:rPr>
              <a:t>）：</a:t>
            </a:r>
          </a:p>
          <a:p>
            <a:pPr marL="1143000" lvl="2" indent="-228600" fontAlgn="auto">
              <a:spcBef>
                <a:spcPct val="20000"/>
              </a:spcBef>
              <a:spcAft>
                <a:spcPts val="0"/>
              </a:spcAft>
              <a:buFont typeface="Arial" panose="020B0604020202020204" pitchFamily="34" charset="0"/>
              <a:buChar char="•"/>
            </a:pPr>
            <a:r>
              <a:rPr lang="zh-CN" altLang="zh-CN" sz="2400" dirty="0">
                <a:solidFill>
                  <a:srgbClr val="563918"/>
                </a:solidFill>
                <a:latin typeface="黑体" panose="02010609060101010101" pitchFamily="49" charset="-122"/>
                <a:ea typeface="黑体" panose="02010609060101010101" pitchFamily="49" charset="-122"/>
              </a:rPr>
              <a:t>现场诊改复核工作概况。</a:t>
            </a:r>
          </a:p>
          <a:p>
            <a:pPr marL="1143000" lvl="2" indent="-228600" fontAlgn="auto">
              <a:spcBef>
                <a:spcPct val="20000"/>
              </a:spcBef>
              <a:spcAft>
                <a:spcPts val="0"/>
              </a:spcAft>
              <a:buFont typeface="Arial" panose="020B0604020202020204" pitchFamily="34" charset="0"/>
              <a:buChar char="•"/>
            </a:pPr>
            <a:r>
              <a:rPr lang="zh-CN" altLang="zh-CN" sz="2400" dirty="0">
                <a:solidFill>
                  <a:srgbClr val="563918"/>
                </a:solidFill>
                <a:latin typeface="黑体" panose="02010609060101010101" pitchFamily="49" charset="-122"/>
                <a:ea typeface="黑体" panose="02010609060101010101" pitchFamily="49" charset="-122"/>
              </a:rPr>
              <a:t>学校自我诊改工作的总体印象。</a:t>
            </a:r>
          </a:p>
          <a:p>
            <a:pPr marL="1143000" lvl="2" indent="-228600" fontAlgn="auto">
              <a:spcBef>
                <a:spcPct val="20000"/>
              </a:spcBef>
              <a:spcAft>
                <a:spcPts val="0"/>
              </a:spcAft>
              <a:buFont typeface="Arial" panose="020B0604020202020204" pitchFamily="34" charset="0"/>
              <a:buChar char="•"/>
            </a:pPr>
            <a:r>
              <a:rPr lang="zh-CN" altLang="zh-CN" sz="2400" dirty="0">
                <a:solidFill>
                  <a:srgbClr val="563918"/>
                </a:solidFill>
                <a:latin typeface="黑体" panose="02010609060101010101" pitchFamily="49" charset="-122"/>
                <a:ea typeface="黑体" panose="02010609060101010101" pitchFamily="49" charset="-122"/>
              </a:rPr>
              <a:t>学校诊改工作改进建议。</a:t>
            </a:r>
          </a:p>
          <a:p>
            <a:pPr marL="1143000" lvl="2" indent="-228600" fontAlgn="auto">
              <a:spcBef>
                <a:spcPct val="20000"/>
              </a:spcBef>
              <a:spcAft>
                <a:spcPts val="0"/>
              </a:spcAft>
              <a:buFont typeface="Arial" panose="020B0604020202020204" pitchFamily="34" charset="0"/>
              <a:buChar char="•"/>
            </a:pPr>
            <a:r>
              <a:rPr lang="zh-CN" altLang="zh-CN" sz="2400" dirty="0">
                <a:solidFill>
                  <a:srgbClr val="563918"/>
                </a:solidFill>
                <a:latin typeface="黑体" panose="02010609060101010101" pitchFamily="49" charset="-122"/>
                <a:ea typeface="黑体" panose="02010609060101010101" pitchFamily="49" charset="-122"/>
              </a:rPr>
              <a:t>给学校主办方的建议。</a:t>
            </a:r>
          </a:p>
          <a:p>
            <a:pPr marL="1143000" lvl="2" indent="-228600" fontAlgn="auto">
              <a:spcBef>
                <a:spcPct val="20000"/>
              </a:spcBef>
              <a:spcAft>
                <a:spcPts val="0"/>
              </a:spcAft>
              <a:buFont typeface="Arial" panose="020B0604020202020204" pitchFamily="34" charset="0"/>
              <a:buChar char="•"/>
            </a:pPr>
            <a:r>
              <a:rPr lang="zh-CN" altLang="zh-CN" sz="2400" dirty="0">
                <a:solidFill>
                  <a:srgbClr val="563918"/>
                </a:solidFill>
                <a:latin typeface="黑体" panose="02010609060101010101" pitchFamily="49" charset="-122"/>
                <a:ea typeface="黑体" panose="02010609060101010101" pitchFamily="49" charset="-122"/>
              </a:rPr>
              <a:t>复核结论建议。</a:t>
            </a:r>
          </a:p>
        </p:txBody>
      </p:sp>
    </p:spTree>
    <p:extLst>
      <p:ext uri="{BB962C8B-B14F-4D97-AF65-F5344CB8AC3E}">
        <p14:creationId xmlns:p14="http://schemas.microsoft.com/office/powerpoint/2010/main" val="22823758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a:xfrm>
            <a:off x="1712867" y="260648"/>
            <a:ext cx="5194920" cy="864096"/>
          </a:xfrm>
          <a:prstGeom prst="rect">
            <a:avLst/>
          </a:prstGeom>
          <a:blipFill>
            <a:blip r:embed="rId2">
              <a:alphaModFix amt="50000"/>
            </a:blip>
            <a:tile tx="0" ty="0" sx="100000" sy="100000" flip="none" algn="tl"/>
          </a:blipFill>
        </p:spPr>
        <p:txBody>
          <a:bodyPr>
            <a:noAutofit/>
          </a:bodyPr>
          <a:lstStyle>
            <a:lvl1pPr algn="l" defTabSz="914400" rtl="0" eaLnBrk="1" latinLnBrk="0" hangingPunct="1">
              <a:spcBef>
                <a:spcPct val="0"/>
              </a:spcBef>
              <a:buNone/>
              <a:defRPr sz="3200" kern="1200">
                <a:solidFill>
                  <a:schemeClr val="bg1"/>
                </a:solidFill>
                <a:latin typeface="黑体" pitchFamily="49" charset="-122"/>
                <a:ea typeface="黑体" pitchFamily="49" charset="-122"/>
                <a:cs typeface="+mj-cs"/>
              </a:defRPr>
            </a:lvl1pPr>
          </a:lstStyle>
          <a:p>
            <a:pPr algn="ctr" fontAlgn="auto">
              <a:spcAft>
                <a:spcPts val="0"/>
              </a:spcAft>
            </a:pPr>
            <a:r>
              <a:rPr lang="zh-CN" altLang="zh-CN" sz="2000" dirty="0" smtClean="0"/>
              <a:t>表</a:t>
            </a:r>
            <a:r>
              <a:rPr lang="en-US" altLang="zh-CN" sz="2000" dirty="0" smtClean="0"/>
              <a:t>6</a:t>
            </a:r>
            <a:r>
              <a:rPr lang="zh-CN" altLang="zh-CN" sz="2000" dirty="0" smtClean="0"/>
              <a:t>：</a:t>
            </a:r>
            <a:r>
              <a:rPr lang="zh-CN" altLang="zh-CN" sz="2400" b="1" dirty="0" smtClean="0"/>
              <a:t>表决结果汇总表</a:t>
            </a:r>
            <a:r>
              <a:rPr lang="zh-CN" altLang="zh-CN" sz="2400" dirty="0" smtClean="0"/>
              <a:t/>
            </a:r>
            <a:br>
              <a:rPr lang="zh-CN" altLang="zh-CN" sz="2400" dirty="0" smtClean="0"/>
            </a:br>
            <a:r>
              <a:rPr lang="zh-CN" altLang="zh-CN" sz="2400" dirty="0" smtClean="0"/>
              <a:t>复核学校：</a:t>
            </a:r>
            <a:endParaRPr lang="zh-CN" altLang="en-US" sz="2400" dirty="0"/>
          </a:p>
        </p:txBody>
      </p:sp>
      <p:graphicFrame>
        <p:nvGraphicFramePr>
          <p:cNvPr id="6" name="内容占位符 3"/>
          <p:cNvGraphicFramePr>
            <a:graphicFrameLocks/>
          </p:cNvGraphicFramePr>
          <p:nvPr>
            <p:extLst>
              <p:ext uri="{D42A27DB-BD31-4B8C-83A1-F6EECF244321}">
                <p14:modId xmlns:p14="http://schemas.microsoft.com/office/powerpoint/2010/main" val="1916157471"/>
              </p:ext>
            </p:extLst>
          </p:nvPr>
        </p:nvGraphicFramePr>
        <p:xfrm>
          <a:off x="1763688" y="1268765"/>
          <a:ext cx="5093278" cy="5341656"/>
        </p:xfrm>
        <a:graphic>
          <a:graphicData uri="http://schemas.openxmlformats.org/drawingml/2006/table">
            <a:tbl>
              <a:tblPr firstRow="1" firstCol="1" lastRow="1" lastCol="1" bandRow="1" bandCol="1">
                <a:tableStyleId>{5C22544A-7EE6-4342-B048-85BDC9FD1C3A}</a:tableStyleId>
              </a:tblPr>
              <a:tblGrid>
                <a:gridCol w="1117657">
                  <a:extLst>
                    <a:ext uri="{9D8B030D-6E8A-4147-A177-3AD203B41FA5}">
                      <a16:colId xmlns:a16="http://schemas.microsoft.com/office/drawing/2014/main" val="1560627397"/>
                    </a:ext>
                  </a:extLst>
                </a:gridCol>
                <a:gridCol w="1117657">
                  <a:extLst>
                    <a:ext uri="{9D8B030D-6E8A-4147-A177-3AD203B41FA5}">
                      <a16:colId xmlns:a16="http://schemas.microsoft.com/office/drawing/2014/main" val="767454427"/>
                    </a:ext>
                  </a:extLst>
                </a:gridCol>
                <a:gridCol w="954372">
                  <a:extLst>
                    <a:ext uri="{9D8B030D-6E8A-4147-A177-3AD203B41FA5}">
                      <a16:colId xmlns:a16="http://schemas.microsoft.com/office/drawing/2014/main" val="4007503318"/>
                    </a:ext>
                  </a:extLst>
                </a:gridCol>
                <a:gridCol w="1025795">
                  <a:extLst>
                    <a:ext uri="{9D8B030D-6E8A-4147-A177-3AD203B41FA5}">
                      <a16:colId xmlns:a16="http://schemas.microsoft.com/office/drawing/2014/main" val="4183594818"/>
                    </a:ext>
                  </a:extLst>
                </a:gridCol>
                <a:gridCol w="877797">
                  <a:extLst>
                    <a:ext uri="{9D8B030D-6E8A-4147-A177-3AD203B41FA5}">
                      <a16:colId xmlns:a16="http://schemas.microsoft.com/office/drawing/2014/main" val="3982799693"/>
                    </a:ext>
                  </a:extLst>
                </a:gridCol>
              </a:tblGrid>
              <a:tr h="298380">
                <a:tc>
                  <a:txBody>
                    <a:bodyPr/>
                    <a:lstStyle/>
                    <a:p>
                      <a:pPr algn="ctr">
                        <a:spcAft>
                          <a:spcPts val="0"/>
                        </a:spcAft>
                      </a:pPr>
                      <a:r>
                        <a:rPr lang="zh-CN" sz="1000" kern="100">
                          <a:solidFill>
                            <a:schemeClr val="tx1"/>
                          </a:solidFill>
                          <a:effectLst/>
                        </a:rPr>
                        <a:t>诊断项目</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ctr">
                        <a:spcAft>
                          <a:spcPts val="0"/>
                        </a:spcAft>
                      </a:pPr>
                      <a:r>
                        <a:rPr lang="zh-CN" sz="1000" kern="100">
                          <a:solidFill>
                            <a:schemeClr val="tx1"/>
                          </a:solidFill>
                          <a:effectLst/>
                        </a:rPr>
                        <a:t>诊断要素</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ctr">
                        <a:spcAft>
                          <a:spcPts val="0"/>
                        </a:spcAft>
                      </a:pPr>
                      <a:r>
                        <a:rPr lang="zh-CN" sz="1000" kern="100" dirty="0">
                          <a:solidFill>
                            <a:srgbClr val="FF0000"/>
                          </a:solidFill>
                          <a:effectLst/>
                        </a:rPr>
                        <a:t>“相符”票数</a:t>
                      </a:r>
                      <a:endParaRPr lang="zh-CN" sz="10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ctr">
                        <a:spcAft>
                          <a:spcPts val="0"/>
                        </a:spcAft>
                      </a:pPr>
                      <a:r>
                        <a:rPr lang="zh-CN" sz="1000" kern="100" dirty="0">
                          <a:solidFill>
                            <a:srgbClr val="FF0000"/>
                          </a:solidFill>
                          <a:effectLst/>
                        </a:rPr>
                        <a:t>“不相符”票数</a:t>
                      </a:r>
                      <a:endParaRPr lang="zh-CN" sz="10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ctr">
                        <a:spcAft>
                          <a:spcPts val="0"/>
                        </a:spcAft>
                      </a:pPr>
                      <a:r>
                        <a:rPr lang="zh-CN" sz="1000" kern="100" dirty="0">
                          <a:solidFill>
                            <a:srgbClr val="FF0000"/>
                          </a:solidFill>
                          <a:effectLst/>
                        </a:rPr>
                        <a:t>“相符”票数是否大于</a:t>
                      </a:r>
                      <a:r>
                        <a:rPr lang="en-US" sz="1000" kern="100" dirty="0">
                          <a:solidFill>
                            <a:srgbClr val="FF0000"/>
                          </a:solidFill>
                          <a:effectLst/>
                        </a:rPr>
                        <a:t>2/3</a:t>
                      </a:r>
                      <a:endParaRPr lang="zh-CN" sz="10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505903207"/>
                  </a:ext>
                </a:extLst>
              </a:tr>
              <a:tr h="298380">
                <a:tc rowSpan="4">
                  <a:txBody>
                    <a:bodyPr/>
                    <a:lstStyle/>
                    <a:p>
                      <a:pPr algn="just">
                        <a:spcAft>
                          <a:spcPts val="0"/>
                        </a:spcAft>
                      </a:pPr>
                      <a:r>
                        <a:rPr lang="en-US" sz="1000" kern="100" dirty="0">
                          <a:solidFill>
                            <a:schemeClr val="tx1"/>
                          </a:solidFill>
                          <a:effectLst/>
                        </a:rPr>
                        <a:t>1.</a:t>
                      </a:r>
                      <a:r>
                        <a:rPr lang="zh-CN" sz="1000" kern="100" dirty="0">
                          <a:solidFill>
                            <a:schemeClr val="tx1"/>
                          </a:solidFill>
                          <a:effectLst/>
                        </a:rPr>
                        <a:t>体系总体构架</a:t>
                      </a:r>
                      <a:endParaRPr lang="zh-CN" sz="10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1.1</a:t>
                      </a:r>
                      <a:r>
                        <a:rPr lang="zh-CN" sz="1000" kern="100">
                          <a:solidFill>
                            <a:schemeClr val="tx1"/>
                          </a:solidFill>
                          <a:effectLst/>
                        </a:rPr>
                        <a:t>质量保证理念</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4217414211"/>
                  </a:ext>
                </a:extLst>
              </a:tr>
              <a:tr h="298380">
                <a:tc vMerge="1">
                  <a:txBody>
                    <a:bodyPr/>
                    <a:lstStyle/>
                    <a:p>
                      <a:endParaRPr lang="zh-CN" altLang="en-US"/>
                    </a:p>
                  </a:txBody>
                  <a:tcPr/>
                </a:tc>
                <a:tc>
                  <a:txBody>
                    <a:bodyPr/>
                    <a:lstStyle/>
                    <a:p>
                      <a:pPr algn="just">
                        <a:spcAft>
                          <a:spcPts val="0"/>
                        </a:spcAft>
                      </a:pPr>
                      <a:r>
                        <a:rPr lang="en-US" sz="1000" kern="100">
                          <a:solidFill>
                            <a:schemeClr val="tx1"/>
                          </a:solidFill>
                          <a:effectLst/>
                        </a:rPr>
                        <a:t>1.2</a:t>
                      </a:r>
                      <a:r>
                        <a:rPr lang="zh-CN" sz="1000" kern="100">
                          <a:solidFill>
                            <a:schemeClr val="tx1"/>
                          </a:solidFill>
                          <a:effectLst/>
                        </a:rPr>
                        <a:t>组织构架</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2770252599"/>
                  </a:ext>
                </a:extLst>
              </a:tr>
              <a:tr h="298380">
                <a:tc vMerge="1">
                  <a:txBody>
                    <a:bodyPr/>
                    <a:lstStyle/>
                    <a:p>
                      <a:endParaRPr lang="zh-CN" altLang="en-US"/>
                    </a:p>
                  </a:txBody>
                  <a:tcPr/>
                </a:tc>
                <a:tc>
                  <a:txBody>
                    <a:bodyPr/>
                    <a:lstStyle/>
                    <a:p>
                      <a:pPr algn="just">
                        <a:spcAft>
                          <a:spcPts val="0"/>
                        </a:spcAft>
                      </a:pPr>
                      <a:r>
                        <a:rPr lang="en-US" sz="1000" kern="100">
                          <a:solidFill>
                            <a:schemeClr val="tx1"/>
                          </a:solidFill>
                          <a:effectLst/>
                        </a:rPr>
                        <a:t>1.3</a:t>
                      </a:r>
                      <a:r>
                        <a:rPr lang="zh-CN" sz="1000" kern="100">
                          <a:solidFill>
                            <a:schemeClr val="tx1"/>
                          </a:solidFill>
                          <a:effectLst/>
                        </a:rPr>
                        <a:t>制度构架</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2840874802"/>
                  </a:ext>
                </a:extLst>
              </a:tr>
              <a:tr h="298380">
                <a:tc vMerge="1">
                  <a:txBody>
                    <a:bodyPr/>
                    <a:lstStyle/>
                    <a:p>
                      <a:endParaRPr lang="zh-CN" altLang="en-US"/>
                    </a:p>
                  </a:txBody>
                  <a:tcPr/>
                </a:tc>
                <a:tc>
                  <a:txBody>
                    <a:bodyPr/>
                    <a:lstStyle/>
                    <a:p>
                      <a:pPr algn="just">
                        <a:spcAft>
                          <a:spcPts val="0"/>
                        </a:spcAft>
                      </a:pPr>
                      <a:r>
                        <a:rPr lang="en-US" sz="1000" kern="100">
                          <a:solidFill>
                            <a:schemeClr val="tx1"/>
                          </a:solidFill>
                          <a:effectLst/>
                        </a:rPr>
                        <a:t>1.4</a:t>
                      </a:r>
                      <a:r>
                        <a:rPr lang="zh-CN" sz="1000" kern="100">
                          <a:solidFill>
                            <a:schemeClr val="tx1"/>
                          </a:solidFill>
                          <a:effectLst/>
                        </a:rPr>
                        <a:t>信息系统</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152501407"/>
                  </a:ext>
                </a:extLst>
              </a:tr>
              <a:tr h="298380">
                <a:tc rowSpan="3">
                  <a:txBody>
                    <a:bodyPr/>
                    <a:lstStyle/>
                    <a:p>
                      <a:pPr algn="just">
                        <a:spcAft>
                          <a:spcPts val="0"/>
                        </a:spcAft>
                      </a:pPr>
                      <a:r>
                        <a:rPr lang="en-US" sz="1000" kern="100">
                          <a:solidFill>
                            <a:schemeClr val="tx1"/>
                          </a:solidFill>
                          <a:effectLst/>
                        </a:rPr>
                        <a:t>2.</a:t>
                      </a:r>
                      <a:r>
                        <a:rPr lang="zh-CN" sz="1000" kern="100">
                          <a:solidFill>
                            <a:schemeClr val="tx1"/>
                          </a:solidFill>
                          <a:effectLst/>
                        </a:rPr>
                        <a:t>专业质量保证</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2.1</a:t>
                      </a:r>
                      <a:r>
                        <a:rPr lang="zh-CN" sz="1000" kern="100">
                          <a:solidFill>
                            <a:schemeClr val="tx1"/>
                          </a:solidFill>
                          <a:effectLst/>
                        </a:rPr>
                        <a:t>专业建设规划</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742207017"/>
                  </a:ext>
                </a:extLst>
              </a:tr>
              <a:tr h="298380">
                <a:tc vMerge="1">
                  <a:txBody>
                    <a:bodyPr/>
                    <a:lstStyle/>
                    <a:p>
                      <a:endParaRPr lang="zh-CN" altLang="en-US"/>
                    </a:p>
                  </a:txBody>
                  <a:tcPr/>
                </a:tc>
                <a:tc>
                  <a:txBody>
                    <a:bodyPr/>
                    <a:lstStyle/>
                    <a:p>
                      <a:pPr algn="just">
                        <a:spcAft>
                          <a:spcPts val="0"/>
                        </a:spcAft>
                      </a:pPr>
                      <a:r>
                        <a:rPr lang="en-US" sz="1000" kern="100">
                          <a:solidFill>
                            <a:schemeClr val="tx1"/>
                          </a:solidFill>
                          <a:effectLst/>
                        </a:rPr>
                        <a:t>2.2</a:t>
                      </a:r>
                      <a:r>
                        <a:rPr lang="zh-CN" sz="1000" kern="100">
                          <a:solidFill>
                            <a:schemeClr val="tx1"/>
                          </a:solidFill>
                          <a:effectLst/>
                        </a:rPr>
                        <a:t>专业诊改</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4291813487"/>
                  </a:ext>
                </a:extLst>
              </a:tr>
              <a:tr h="298380">
                <a:tc vMerge="1">
                  <a:txBody>
                    <a:bodyPr/>
                    <a:lstStyle/>
                    <a:p>
                      <a:endParaRPr lang="zh-CN" altLang="en-US"/>
                    </a:p>
                  </a:txBody>
                  <a:tcPr/>
                </a:tc>
                <a:tc>
                  <a:txBody>
                    <a:bodyPr/>
                    <a:lstStyle/>
                    <a:p>
                      <a:pPr algn="just">
                        <a:spcAft>
                          <a:spcPts val="0"/>
                        </a:spcAft>
                      </a:pPr>
                      <a:r>
                        <a:rPr lang="en-US" sz="1000" kern="100">
                          <a:solidFill>
                            <a:schemeClr val="tx1"/>
                          </a:solidFill>
                          <a:effectLst/>
                        </a:rPr>
                        <a:t>2.3</a:t>
                      </a:r>
                      <a:r>
                        <a:rPr lang="zh-CN" sz="1000" kern="100">
                          <a:solidFill>
                            <a:schemeClr val="tx1"/>
                          </a:solidFill>
                          <a:effectLst/>
                        </a:rPr>
                        <a:t>课程质量保证</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893515684"/>
                  </a:ext>
                </a:extLst>
              </a:tr>
              <a:tr h="298380">
                <a:tc rowSpan="2">
                  <a:txBody>
                    <a:bodyPr/>
                    <a:lstStyle/>
                    <a:p>
                      <a:pPr algn="just">
                        <a:spcAft>
                          <a:spcPts val="0"/>
                        </a:spcAft>
                      </a:pPr>
                      <a:r>
                        <a:rPr lang="en-US" sz="1000" kern="100">
                          <a:solidFill>
                            <a:schemeClr val="tx1"/>
                          </a:solidFill>
                          <a:effectLst/>
                        </a:rPr>
                        <a:t>3.</a:t>
                      </a:r>
                      <a:r>
                        <a:rPr lang="zh-CN" sz="1000" kern="100">
                          <a:solidFill>
                            <a:schemeClr val="tx1"/>
                          </a:solidFill>
                          <a:effectLst/>
                        </a:rPr>
                        <a:t>师资质量保证</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3.1</a:t>
                      </a:r>
                      <a:r>
                        <a:rPr lang="zh-CN" sz="1000" kern="100">
                          <a:solidFill>
                            <a:schemeClr val="tx1"/>
                          </a:solidFill>
                          <a:effectLst/>
                        </a:rPr>
                        <a:t>师资队伍建设规划</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4019892095"/>
                  </a:ext>
                </a:extLst>
              </a:tr>
              <a:tr h="298380">
                <a:tc vMerge="1">
                  <a:txBody>
                    <a:bodyPr/>
                    <a:lstStyle/>
                    <a:p>
                      <a:endParaRPr lang="zh-CN" altLang="en-US"/>
                    </a:p>
                  </a:txBody>
                  <a:tcPr/>
                </a:tc>
                <a:tc>
                  <a:txBody>
                    <a:bodyPr/>
                    <a:lstStyle/>
                    <a:p>
                      <a:pPr algn="just">
                        <a:spcAft>
                          <a:spcPts val="0"/>
                        </a:spcAft>
                      </a:pPr>
                      <a:r>
                        <a:rPr lang="en-US" sz="1000" kern="100">
                          <a:solidFill>
                            <a:schemeClr val="tx1"/>
                          </a:solidFill>
                          <a:effectLst/>
                        </a:rPr>
                        <a:t>3.2</a:t>
                      </a:r>
                      <a:r>
                        <a:rPr lang="zh-CN" sz="1000" kern="100">
                          <a:solidFill>
                            <a:schemeClr val="tx1"/>
                          </a:solidFill>
                          <a:effectLst/>
                        </a:rPr>
                        <a:t>师资质量诊改</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834149473"/>
                  </a:ext>
                </a:extLst>
              </a:tr>
              <a:tr h="298380">
                <a:tc rowSpan="2">
                  <a:txBody>
                    <a:bodyPr/>
                    <a:lstStyle/>
                    <a:p>
                      <a:pPr algn="just">
                        <a:spcAft>
                          <a:spcPts val="0"/>
                        </a:spcAft>
                      </a:pPr>
                      <a:r>
                        <a:rPr lang="en-US" sz="1000" kern="100">
                          <a:solidFill>
                            <a:schemeClr val="tx1"/>
                          </a:solidFill>
                          <a:effectLst/>
                        </a:rPr>
                        <a:t>4.</a:t>
                      </a:r>
                      <a:r>
                        <a:rPr lang="zh-CN" sz="1000" kern="100">
                          <a:solidFill>
                            <a:schemeClr val="tx1"/>
                          </a:solidFill>
                          <a:effectLst/>
                        </a:rPr>
                        <a:t>学生全面发展保证</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4.1</a:t>
                      </a:r>
                      <a:r>
                        <a:rPr lang="zh-CN" sz="1000" kern="100">
                          <a:solidFill>
                            <a:schemeClr val="tx1"/>
                          </a:solidFill>
                          <a:effectLst/>
                        </a:rPr>
                        <a:t>育人体系</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2237404876"/>
                  </a:ext>
                </a:extLst>
              </a:tr>
              <a:tr h="298380">
                <a:tc vMerge="1">
                  <a:txBody>
                    <a:bodyPr/>
                    <a:lstStyle/>
                    <a:p>
                      <a:endParaRPr lang="zh-CN" altLang="en-US"/>
                    </a:p>
                  </a:txBody>
                  <a:tcPr/>
                </a:tc>
                <a:tc>
                  <a:txBody>
                    <a:bodyPr/>
                    <a:lstStyle/>
                    <a:p>
                      <a:pPr algn="just">
                        <a:spcAft>
                          <a:spcPts val="0"/>
                        </a:spcAft>
                      </a:pPr>
                      <a:r>
                        <a:rPr lang="en-US" sz="1000" kern="100">
                          <a:solidFill>
                            <a:schemeClr val="tx1"/>
                          </a:solidFill>
                          <a:effectLst/>
                        </a:rPr>
                        <a:t>4.2</a:t>
                      </a:r>
                      <a:r>
                        <a:rPr lang="zh-CN" sz="1000" kern="100">
                          <a:solidFill>
                            <a:schemeClr val="tx1"/>
                          </a:solidFill>
                          <a:effectLst/>
                        </a:rPr>
                        <a:t>成长环境</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549494300"/>
                  </a:ext>
                </a:extLst>
              </a:tr>
              <a:tr h="298380">
                <a:tc rowSpan="4">
                  <a:txBody>
                    <a:bodyPr/>
                    <a:lstStyle/>
                    <a:p>
                      <a:pPr algn="just">
                        <a:spcAft>
                          <a:spcPts val="0"/>
                        </a:spcAft>
                      </a:pPr>
                      <a:r>
                        <a:rPr lang="en-US" sz="1000" kern="100">
                          <a:solidFill>
                            <a:schemeClr val="tx1"/>
                          </a:solidFill>
                          <a:effectLst/>
                        </a:rPr>
                        <a:t>5.</a:t>
                      </a:r>
                      <a:r>
                        <a:rPr lang="zh-CN" sz="1000" kern="100">
                          <a:solidFill>
                            <a:schemeClr val="tx1"/>
                          </a:solidFill>
                          <a:effectLst/>
                        </a:rPr>
                        <a:t>体系运行效果</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5.1</a:t>
                      </a:r>
                      <a:r>
                        <a:rPr lang="zh-CN" sz="1000" kern="100">
                          <a:solidFill>
                            <a:schemeClr val="tx1"/>
                          </a:solidFill>
                          <a:effectLst/>
                        </a:rPr>
                        <a:t>外部环境改进</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3844899600"/>
                  </a:ext>
                </a:extLst>
              </a:tr>
              <a:tr h="298380">
                <a:tc vMerge="1">
                  <a:txBody>
                    <a:bodyPr/>
                    <a:lstStyle/>
                    <a:p>
                      <a:endParaRPr lang="zh-CN" altLang="en-US"/>
                    </a:p>
                  </a:txBody>
                  <a:tcPr/>
                </a:tc>
                <a:tc>
                  <a:txBody>
                    <a:bodyPr/>
                    <a:lstStyle/>
                    <a:p>
                      <a:pPr algn="just">
                        <a:spcAft>
                          <a:spcPts val="0"/>
                        </a:spcAft>
                      </a:pPr>
                      <a:r>
                        <a:rPr lang="en-US" sz="1000" kern="100">
                          <a:solidFill>
                            <a:schemeClr val="tx1"/>
                          </a:solidFill>
                          <a:effectLst/>
                        </a:rPr>
                        <a:t>5.2</a:t>
                      </a:r>
                      <a:r>
                        <a:rPr lang="zh-CN" sz="1000" kern="100">
                          <a:solidFill>
                            <a:schemeClr val="tx1"/>
                          </a:solidFill>
                          <a:effectLst/>
                        </a:rPr>
                        <a:t>质量事故管控</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97168297"/>
                  </a:ext>
                </a:extLst>
              </a:tr>
              <a:tr h="298380">
                <a:tc vMerge="1">
                  <a:txBody>
                    <a:bodyPr/>
                    <a:lstStyle/>
                    <a:p>
                      <a:endParaRPr lang="zh-CN" altLang="en-US"/>
                    </a:p>
                  </a:txBody>
                  <a:tcPr/>
                </a:tc>
                <a:tc>
                  <a:txBody>
                    <a:bodyPr/>
                    <a:lstStyle/>
                    <a:p>
                      <a:pPr algn="just">
                        <a:spcAft>
                          <a:spcPts val="0"/>
                        </a:spcAft>
                      </a:pPr>
                      <a:r>
                        <a:rPr lang="en-US" sz="1000" kern="100">
                          <a:solidFill>
                            <a:schemeClr val="tx1"/>
                          </a:solidFill>
                          <a:effectLst/>
                        </a:rPr>
                        <a:t>5.3</a:t>
                      </a:r>
                      <a:r>
                        <a:rPr lang="zh-CN" sz="1000" kern="100">
                          <a:solidFill>
                            <a:schemeClr val="tx1"/>
                          </a:solidFill>
                          <a:effectLst/>
                        </a:rPr>
                        <a:t>质量保证效果</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2825324997"/>
                  </a:ext>
                </a:extLst>
              </a:tr>
              <a:tr h="298380">
                <a:tc vMerge="1">
                  <a:txBody>
                    <a:bodyPr/>
                    <a:lstStyle/>
                    <a:p>
                      <a:endParaRPr lang="zh-CN" altLang="en-US"/>
                    </a:p>
                  </a:txBody>
                  <a:tcPr/>
                </a:tc>
                <a:tc>
                  <a:txBody>
                    <a:bodyPr/>
                    <a:lstStyle/>
                    <a:p>
                      <a:pPr algn="just">
                        <a:spcAft>
                          <a:spcPts val="0"/>
                        </a:spcAft>
                      </a:pPr>
                      <a:r>
                        <a:rPr lang="en-US" sz="1000" kern="100">
                          <a:solidFill>
                            <a:schemeClr val="tx1"/>
                          </a:solidFill>
                          <a:effectLst/>
                        </a:rPr>
                        <a:t>5.4 </a:t>
                      </a:r>
                      <a:r>
                        <a:rPr lang="zh-CN" sz="1000" kern="100">
                          <a:solidFill>
                            <a:schemeClr val="tx1"/>
                          </a:solidFill>
                          <a:effectLst/>
                        </a:rPr>
                        <a:t>体系特色</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a:txBody>
                    <a:bodyPr/>
                    <a:lstStyle/>
                    <a:p>
                      <a:pPr algn="just">
                        <a:spcAft>
                          <a:spcPts val="0"/>
                        </a:spcAft>
                      </a:pPr>
                      <a:r>
                        <a:rPr lang="en-US" sz="1000" kern="100">
                          <a:solidFill>
                            <a:schemeClr val="tx1"/>
                          </a:solidFill>
                          <a:effectLst/>
                        </a:rPr>
                        <a:t> </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extLst>
                  <a:ext uri="{0D108BD9-81ED-4DB2-BD59-A6C34878D82A}">
                    <a16:rowId xmlns:a16="http://schemas.microsoft.com/office/drawing/2014/main" val="4049454732"/>
                  </a:ext>
                </a:extLst>
              </a:tr>
              <a:tr h="511108">
                <a:tc>
                  <a:txBody>
                    <a:bodyPr/>
                    <a:lstStyle/>
                    <a:p>
                      <a:pPr algn="just">
                        <a:spcAft>
                          <a:spcPts val="0"/>
                        </a:spcAft>
                      </a:pPr>
                      <a:r>
                        <a:rPr lang="zh-CN" sz="1000" kern="100">
                          <a:solidFill>
                            <a:schemeClr val="tx1"/>
                          </a:solidFill>
                          <a:effectLst/>
                        </a:rPr>
                        <a:t>复核结论</a:t>
                      </a:r>
                      <a:endParaRPr lang="zh-CN" sz="10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gridSpan="4">
                  <a:txBody>
                    <a:bodyPr/>
                    <a:lstStyle/>
                    <a:p>
                      <a:pPr algn="just">
                        <a:lnSpc>
                          <a:spcPct val="130000"/>
                        </a:lnSpc>
                        <a:spcAft>
                          <a:spcPts val="0"/>
                        </a:spcAft>
                      </a:pPr>
                      <a:r>
                        <a:rPr lang="zh-CN" sz="1400" kern="100" dirty="0">
                          <a:solidFill>
                            <a:srgbClr val="FF0000"/>
                          </a:solidFill>
                          <a:effectLst/>
                        </a:rPr>
                        <a:t>专家组复核总体结论：</a:t>
                      </a:r>
                      <a:endParaRPr lang="zh-CN" sz="1000" kern="100" dirty="0">
                        <a:solidFill>
                          <a:srgbClr val="FF0000"/>
                        </a:solidFill>
                        <a:effectLst/>
                      </a:endParaRPr>
                    </a:p>
                    <a:p>
                      <a:pPr algn="just">
                        <a:lnSpc>
                          <a:spcPct val="130000"/>
                        </a:lnSpc>
                        <a:spcAft>
                          <a:spcPts val="0"/>
                        </a:spcAft>
                      </a:pPr>
                      <a:r>
                        <a:rPr lang="zh-CN" sz="1400" kern="100" dirty="0">
                          <a:solidFill>
                            <a:srgbClr val="FF0000"/>
                          </a:solidFill>
                          <a:effectLst/>
                        </a:rPr>
                        <a:t>有效</a:t>
                      </a:r>
                      <a:r>
                        <a:rPr lang="en-US" sz="1400" kern="100" dirty="0">
                          <a:solidFill>
                            <a:srgbClr val="FF0000"/>
                          </a:solidFill>
                          <a:effectLst/>
                        </a:rPr>
                        <a:t>   ⃝      </a:t>
                      </a:r>
                      <a:r>
                        <a:rPr lang="zh-CN" sz="1400" kern="100" dirty="0">
                          <a:solidFill>
                            <a:srgbClr val="FF0000"/>
                          </a:solidFill>
                          <a:effectLst/>
                        </a:rPr>
                        <a:t>待改进</a:t>
                      </a:r>
                      <a:r>
                        <a:rPr lang="zh-CN" altLang="en-US" sz="1400" kern="100" dirty="0">
                          <a:solidFill>
                            <a:srgbClr val="FF0000"/>
                          </a:solidFill>
                          <a:effectLst/>
                        </a:rPr>
                        <a:t>⃝</a:t>
                      </a:r>
                      <a:r>
                        <a:rPr lang="en-US" sz="1400" kern="100" dirty="0">
                          <a:solidFill>
                            <a:srgbClr val="FF0000"/>
                          </a:solidFill>
                          <a:effectLst/>
                        </a:rPr>
                        <a:t>            </a:t>
                      </a:r>
                      <a:r>
                        <a:rPr lang="zh-CN" sz="1400" kern="100" dirty="0">
                          <a:solidFill>
                            <a:srgbClr val="FF0000"/>
                          </a:solidFill>
                          <a:effectLst/>
                        </a:rPr>
                        <a:t>异常</a:t>
                      </a:r>
                      <a:r>
                        <a:rPr lang="zh-CN" altLang="en-US" sz="1400" kern="100" dirty="0">
                          <a:solidFill>
                            <a:srgbClr val="FF0000"/>
                          </a:solidFill>
                          <a:effectLst/>
                        </a:rPr>
                        <a:t>⃝</a:t>
                      </a:r>
                      <a:endParaRPr lang="zh-CN" sz="10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54110" marR="5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alphaModFix amt="50000"/>
                      </a:blip>
                      <a:tile tx="0" ty="0" sx="100000" sy="100000" flip="none" algn="tl"/>
                    </a:blip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135962762"/>
                  </a:ext>
                </a:extLst>
              </a:tr>
            </a:tbl>
          </a:graphicData>
        </a:graphic>
      </p:graphicFrame>
    </p:spTree>
    <p:extLst>
      <p:ext uri="{BB962C8B-B14F-4D97-AF65-F5344CB8AC3E}">
        <p14:creationId xmlns:p14="http://schemas.microsoft.com/office/powerpoint/2010/main" val="140646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5496" y="260649"/>
            <a:ext cx="9452522" cy="576063"/>
          </a:xfrm>
          <a:prstGeom prst="rect">
            <a:avLst/>
          </a:prstGeom>
        </p:spPr>
        <p:txBody>
          <a:bodyPr>
            <a:normAutofit fontScale="97500"/>
          </a:bodyPr>
          <a:lstStyle>
            <a:lvl1pPr algn="l" defTabSz="914400" rtl="0" eaLnBrk="1" latinLnBrk="0" hangingPunct="1">
              <a:spcBef>
                <a:spcPct val="0"/>
              </a:spcBef>
              <a:buNone/>
              <a:defRPr sz="3200" kern="1200">
                <a:solidFill>
                  <a:schemeClr val="bg1"/>
                </a:solidFill>
                <a:latin typeface="黑体" pitchFamily="49" charset="-122"/>
                <a:ea typeface="黑体" pitchFamily="49" charset="-122"/>
                <a:cs typeface="+mj-cs"/>
              </a:defRPr>
            </a:lvl1pPr>
          </a:lstStyle>
          <a:p>
            <a:r>
              <a:rPr lang="zh-CN" altLang="en-US" dirty="0">
                <a:effectLst>
                  <a:outerShdw blurRad="38100" dist="38100" dir="2700000" algn="tl">
                    <a:srgbClr val="000000">
                      <a:alpha val="43137"/>
                    </a:srgbClr>
                  </a:outerShdw>
                </a:effectLst>
              </a:rPr>
              <a:t>四、规范开展自主诊改和复核</a:t>
            </a:r>
          </a:p>
        </p:txBody>
      </p:sp>
      <p:sp>
        <p:nvSpPr>
          <p:cNvPr id="4" name="矩形 3"/>
          <p:cNvSpPr/>
          <p:nvPr/>
        </p:nvSpPr>
        <p:spPr>
          <a:xfrm>
            <a:off x="25801" y="1196752"/>
            <a:ext cx="9180512" cy="743152"/>
          </a:xfrm>
          <a:prstGeom prst="rect">
            <a:avLst/>
          </a:prstGeom>
        </p:spPr>
        <p:txBody>
          <a:bodyPr wrap="square">
            <a:spAutoFit/>
          </a:bodyPr>
          <a:lstStyle/>
          <a:p>
            <a:pPr marL="342900" lvl="1" indent="-342900">
              <a:lnSpc>
                <a:spcPct val="150000"/>
              </a:lnSpc>
              <a:buFont typeface="Wingdings" panose="05000000000000000000" pitchFamily="2" charset="2"/>
              <a:buChar char="Ø"/>
            </a:pPr>
            <a:r>
              <a:rPr lang="zh-CN" altLang="en-US" sz="3200" b="1" dirty="0">
                <a:solidFill>
                  <a:srgbClr val="563918"/>
                </a:solidFill>
              </a:rPr>
              <a:t>抽样</a:t>
            </a:r>
            <a:r>
              <a:rPr lang="zh-CN" altLang="en-US" sz="3200" b="1" dirty="0" smtClean="0">
                <a:solidFill>
                  <a:srgbClr val="563918"/>
                </a:solidFill>
              </a:rPr>
              <a:t>复核</a:t>
            </a:r>
            <a:endParaRPr lang="zh-CN" altLang="en-US" sz="3200" b="1" dirty="0">
              <a:solidFill>
                <a:srgbClr val="C40005"/>
              </a:solidFill>
            </a:endParaRPr>
          </a:p>
        </p:txBody>
      </p:sp>
      <p:sp>
        <p:nvSpPr>
          <p:cNvPr id="3" name="矩形 2"/>
          <p:cNvSpPr/>
          <p:nvPr/>
        </p:nvSpPr>
        <p:spPr>
          <a:xfrm>
            <a:off x="70464" y="2060848"/>
            <a:ext cx="9073535" cy="4832092"/>
          </a:xfrm>
          <a:prstGeom prst="rect">
            <a:avLst/>
          </a:prstGeom>
        </p:spPr>
        <p:txBody>
          <a:bodyPr wrap="square">
            <a:spAutoFit/>
          </a:bodyPr>
          <a:lstStyle/>
          <a:p>
            <a:pPr lvl="0" fontAlgn="auto">
              <a:spcBef>
                <a:spcPct val="20000"/>
              </a:spcBef>
              <a:spcAft>
                <a:spcPts val="0"/>
              </a:spcAft>
            </a:pPr>
            <a:r>
              <a:rPr lang="en-US" altLang="zh-CN" sz="2200" b="1" dirty="0">
                <a:solidFill>
                  <a:srgbClr val="563918"/>
                </a:solidFill>
                <a:latin typeface="黑体" panose="02010609060101010101" pitchFamily="49" charset="-122"/>
                <a:ea typeface="黑体" panose="02010609060101010101" pitchFamily="49" charset="-122"/>
              </a:rPr>
              <a:t>8.</a:t>
            </a:r>
            <a:r>
              <a:rPr lang="zh-CN" altLang="zh-CN" sz="2200" b="1" dirty="0">
                <a:solidFill>
                  <a:srgbClr val="563918"/>
                </a:solidFill>
                <a:latin typeface="黑体" panose="02010609060101010101" pitchFamily="49" charset="-122"/>
                <a:ea typeface="黑体" panose="02010609060101010101" pitchFamily="49" charset="-122"/>
              </a:rPr>
              <a:t>材料报送</a:t>
            </a:r>
            <a:r>
              <a:rPr lang="zh-CN" altLang="en-US" sz="2200" b="1" dirty="0">
                <a:solidFill>
                  <a:srgbClr val="563918"/>
                </a:solidFill>
                <a:latin typeface="黑体" panose="02010609060101010101" pitchFamily="49" charset="-122"/>
                <a:ea typeface="黑体" panose="02010609060101010101" pitchFamily="49" charset="-122"/>
              </a:rPr>
              <a:t>：</a:t>
            </a:r>
            <a:r>
              <a:rPr lang="zh-CN" altLang="zh-CN" sz="2200" dirty="0">
                <a:solidFill>
                  <a:srgbClr val="563918"/>
                </a:solidFill>
                <a:latin typeface="黑体" panose="02010609060101010101" pitchFamily="49" charset="-122"/>
                <a:ea typeface="黑体" panose="02010609060101010101" pitchFamily="49" charset="-122"/>
              </a:rPr>
              <a:t>复核工作结束后，专家组秘书负责向省级诊改专家委员会报送诊改复核报告及相关附件。附件主要包括：</a:t>
            </a:r>
          </a:p>
          <a:p>
            <a:pPr marL="1143000" lvl="2" indent="-228600" fontAlgn="auto">
              <a:spcBef>
                <a:spcPct val="20000"/>
              </a:spcBef>
              <a:spcAft>
                <a:spcPts val="0"/>
              </a:spcAft>
              <a:buFont typeface="Arial" panose="020B0604020202020204" pitchFamily="34" charset="0"/>
              <a:buChar char="•"/>
            </a:pPr>
            <a:r>
              <a:rPr lang="zh-CN" altLang="zh-CN" sz="2200" dirty="0">
                <a:solidFill>
                  <a:srgbClr val="563918"/>
                </a:solidFill>
                <a:latin typeface="黑体" panose="02010609060101010101" pitchFamily="49" charset="-122"/>
                <a:ea typeface="黑体" panose="02010609060101010101" pitchFamily="49" charset="-122"/>
              </a:rPr>
              <a:t>复核专家组名单</a:t>
            </a:r>
          </a:p>
          <a:p>
            <a:pPr marL="1143000" lvl="2" indent="-228600" fontAlgn="auto">
              <a:spcBef>
                <a:spcPct val="20000"/>
              </a:spcBef>
              <a:spcAft>
                <a:spcPts val="0"/>
              </a:spcAft>
              <a:buFont typeface="Arial" panose="020B0604020202020204" pitchFamily="34" charset="0"/>
              <a:buChar char="•"/>
            </a:pPr>
            <a:r>
              <a:rPr lang="zh-CN" altLang="zh-CN" sz="2200" dirty="0">
                <a:solidFill>
                  <a:srgbClr val="563918"/>
                </a:solidFill>
                <a:latin typeface="黑体" panose="02010609060101010101" pitchFamily="49" charset="-122"/>
                <a:ea typeface="黑体" panose="02010609060101010101" pitchFamily="49" charset="-122"/>
              </a:rPr>
              <a:t>复核工作日程安排</a:t>
            </a:r>
          </a:p>
          <a:p>
            <a:pPr marL="1143000" lvl="2" indent="-228600" fontAlgn="auto">
              <a:spcBef>
                <a:spcPct val="20000"/>
              </a:spcBef>
              <a:spcAft>
                <a:spcPts val="0"/>
              </a:spcAft>
              <a:buFont typeface="Arial" panose="020B0604020202020204" pitchFamily="34" charset="0"/>
              <a:buChar char="•"/>
            </a:pPr>
            <a:r>
              <a:rPr lang="zh-CN" altLang="zh-CN" sz="2200" dirty="0">
                <a:solidFill>
                  <a:srgbClr val="563918"/>
                </a:solidFill>
                <a:latin typeface="黑体" panose="02010609060101010101" pitchFamily="49" charset="-122"/>
                <a:ea typeface="黑体" panose="02010609060101010101" pitchFamily="49" charset="-122"/>
              </a:rPr>
              <a:t>专家预诊意见表（表</a:t>
            </a:r>
            <a:r>
              <a:rPr lang="en-US" altLang="zh-CN" sz="2200" dirty="0">
                <a:solidFill>
                  <a:srgbClr val="563918"/>
                </a:solidFill>
                <a:latin typeface="黑体" panose="02010609060101010101" pitchFamily="49" charset="-122"/>
                <a:ea typeface="黑体" panose="02010609060101010101" pitchFamily="49" charset="-122"/>
              </a:rPr>
              <a:t>1</a:t>
            </a:r>
            <a:r>
              <a:rPr lang="zh-CN" altLang="zh-CN" sz="2200" dirty="0">
                <a:solidFill>
                  <a:srgbClr val="563918"/>
                </a:solidFill>
                <a:latin typeface="黑体" panose="02010609060101010101" pitchFamily="49" charset="-122"/>
                <a:ea typeface="黑体" panose="02010609060101010101" pitchFamily="49" charset="-122"/>
              </a:rPr>
              <a:t>）</a:t>
            </a:r>
          </a:p>
          <a:p>
            <a:pPr marL="1143000" lvl="2" indent="-228600" fontAlgn="auto">
              <a:spcBef>
                <a:spcPct val="20000"/>
              </a:spcBef>
              <a:spcAft>
                <a:spcPts val="0"/>
              </a:spcAft>
              <a:buFont typeface="Arial" panose="020B0604020202020204" pitchFamily="34" charset="0"/>
              <a:buChar char="•"/>
            </a:pPr>
            <a:r>
              <a:rPr lang="zh-CN" altLang="zh-CN" sz="2200" dirty="0">
                <a:solidFill>
                  <a:srgbClr val="563918"/>
                </a:solidFill>
                <a:latin typeface="黑体" panose="02010609060101010101" pitchFamily="49" charset="-122"/>
                <a:ea typeface="黑体" panose="02010609060101010101" pitchFamily="49" charset="-122"/>
              </a:rPr>
              <a:t>专家个人工作计划表（表</a:t>
            </a:r>
            <a:r>
              <a:rPr lang="en-US" altLang="zh-CN" sz="2200" dirty="0">
                <a:solidFill>
                  <a:srgbClr val="563918"/>
                </a:solidFill>
                <a:latin typeface="黑体" panose="02010609060101010101" pitchFamily="49" charset="-122"/>
                <a:ea typeface="黑体" panose="02010609060101010101" pitchFamily="49" charset="-122"/>
              </a:rPr>
              <a:t>2</a:t>
            </a:r>
            <a:r>
              <a:rPr lang="zh-CN" altLang="zh-CN" sz="2200" dirty="0">
                <a:solidFill>
                  <a:srgbClr val="563918"/>
                </a:solidFill>
                <a:latin typeface="黑体" panose="02010609060101010101" pitchFamily="49" charset="-122"/>
                <a:ea typeface="黑体" panose="02010609060101010101" pitchFamily="49" charset="-122"/>
              </a:rPr>
              <a:t>）</a:t>
            </a:r>
          </a:p>
          <a:p>
            <a:pPr marL="1143000" lvl="2" indent="-228600" fontAlgn="auto">
              <a:spcBef>
                <a:spcPct val="20000"/>
              </a:spcBef>
              <a:spcAft>
                <a:spcPts val="0"/>
              </a:spcAft>
              <a:buFont typeface="Arial" panose="020B0604020202020204" pitchFamily="34" charset="0"/>
              <a:buChar char="•"/>
            </a:pPr>
            <a:r>
              <a:rPr lang="zh-CN" altLang="zh-CN" sz="2200" dirty="0">
                <a:solidFill>
                  <a:srgbClr val="563918"/>
                </a:solidFill>
                <a:latin typeface="黑体" panose="02010609060101010101" pitchFamily="49" charset="-122"/>
                <a:ea typeface="黑体" panose="02010609060101010101" pitchFamily="49" charset="-122"/>
              </a:rPr>
              <a:t>走访交流记录表（表</a:t>
            </a:r>
            <a:r>
              <a:rPr lang="en-US" altLang="zh-CN" sz="2200" dirty="0">
                <a:solidFill>
                  <a:srgbClr val="563918"/>
                </a:solidFill>
                <a:latin typeface="黑体" panose="02010609060101010101" pitchFamily="49" charset="-122"/>
                <a:ea typeface="黑体" panose="02010609060101010101" pitchFamily="49" charset="-122"/>
              </a:rPr>
              <a:t>3</a:t>
            </a:r>
            <a:r>
              <a:rPr lang="zh-CN" altLang="zh-CN" sz="2200" dirty="0">
                <a:solidFill>
                  <a:srgbClr val="563918"/>
                </a:solidFill>
                <a:latin typeface="黑体" panose="02010609060101010101" pitchFamily="49" charset="-122"/>
                <a:ea typeface="黑体" panose="02010609060101010101" pitchFamily="49" charset="-122"/>
              </a:rPr>
              <a:t>）</a:t>
            </a:r>
          </a:p>
          <a:p>
            <a:pPr marL="1143000" lvl="2" indent="-228600" fontAlgn="auto">
              <a:spcBef>
                <a:spcPct val="20000"/>
              </a:spcBef>
              <a:spcAft>
                <a:spcPts val="0"/>
              </a:spcAft>
              <a:buFont typeface="Arial" panose="020B0604020202020204" pitchFamily="34" charset="0"/>
              <a:buChar char="•"/>
            </a:pPr>
            <a:r>
              <a:rPr lang="zh-CN" altLang="zh-CN" sz="2200" dirty="0">
                <a:solidFill>
                  <a:srgbClr val="563918"/>
                </a:solidFill>
                <a:latin typeface="黑体" panose="02010609060101010101" pitchFamily="49" charset="-122"/>
                <a:ea typeface="黑体" panose="02010609060101010101" pitchFamily="49" charset="-122"/>
              </a:rPr>
              <a:t>专家（个人）复核意见表（表</a:t>
            </a:r>
            <a:r>
              <a:rPr lang="en-US" altLang="zh-CN" sz="2200" dirty="0">
                <a:solidFill>
                  <a:srgbClr val="563918"/>
                </a:solidFill>
                <a:latin typeface="黑体" panose="02010609060101010101" pitchFamily="49" charset="-122"/>
                <a:ea typeface="黑体" panose="02010609060101010101" pitchFamily="49" charset="-122"/>
              </a:rPr>
              <a:t>4</a:t>
            </a:r>
            <a:r>
              <a:rPr lang="zh-CN" altLang="zh-CN" sz="2200" dirty="0">
                <a:solidFill>
                  <a:srgbClr val="563918"/>
                </a:solidFill>
                <a:latin typeface="黑体" panose="02010609060101010101" pitchFamily="49" charset="-122"/>
                <a:ea typeface="黑体" panose="02010609060101010101" pitchFamily="49" charset="-122"/>
              </a:rPr>
              <a:t>）</a:t>
            </a:r>
          </a:p>
          <a:p>
            <a:pPr marL="1143000" lvl="2" indent="-228600" fontAlgn="auto">
              <a:spcBef>
                <a:spcPct val="20000"/>
              </a:spcBef>
              <a:spcAft>
                <a:spcPts val="0"/>
              </a:spcAft>
              <a:buFont typeface="Arial" panose="020B0604020202020204" pitchFamily="34" charset="0"/>
              <a:buChar char="•"/>
            </a:pPr>
            <a:r>
              <a:rPr lang="zh-CN" altLang="zh-CN" sz="2200" dirty="0">
                <a:solidFill>
                  <a:srgbClr val="563918"/>
                </a:solidFill>
                <a:latin typeface="黑体" panose="02010609060101010101" pitchFamily="49" charset="-122"/>
                <a:ea typeface="黑体" panose="02010609060101010101" pitchFamily="49" charset="-122"/>
              </a:rPr>
              <a:t>专家个人表决表（表</a:t>
            </a:r>
            <a:r>
              <a:rPr lang="en-US" altLang="zh-CN" sz="2200" dirty="0">
                <a:solidFill>
                  <a:srgbClr val="563918"/>
                </a:solidFill>
                <a:latin typeface="黑体" panose="02010609060101010101" pitchFamily="49" charset="-122"/>
                <a:ea typeface="黑体" panose="02010609060101010101" pitchFamily="49" charset="-122"/>
              </a:rPr>
              <a:t>5</a:t>
            </a:r>
            <a:r>
              <a:rPr lang="zh-CN" altLang="zh-CN" sz="2200" dirty="0">
                <a:solidFill>
                  <a:srgbClr val="563918"/>
                </a:solidFill>
                <a:latin typeface="黑体" panose="02010609060101010101" pitchFamily="49" charset="-122"/>
                <a:ea typeface="黑体" panose="02010609060101010101" pitchFamily="49" charset="-122"/>
              </a:rPr>
              <a:t>）</a:t>
            </a:r>
          </a:p>
          <a:p>
            <a:pPr marL="1143000" lvl="2" indent="-228600" fontAlgn="auto">
              <a:spcBef>
                <a:spcPct val="20000"/>
              </a:spcBef>
              <a:spcAft>
                <a:spcPts val="0"/>
              </a:spcAft>
              <a:buFont typeface="Arial" panose="020B0604020202020204" pitchFamily="34" charset="0"/>
              <a:buChar char="•"/>
            </a:pPr>
            <a:r>
              <a:rPr lang="zh-CN" altLang="zh-CN" sz="2200" dirty="0">
                <a:solidFill>
                  <a:srgbClr val="563918"/>
                </a:solidFill>
                <a:latin typeface="黑体" panose="02010609060101010101" pitchFamily="49" charset="-122"/>
                <a:ea typeface="黑体" panose="02010609060101010101" pitchFamily="49" charset="-122"/>
              </a:rPr>
              <a:t>表决结果汇总表（表</a:t>
            </a:r>
            <a:r>
              <a:rPr lang="en-US" altLang="zh-CN" sz="2200" dirty="0">
                <a:solidFill>
                  <a:srgbClr val="563918"/>
                </a:solidFill>
                <a:latin typeface="黑体" panose="02010609060101010101" pitchFamily="49" charset="-122"/>
                <a:ea typeface="黑体" panose="02010609060101010101" pitchFamily="49" charset="-122"/>
              </a:rPr>
              <a:t>6</a:t>
            </a:r>
            <a:r>
              <a:rPr lang="zh-CN" altLang="zh-CN" sz="2200" dirty="0">
                <a:solidFill>
                  <a:srgbClr val="563918"/>
                </a:solidFill>
                <a:latin typeface="黑体" panose="02010609060101010101" pitchFamily="49" charset="-122"/>
                <a:ea typeface="黑体" panose="02010609060101010101" pitchFamily="49" charset="-122"/>
              </a:rPr>
              <a:t>）</a:t>
            </a:r>
          </a:p>
          <a:p>
            <a:pPr marL="1143000" lvl="2" indent="-228600" fontAlgn="auto">
              <a:spcBef>
                <a:spcPct val="20000"/>
              </a:spcBef>
              <a:spcAft>
                <a:spcPts val="0"/>
              </a:spcAft>
              <a:buFont typeface="Arial" panose="020B0604020202020204" pitchFamily="34" charset="0"/>
              <a:buChar char="•"/>
            </a:pPr>
            <a:r>
              <a:rPr lang="zh-CN" altLang="zh-CN" sz="2200" dirty="0">
                <a:solidFill>
                  <a:srgbClr val="563918"/>
                </a:solidFill>
                <a:latin typeface="黑体" panose="02010609060101010101" pitchFamily="49" charset="-122"/>
                <a:ea typeface="黑体" panose="02010609060101010101" pitchFamily="49" charset="-122"/>
              </a:rPr>
              <a:t>诊改复核报告（表</a:t>
            </a:r>
            <a:r>
              <a:rPr lang="en-US" altLang="zh-CN" sz="2200" dirty="0">
                <a:solidFill>
                  <a:srgbClr val="563918"/>
                </a:solidFill>
                <a:latin typeface="黑体" panose="02010609060101010101" pitchFamily="49" charset="-122"/>
                <a:ea typeface="黑体" panose="02010609060101010101" pitchFamily="49" charset="-122"/>
              </a:rPr>
              <a:t>7</a:t>
            </a:r>
            <a:r>
              <a:rPr lang="zh-CN" altLang="zh-CN" sz="2200" dirty="0">
                <a:solidFill>
                  <a:srgbClr val="563918"/>
                </a:solidFill>
                <a:latin typeface="黑体" panose="02010609060101010101" pitchFamily="49" charset="-122"/>
                <a:ea typeface="黑体" panose="02010609060101010101" pitchFamily="49" charset="-122"/>
              </a:rPr>
              <a:t>）</a:t>
            </a:r>
          </a:p>
          <a:p>
            <a:pPr marL="1143000" lvl="2" indent="-228600" fontAlgn="auto">
              <a:spcBef>
                <a:spcPct val="20000"/>
              </a:spcBef>
              <a:spcAft>
                <a:spcPts val="0"/>
              </a:spcAft>
              <a:buFont typeface="Arial" panose="020B0604020202020204" pitchFamily="34" charset="0"/>
              <a:buChar char="•"/>
            </a:pPr>
            <a:r>
              <a:rPr lang="zh-CN" altLang="zh-CN" sz="2200" dirty="0">
                <a:solidFill>
                  <a:srgbClr val="563918"/>
                </a:solidFill>
                <a:latin typeface="黑体" panose="02010609060101010101" pitchFamily="49" charset="-122"/>
                <a:ea typeface="黑体" panose="02010609060101010101" pitchFamily="49" charset="-122"/>
              </a:rPr>
              <a:t>其他需要报送的材料。</a:t>
            </a:r>
            <a:endParaRPr lang="zh-CN" altLang="zh-CN" sz="1700" dirty="0">
              <a:solidFill>
                <a:srgbClr val="56391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044446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5496" y="260649"/>
            <a:ext cx="9452522" cy="576063"/>
          </a:xfrm>
          <a:prstGeom prst="rect">
            <a:avLst/>
          </a:prstGeom>
        </p:spPr>
        <p:txBody>
          <a:bodyPr>
            <a:normAutofit fontScale="97500"/>
          </a:bodyPr>
          <a:lstStyle>
            <a:lvl1pPr algn="l" defTabSz="914400" rtl="0" eaLnBrk="1" latinLnBrk="0" hangingPunct="1">
              <a:spcBef>
                <a:spcPct val="0"/>
              </a:spcBef>
              <a:buNone/>
              <a:defRPr sz="3200" kern="1200">
                <a:solidFill>
                  <a:schemeClr val="bg1"/>
                </a:solidFill>
                <a:latin typeface="黑体" pitchFamily="49" charset="-122"/>
                <a:ea typeface="黑体" pitchFamily="49" charset="-122"/>
                <a:cs typeface="+mj-cs"/>
              </a:defRPr>
            </a:lvl1pPr>
          </a:lstStyle>
          <a:p>
            <a:r>
              <a:rPr lang="zh-CN" altLang="en-US" dirty="0">
                <a:effectLst>
                  <a:outerShdw blurRad="38100" dist="38100" dir="2700000" algn="tl">
                    <a:srgbClr val="000000">
                      <a:alpha val="43137"/>
                    </a:srgbClr>
                  </a:outerShdw>
                </a:effectLst>
              </a:rPr>
              <a:t>四、规范开展自主诊改和复核</a:t>
            </a:r>
          </a:p>
        </p:txBody>
      </p:sp>
      <p:sp>
        <p:nvSpPr>
          <p:cNvPr id="4" name="矩形 3"/>
          <p:cNvSpPr/>
          <p:nvPr/>
        </p:nvSpPr>
        <p:spPr>
          <a:xfrm>
            <a:off x="25801" y="1196752"/>
            <a:ext cx="9180512" cy="743152"/>
          </a:xfrm>
          <a:prstGeom prst="rect">
            <a:avLst/>
          </a:prstGeom>
        </p:spPr>
        <p:txBody>
          <a:bodyPr wrap="square">
            <a:spAutoFit/>
          </a:bodyPr>
          <a:lstStyle/>
          <a:p>
            <a:pPr marL="342900" lvl="1" indent="-342900">
              <a:lnSpc>
                <a:spcPct val="150000"/>
              </a:lnSpc>
              <a:buFont typeface="Wingdings" panose="05000000000000000000" pitchFamily="2" charset="2"/>
              <a:buChar char="Ø"/>
            </a:pPr>
            <a:r>
              <a:rPr lang="zh-CN" altLang="en-US" sz="3200" b="1" dirty="0">
                <a:solidFill>
                  <a:srgbClr val="563918"/>
                </a:solidFill>
              </a:rPr>
              <a:t>复核结论：</a:t>
            </a:r>
          </a:p>
        </p:txBody>
      </p:sp>
      <p:sp>
        <p:nvSpPr>
          <p:cNvPr id="3" name="矩形 2"/>
          <p:cNvSpPr/>
          <p:nvPr/>
        </p:nvSpPr>
        <p:spPr>
          <a:xfrm>
            <a:off x="70464" y="2060848"/>
            <a:ext cx="9073535" cy="4031873"/>
          </a:xfrm>
          <a:prstGeom prst="rect">
            <a:avLst/>
          </a:prstGeom>
        </p:spPr>
        <p:txBody>
          <a:bodyPr wrap="square">
            <a:spAutoFit/>
          </a:bodyPr>
          <a:lstStyle/>
          <a:p>
            <a:pPr marL="457200" indent="-457200">
              <a:buFont typeface="Arial" panose="020B0604020202020204" pitchFamily="34" charset="0"/>
              <a:buChar char="•"/>
            </a:pPr>
            <a:r>
              <a:rPr lang="zh-CN" altLang="zh-CN" sz="3200" dirty="0">
                <a:solidFill>
                  <a:srgbClr val="563918"/>
                </a:solidFill>
              </a:rPr>
              <a:t>有效——</a:t>
            </a:r>
            <a:r>
              <a:rPr lang="en-US" altLang="zh-CN" sz="3200" dirty="0">
                <a:solidFill>
                  <a:srgbClr val="563918"/>
                </a:solidFill>
              </a:rPr>
              <a:t>15</a:t>
            </a:r>
            <a:r>
              <a:rPr lang="zh-CN" altLang="zh-CN" sz="3200" dirty="0">
                <a:solidFill>
                  <a:srgbClr val="563918"/>
                </a:solidFill>
              </a:rPr>
              <a:t>项诊断要素中，自主诊断结果与复核结果</a:t>
            </a:r>
            <a:r>
              <a:rPr lang="zh-CN" altLang="zh-CN" sz="3200" dirty="0">
                <a:solidFill>
                  <a:srgbClr val="C40005"/>
                </a:solidFill>
              </a:rPr>
              <a:t>相符</a:t>
            </a:r>
            <a:r>
              <a:rPr lang="zh-CN" altLang="zh-CN" sz="3200" b="1" dirty="0">
                <a:solidFill>
                  <a:srgbClr val="C40005"/>
                </a:solidFill>
              </a:rPr>
              <a:t>≥</a:t>
            </a:r>
            <a:r>
              <a:rPr lang="en-US" altLang="zh-CN" sz="3200" b="1" dirty="0">
                <a:solidFill>
                  <a:srgbClr val="C40005"/>
                </a:solidFill>
              </a:rPr>
              <a:t>12</a:t>
            </a:r>
            <a:r>
              <a:rPr lang="zh-CN" altLang="zh-CN" sz="3200" dirty="0">
                <a:solidFill>
                  <a:srgbClr val="C40005"/>
                </a:solidFill>
              </a:rPr>
              <a:t>项</a:t>
            </a:r>
            <a:r>
              <a:rPr lang="zh-CN" altLang="zh-CN" sz="3200" dirty="0">
                <a:solidFill>
                  <a:srgbClr val="563918"/>
                </a:solidFill>
              </a:rPr>
              <a:t>；改进措施针对性强、切实可行、成效明显。</a:t>
            </a:r>
          </a:p>
          <a:p>
            <a:pPr marL="457200" indent="-457200">
              <a:buFont typeface="Arial" panose="020B0604020202020204" pitchFamily="34" charset="0"/>
              <a:buChar char="•"/>
            </a:pPr>
            <a:r>
              <a:rPr lang="zh-CN" altLang="zh-CN" sz="3200" dirty="0">
                <a:solidFill>
                  <a:srgbClr val="563918"/>
                </a:solidFill>
              </a:rPr>
              <a:t>异常——</a:t>
            </a:r>
            <a:r>
              <a:rPr lang="en-US" altLang="zh-CN" sz="3200" dirty="0">
                <a:solidFill>
                  <a:srgbClr val="563918"/>
                </a:solidFill>
              </a:rPr>
              <a:t>15</a:t>
            </a:r>
            <a:r>
              <a:rPr lang="zh-CN" altLang="zh-CN" sz="3200" dirty="0">
                <a:solidFill>
                  <a:srgbClr val="563918"/>
                </a:solidFill>
              </a:rPr>
              <a:t>项诊断要素中，自主诊断结果与复核结果</a:t>
            </a:r>
            <a:r>
              <a:rPr lang="zh-CN" altLang="zh-CN" sz="3200" dirty="0">
                <a:solidFill>
                  <a:srgbClr val="C40005"/>
                </a:solidFill>
              </a:rPr>
              <a:t>相符</a:t>
            </a:r>
            <a:r>
              <a:rPr lang="zh-CN" altLang="zh-CN" sz="3200" b="1" dirty="0">
                <a:solidFill>
                  <a:srgbClr val="C40005"/>
                </a:solidFill>
              </a:rPr>
              <a:t>＜</a:t>
            </a:r>
            <a:r>
              <a:rPr lang="en-US" altLang="zh-CN" sz="3200" b="1" dirty="0">
                <a:solidFill>
                  <a:srgbClr val="C40005"/>
                </a:solidFill>
              </a:rPr>
              <a:t>10</a:t>
            </a:r>
            <a:r>
              <a:rPr lang="zh-CN" altLang="zh-CN" sz="3200" dirty="0">
                <a:solidFill>
                  <a:srgbClr val="C40005"/>
                </a:solidFill>
              </a:rPr>
              <a:t>项</a:t>
            </a:r>
            <a:r>
              <a:rPr lang="zh-CN" altLang="zh-CN" sz="3200" dirty="0">
                <a:solidFill>
                  <a:srgbClr val="563918"/>
                </a:solidFill>
              </a:rPr>
              <a:t>；改进措施针对性不强、力度不够。</a:t>
            </a:r>
          </a:p>
          <a:p>
            <a:pPr marL="457200" indent="-457200">
              <a:buFont typeface="Arial" panose="020B0604020202020204" pitchFamily="34" charset="0"/>
              <a:buChar char="•"/>
            </a:pPr>
            <a:r>
              <a:rPr lang="zh-CN" altLang="zh-CN" sz="3200" dirty="0">
                <a:solidFill>
                  <a:srgbClr val="563918"/>
                </a:solidFill>
              </a:rPr>
              <a:t>待改进——上述标准以外的其他情况</a:t>
            </a:r>
            <a:r>
              <a:rPr lang="zh-CN" altLang="en-US" sz="3200" dirty="0">
                <a:solidFill>
                  <a:srgbClr val="563918"/>
                </a:solidFill>
              </a:rPr>
              <a:t>（</a:t>
            </a:r>
            <a:r>
              <a:rPr lang="zh-CN" altLang="zh-CN" sz="3200" dirty="0">
                <a:solidFill>
                  <a:srgbClr val="563918"/>
                </a:solidFill>
              </a:rPr>
              <a:t>自主诊断结果与复核结果</a:t>
            </a:r>
            <a:r>
              <a:rPr lang="en-US" altLang="zh-CN" sz="3200" b="1" dirty="0">
                <a:solidFill>
                  <a:srgbClr val="C40005"/>
                </a:solidFill>
              </a:rPr>
              <a:t>10—11</a:t>
            </a:r>
            <a:r>
              <a:rPr lang="zh-CN" altLang="zh-CN" sz="3200" dirty="0">
                <a:solidFill>
                  <a:srgbClr val="C40005"/>
                </a:solidFill>
              </a:rPr>
              <a:t>项相符</a:t>
            </a:r>
            <a:r>
              <a:rPr lang="zh-CN" altLang="en-US" sz="3200" dirty="0">
                <a:solidFill>
                  <a:srgbClr val="563918"/>
                </a:solidFill>
              </a:rPr>
              <a:t>）</a:t>
            </a:r>
            <a:r>
              <a:rPr lang="zh-CN" altLang="zh-CN" sz="3200" dirty="0">
                <a:solidFill>
                  <a:srgbClr val="563918"/>
                </a:solidFill>
              </a:rPr>
              <a:t>。</a:t>
            </a:r>
          </a:p>
        </p:txBody>
      </p:sp>
    </p:spTree>
    <p:extLst>
      <p:ext uri="{BB962C8B-B14F-4D97-AF65-F5344CB8AC3E}">
        <p14:creationId xmlns:p14="http://schemas.microsoft.com/office/powerpoint/2010/main" val="3311117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5496" y="260649"/>
            <a:ext cx="9452522" cy="576063"/>
          </a:xfrm>
          <a:prstGeom prst="rect">
            <a:avLst/>
          </a:prstGeom>
        </p:spPr>
        <p:txBody>
          <a:bodyPr>
            <a:normAutofit fontScale="97500"/>
          </a:bodyPr>
          <a:lstStyle>
            <a:lvl1pPr algn="l" defTabSz="914400" rtl="0" eaLnBrk="1" latinLnBrk="0" hangingPunct="1">
              <a:spcBef>
                <a:spcPct val="0"/>
              </a:spcBef>
              <a:buNone/>
              <a:defRPr sz="3200" kern="1200">
                <a:solidFill>
                  <a:schemeClr val="bg1"/>
                </a:solidFill>
                <a:latin typeface="黑体" pitchFamily="49" charset="-122"/>
                <a:ea typeface="黑体" pitchFamily="49" charset="-122"/>
                <a:cs typeface="+mj-cs"/>
              </a:defRPr>
            </a:lvl1pPr>
          </a:lstStyle>
          <a:p>
            <a:r>
              <a:rPr lang="zh-CN" altLang="en-US" dirty="0">
                <a:effectLst>
                  <a:outerShdw blurRad="38100" dist="38100" dir="2700000" algn="tl">
                    <a:srgbClr val="000000">
                      <a:alpha val="43137"/>
                    </a:srgbClr>
                  </a:outerShdw>
                </a:effectLst>
              </a:rPr>
              <a:t>四、规范开展自主诊改和复核</a:t>
            </a:r>
          </a:p>
        </p:txBody>
      </p:sp>
      <p:sp>
        <p:nvSpPr>
          <p:cNvPr id="3" name="矩形 2"/>
          <p:cNvSpPr/>
          <p:nvPr/>
        </p:nvSpPr>
        <p:spPr>
          <a:xfrm>
            <a:off x="70465" y="1340768"/>
            <a:ext cx="9073535" cy="5078313"/>
          </a:xfrm>
          <a:prstGeom prst="rect">
            <a:avLst/>
          </a:prstGeom>
        </p:spPr>
        <p:txBody>
          <a:bodyPr wrap="square">
            <a:spAutoFit/>
          </a:bodyPr>
          <a:lstStyle/>
          <a:p>
            <a:pPr marL="0" indent="0">
              <a:buNone/>
            </a:pPr>
            <a:r>
              <a:rPr lang="zh-CN" altLang="en-US" sz="2000" b="1" dirty="0"/>
              <a:t>诊改报告包含：</a:t>
            </a:r>
            <a:endParaRPr lang="en-US" altLang="zh-CN" sz="2000" b="1" dirty="0"/>
          </a:p>
          <a:p>
            <a:r>
              <a:rPr lang="zh-CN" altLang="zh-CN" sz="2000" dirty="0">
                <a:solidFill>
                  <a:srgbClr val="563918"/>
                </a:solidFill>
              </a:rPr>
              <a:t>学校</a:t>
            </a:r>
            <a:r>
              <a:rPr lang="zh-CN" altLang="zh-CN" sz="2000" dirty="0">
                <a:solidFill>
                  <a:srgbClr val="C40005"/>
                </a:solidFill>
              </a:rPr>
              <a:t>内部质量保证体系</a:t>
            </a:r>
            <a:r>
              <a:rPr lang="zh-CN" altLang="zh-CN" sz="2000" b="1" dirty="0">
                <a:solidFill>
                  <a:srgbClr val="563918"/>
                </a:solidFill>
              </a:rPr>
              <a:t>自我诊改报告</a:t>
            </a:r>
            <a:endParaRPr lang="en-US" altLang="zh-CN" sz="2000" b="1" dirty="0">
              <a:solidFill>
                <a:srgbClr val="563918"/>
              </a:solidFill>
            </a:endParaRPr>
          </a:p>
          <a:p>
            <a:r>
              <a:rPr lang="zh-CN" altLang="zh-CN" sz="2000" dirty="0">
                <a:solidFill>
                  <a:srgbClr val="563918"/>
                </a:solidFill>
              </a:rPr>
              <a:t>近</a:t>
            </a:r>
            <a:r>
              <a:rPr lang="en-US" altLang="zh-CN" sz="2000" dirty="0">
                <a:solidFill>
                  <a:srgbClr val="563918"/>
                </a:solidFill>
              </a:rPr>
              <a:t>2</a:t>
            </a:r>
            <a:r>
              <a:rPr lang="zh-CN" altLang="zh-CN" sz="2000" dirty="0">
                <a:solidFill>
                  <a:srgbClr val="563918"/>
                </a:solidFill>
              </a:rPr>
              <a:t>年</a:t>
            </a:r>
            <a:r>
              <a:rPr lang="zh-CN" altLang="en-US" sz="2000" dirty="0">
                <a:solidFill>
                  <a:srgbClr val="563918"/>
                </a:solidFill>
              </a:rPr>
              <a:t>学校</a:t>
            </a:r>
            <a:r>
              <a:rPr lang="zh-CN" altLang="en-US" sz="2000" b="1" dirty="0">
                <a:solidFill>
                  <a:srgbClr val="C40005"/>
                </a:solidFill>
              </a:rPr>
              <a:t>年度</a:t>
            </a:r>
            <a:r>
              <a:rPr lang="zh-CN" altLang="zh-CN" sz="2000" b="1" dirty="0">
                <a:solidFill>
                  <a:srgbClr val="563918"/>
                </a:solidFill>
              </a:rPr>
              <a:t>自我诊改报告</a:t>
            </a:r>
            <a:endParaRPr lang="en-US" altLang="zh-CN" sz="2000" b="1" dirty="0">
              <a:solidFill>
                <a:srgbClr val="563918"/>
              </a:solidFill>
            </a:endParaRPr>
          </a:p>
          <a:p>
            <a:r>
              <a:rPr lang="zh-CN" altLang="zh-CN" sz="2000" dirty="0">
                <a:solidFill>
                  <a:srgbClr val="563918"/>
                </a:solidFill>
              </a:rPr>
              <a:t>近</a:t>
            </a:r>
            <a:r>
              <a:rPr lang="en-US" altLang="zh-CN" sz="2000" dirty="0">
                <a:solidFill>
                  <a:srgbClr val="563918"/>
                </a:solidFill>
              </a:rPr>
              <a:t>2</a:t>
            </a:r>
            <a:r>
              <a:rPr lang="zh-CN" altLang="zh-CN" sz="2000" dirty="0">
                <a:solidFill>
                  <a:srgbClr val="563918"/>
                </a:solidFill>
              </a:rPr>
              <a:t>年校内职能部门</a:t>
            </a:r>
            <a:r>
              <a:rPr lang="zh-CN" altLang="en-US" sz="2000" b="1" dirty="0">
                <a:solidFill>
                  <a:srgbClr val="C40005"/>
                </a:solidFill>
              </a:rPr>
              <a:t>年度</a:t>
            </a:r>
            <a:r>
              <a:rPr lang="zh-CN" altLang="zh-CN" sz="2000" b="1" dirty="0">
                <a:solidFill>
                  <a:srgbClr val="563918"/>
                </a:solidFill>
              </a:rPr>
              <a:t>自我诊改报告</a:t>
            </a:r>
            <a:endParaRPr lang="en-US" altLang="zh-CN" sz="2000" b="1" dirty="0">
              <a:solidFill>
                <a:srgbClr val="563918"/>
              </a:solidFill>
            </a:endParaRPr>
          </a:p>
          <a:p>
            <a:r>
              <a:rPr lang="zh-CN" altLang="zh-CN" sz="2000" dirty="0">
                <a:solidFill>
                  <a:srgbClr val="563918"/>
                </a:solidFill>
              </a:rPr>
              <a:t>近</a:t>
            </a:r>
            <a:r>
              <a:rPr lang="en-US" altLang="zh-CN" sz="2000" dirty="0">
                <a:solidFill>
                  <a:srgbClr val="563918"/>
                </a:solidFill>
              </a:rPr>
              <a:t>2</a:t>
            </a:r>
            <a:r>
              <a:rPr lang="zh-CN" altLang="zh-CN" sz="2000" dirty="0">
                <a:solidFill>
                  <a:srgbClr val="563918"/>
                </a:solidFill>
              </a:rPr>
              <a:t>年院（系）</a:t>
            </a:r>
            <a:r>
              <a:rPr lang="zh-CN" altLang="zh-CN" sz="2000" b="1" dirty="0">
                <a:solidFill>
                  <a:srgbClr val="C40005"/>
                </a:solidFill>
              </a:rPr>
              <a:t>年度</a:t>
            </a:r>
            <a:r>
              <a:rPr lang="zh-CN" altLang="zh-CN" sz="2000" b="1" dirty="0">
                <a:solidFill>
                  <a:srgbClr val="563918"/>
                </a:solidFill>
              </a:rPr>
              <a:t>自我诊改报告</a:t>
            </a:r>
            <a:endParaRPr lang="en-US" altLang="zh-CN" sz="2000" b="1" dirty="0">
              <a:solidFill>
                <a:srgbClr val="563918"/>
              </a:solidFill>
            </a:endParaRPr>
          </a:p>
          <a:p>
            <a:pPr marL="0" indent="0">
              <a:buNone/>
            </a:pPr>
            <a:endParaRPr lang="en-US" altLang="zh-CN" sz="2000" dirty="0"/>
          </a:p>
          <a:p>
            <a:pPr marL="0" indent="0">
              <a:buNone/>
            </a:pPr>
            <a:r>
              <a:rPr lang="zh-CN" altLang="en-US" sz="2000" b="1" dirty="0"/>
              <a:t>诊改报告要求：</a:t>
            </a:r>
            <a:endParaRPr lang="en-US" altLang="zh-CN" sz="2000" b="1" dirty="0"/>
          </a:p>
          <a:p>
            <a:r>
              <a:rPr lang="zh-CN" altLang="zh-CN" sz="2000" dirty="0">
                <a:solidFill>
                  <a:srgbClr val="563918"/>
                </a:solidFill>
              </a:rPr>
              <a:t>自我诊改工作概述</a:t>
            </a:r>
            <a:r>
              <a:rPr lang="zh-CN" altLang="en-US" sz="2000" dirty="0">
                <a:solidFill>
                  <a:srgbClr val="563918"/>
                </a:solidFill>
              </a:rPr>
              <a:t>，</a:t>
            </a:r>
            <a:r>
              <a:rPr lang="zh-CN" altLang="zh-CN" sz="2400" dirty="0">
                <a:solidFill>
                  <a:srgbClr val="563918"/>
                </a:solidFill>
              </a:rPr>
              <a:t>内容必须真实、准确</a:t>
            </a:r>
          </a:p>
          <a:p>
            <a:r>
              <a:rPr lang="zh-CN" altLang="zh-CN" sz="2400" dirty="0">
                <a:solidFill>
                  <a:srgbClr val="563918"/>
                </a:solidFill>
              </a:rPr>
              <a:t>总体不超过</a:t>
            </a:r>
            <a:r>
              <a:rPr lang="en-US" altLang="zh-CN" sz="2400" dirty="0">
                <a:solidFill>
                  <a:srgbClr val="563918"/>
                </a:solidFill>
              </a:rPr>
              <a:t>1500</a:t>
            </a:r>
            <a:r>
              <a:rPr lang="zh-CN" altLang="zh-CN" sz="2400" dirty="0">
                <a:solidFill>
                  <a:srgbClr val="563918"/>
                </a:solidFill>
              </a:rPr>
              <a:t>字</a:t>
            </a:r>
            <a:r>
              <a:rPr lang="zh-CN" altLang="en-US" sz="2400" dirty="0">
                <a:solidFill>
                  <a:srgbClr val="563918"/>
                </a:solidFill>
              </a:rPr>
              <a:t>，</a:t>
            </a:r>
            <a:r>
              <a:rPr lang="zh-CN" altLang="zh-CN" sz="2400" dirty="0">
                <a:solidFill>
                  <a:srgbClr val="563918"/>
                </a:solidFill>
              </a:rPr>
              <a:t>存在问题与原因分析应占一半左右篇幅</a:t>
            </a:r>
          </a:p>
          <a:p>
            <a:endParaRPr lang="en-US" altLang="zh-CN" sz="2000" dirty="0">
              <a:solidFill>
                <a:srgbClr val="0000FF"/>
              </a:solidFill>
            </a:endParaRPr>
          </a:p>
          <a:p>
            <a:pPr marL="0" indent="0">
              <a:buNone/>
            </a:pPr>
            <a:r>
              <a:rPr lang="zh-CN" altLang="zh-CN" sz="2000" b="1" dirty="0"/>
              <a:t>自我诊断与改进报告表</a:t>
            </a:r>
            <a:r>
              <a:rPr lang="zh-CN" altLang="en-US" sz="2000" b="1" dirty="0"/>
              <a:t>填写要求：</a:t>
            </a:r>
            <a:endParaRPr lang="zh-CN" altLang="zh-CN" sz="2000" b="1" dirty="0"/>
          </a:p>
          <a:p>
            <a:r>
              <a:rPr lang="zh-CN" altLang="zh-CN" sz="2000" dirty="0">
                <a:solidFill>
                  <a:srgbClr val="563918"/>
                </a:solidFill>
              </a:rPr>
              <a:t>每一诊断要素的“</a:t>
            </a:r>
            <a:r>
              <a:rPr lang="zh-CN" altLang="zh-CN" sz="2000" b="1" dirty="0">
                <a:solidFill>
                  <a:srgbClr val="563918"/>
                </a:solidFill>
              </a:rPr>
              <a:t>自我诊断意见</a:t>
            </a:r>
            <a:r>
              <a:rPr lang="zh-CN" altLang="zh-CN" sz="2000" dirty="0">
                <a:solidFill>
                  <a:srgbClr val="563918"/>
                </a:solidFill>
              </a:rPr>
              <a:t>”需阐明</a:t>
            </a:r>
            <a:r>
              <a:rPr lang="zh-CN" altLang="zh-CN" sz="2000" b="1" dirty="0">
                <a:solidFill>
                  <a:srgbClr val="563918"/>
                </a:solidFill>
              </a:rPr>
              <a:t>目标达成程度</a:t>
            </a:r>
            <a:r>
              <a:rPr lang="zh-CN" altLang="en-US" sz="2000" b="1" dirty="0">
                <a:solidFill>
                  <a:srgbClr val="563918"/>
                </a:solidFill>
              </a:rPr>
              <a:t>、</a:t>
            </a:r>
            <a:r>
              <a:rPr lang="zh-CN" altLang="zh-CN" sz="2000" b="1" dirty="0">
                <a:solidFill>
                  <a:srgbClr val="563918"/>
                </a:solidFill>
              </a:rPr>
              <a:t>主要成绩</a:t>
            </a:r>
            <a:r>
              <a:rPr lang="zh-CN" altLang="en-US" sz="2000" b="1" dirty="0">
                <a:solidFill>
                  <a:srgbClr val="563918"/>
                </a:solidFill>
              </a:rPr>
              <a:t>、</a:t>
            </a:r>
            <a:r>
              <a:rPr lang="zh-CN" altLang="zh-CN" sz="2000" b="1" dirty="0">
                <a:solidFill>
                  <a:srgbClr val="563918"/>
                </a:solidFill>
              </a:rPr>
              <a:t>存在问题</a:t>
            </a:r>
            <a:r>
              <a:rPr lang="zh-CN" altLang="en-US" sz="2000" b="1" dirty="0">
                <a:solidFill>
                  <a:srgbClr val="563918"/>
                </a:solidFill>
              </a:rPr>
              <a:t>、</a:t>
            </a:r>
            <a:r>
              <a:rPr lang="zh-CN" altLang="zh-CN" sz="2000" b="1" dirty="0">
                <a:solidFill>
                  <a:srgbClr val="563918"/>
                </a:solidFill>
              </a:rPr>
              <a:t>原因分析</a:t>
            </a:r>
            <a:endParaRPr lang="en-US" altLang="zh-CN" sz="2000" b="1" dirty="0">
              <a:solidFill>
                <a:srgbClr val="563918"/>
              </a:solidFill>
            </a:endParaRPr>
          </a:p>
          <a:p>
            <a:r>
              <a:rPr lang="zh-CN" altLang="zh-CN" sz="2400" dirty="0">
                <a:solidFill>
                  <a:srgbClr val="563918"/>
                </a:solidFill>
              </a:rPr>
              <a:t>改进措施</a:t>
            </a:r>
            <a:endParaRPr lang="en-US" altLang="zh-CN" sz="2400" dirty="0">
              <a:solidFill>
                <a:srgbClr val="563918"/>
              </a:solidFill>
            </a:endParaRPr>
          </a:p>
          <a:p>
            <a:r>
              <a:rPr lang="zh-CN" altLang="zh-CN" sz="2400" dirty="0">
                <a:solidFill>
                  <a:srgbClr val="563918"/>
                </a:solidFill>
              </a:rPr>
              <a:t>改进成效</a:t>
            </a:r>
            <a:endParaRPr lang="zh-CN" altLang="en-US" sz="2400" dirty="0">
              <a:solidFill>
                <a:srgbClr val="563918"/>
              </a:solidFill>
            </a:endParaRPr>
          </a:p>
        </p:txBody>
      </p:sp>
    </p:spTree>
    <p:extLst>
      <p:ext uri="{BB962C8B-B14F-4D97-AF65-F5344CB8AC3E}">
        <p14:creationId xmlns:p14="http://schemas.microsoft.com/office/powerpoint/2010/main" val="28297109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5496" y="260649"/>
            <a:ext cx="9452522" cy="576063"/>
          </a:xfrm>
          <a:prstGeom prst="rect">
            <a:avLst/>
          </a:prstGeom>
        </p:spPr>
        <p:txBody>
          <a:bodyPr>
            <a:normAutofit fontScale="97500"/>
          </a:bodyPr>
          <a:lstStyle>
            <a:lvl1pPr algn="l" defTabSz="914400" rtl="0" eaLnBrk="1" latinLnBrk="0" hangingPunct="1">
              <a:spcBef>
                <a:spcPct val="0"/>
              </a:spcBef>
              <a:buNone/>
              <a:defRPr sz="3200" kern="1200">
                <a:solidFill>
                  <a:schemeClr val="bg1"/>
                </a:solidFill>
                <a:latin typeface="黑体" pitchFamily="49" charset="-122"/>
                <a:ea typeface="黑体" pitchFamily="49" charset="-122"/>
                <a:cs typeface="+mj-cs"/>
              </a:defRPr>
            </a:lvl1pPr>
          </a:lstStyle>
          <a:p>
            <a:r>
              <a:rPr lang="zh-CN" altLang="en-US" dirty="0">
                <a:effectLst>
                  <a:outerShdw blurRad="38100" dist="38100" dir="2700000" algn="tl">
                    <a:srgbClr val="000000">
                      <a:alpha val="43137"/>
                    </a:srgbClr>
                  </a:outerShdw>
                </a:effectLst>
              </a:rPr>
              <a:t>五、攻坚克难改进从现在开始</a:t>
            </a:r>
          </a:p>
        </p:txBody>
      </p:sp>
      <p:sp>
        <p:nvSpPr>
          <p:cNvPr id="3" name="矩形 2"/>
          <p:cNvSpPr/>
          <p:nvPr/>
        </p:nvSpPr>
        <p:spPr>
          <a:xfrm>
            <a:off x="70465" y="1340768"/>
            <a:ext cx="9073535" cy="5078313"/>
          </a:xfrm>
          <a:prstGeom prst="rect">
            <a:avLst/>
          </a:prstGeom>
        </p:spPr>
        <p:txBody>
          <a:bodyPr wrap="square">
            <a:spAutoFit/>
          </a:bodyPr>
          <a:lstStyle/>
          <a:p>
            <a:pPr marL="0" indent="0">
              <a:buNone/>
            </a:pPr>
            <a:r>
              <a:rPr lang="zh-CN" altLang="en-US" sz="2800" b="1" dirty="0">
                <a:solidFill>
                  <a:srgbClr val="C40005"/>
                </a:solidFill>
              </a:rPr>
              <a:t>落实诊改制度，推进内部质量保证体系建设，面临诸多困难和挑战，比如：</a:t>
            </a:r>
            <a:endParaRPr lang="en-US" altLang="zh-CN" sz="2800" b="1" dirty="0">
              <a:solidFill>
                <a:srgbClr val="C40005"/>
              </a:solidFill>
            </a:endParaRPr>
          </a:p>
          <a:p>
            <a:pPr lvl="1">
              <a:buFont typeface="Wingdings" panose="05000000000000000000" pitchFamily="2" charset="2"/>
              <a:buChar char="Ø"/>
            </a:pPr>
            <a:r>
              <a:rPr lang="zh-CN" altLang="zh-CN" sz="2600" b="1" dirty="0">
                <a:solidFill>
                  <a:srgbClr val="563918"/>
                </a:solidFill>
              </a:rPr>
              <a:t>理念、意识更新难</a:t>
            </a:r>
            <a:endParaRPr lang="en-US" altLang="zh-CN" sz="2600" b="1" dirty="0">
              <a:solidFill>
                <a:srgbClr val="563918"/>
              </a:solidFill>
            </a:endParaRPr>
          </a:p>
          <a:p>
            <a:pPr lvl="1">
              <a:buFont typeface="Wingdings" panose="05000000000000000000" pitchFamily="2" charset="2"/>
              <a:buChar char="Ø"/>
            </a:pPr>
            <a:r>
              <a:rPr lang="zh-CN" altLang="zh-CN" sz="2600" b="1" dirty="0">
                <a:solidFill>
                  <a:srgbClr val="563918"/>
                </a:solidFill>
              </a:rPr>
              <a:t>目标体系、标准体系建立难</a:t>
            </a:r>
            <a:endParaRPr lang="en-US" altLang="zh-CN" sz="2600" b="1" dirty="0">
              <a:solidFill>
                <a:srgbClr val="563918"/>
              </a:solidFill>
            </a:endParaRPr>
          </a:p>
          <a:p>
            <a:pPr lvl="1">
              <a:buFont typeface="Wingdings" panose="05000000000000000000" pitchFamily="2" charset="2"/>
              <a:buChar char="Ø"/>
            </a:pPr>
            <a:r>
              <a:rPr lang="zh-CN" altLang="zh-CN" sz="2600" b="1" dirty="0">
                <a:solidFill>
                  <a:srgbClr val="563918"/>
                </a:solidFill>
              </a:rPr>
              <a:t>各层面质量改进螺旋建立难</a:t>
            </a:r>
            <a:endParaRPr lang="en-US" altLang="zh-CN" sz="2600" b="1" dirty="0">
              <a:solidFill>
                <a:srgbClr val="563918"/>
              </a:solidFill>
            </a:endParaRPr>
          </a:p>
          <a:p>
            <a:pPr lvl="1">
              <a:buFont typeface="Wingdings" panose="05000000000000000000" pitchFamily="2" charset="2"/>
              <a:buChar char="Ø"/>
            </a:pPr>
            <a:r>
              <a:rPr lang="zh-CN" altLang="zh-CN" sz="2600" b="1" dirty="0">
                <a:solidFill>
                  <a:srgbClr val="563918"/>
                </a:solidFill>
              </a:rPr>
              <a:t>实现数据源头、实时采集、开放共享难</a:t>
            </a:r>
            <a:endParaRPr lang="en-US" altLang="zh-CN" sz="2600" b="1" dirty="0">
              <a:solidFill>
                <a:srgbClr val="563918"/>
              </a:solidFill>
            </a:endParaRPr>
          </a:p>
          <a:p>
            <a:pPr lvl="1">
              <a:buFont typeface="Wingdings" panose="05000000000000000000" pitchFamily="2" charset="2"/>
              <a:buChar char="Ø"/>
            </a:pPr>
            <a:r>
              <a:rPr lang="en-US" altLang="zh-CN" sz="2600" b="1" dirty="0">
                <a:solidFill>
                  <a:srgbClr val="563918"/>
                </a:solidFill>
              </a:rPr>
              <a:t>……</a:t>
            </a:r>
            <a:endParaRPr lang="en-US" altLang="zh-CN" sz="2800" b="1" dirty="0">
              <a:solidFill>
                <a:srgbClr val="563918"/>
              </a:solidFill>
            </a:endParaRPr>
          </a:p>
          <a:p>
            <a:pPr marL="0" indent="0">
              <a:buNone/>
            </a:pPr>
            <a:r>
              <a:rPr lang="zh-CN" altLang="en-US" sz="2800" b="1" dirty="0">
                <a:solidFill>
                  <a:srgbClr val="C40005"/>
                </a:solidFill>
              </a:rPr>
              <a:t>攻坚克难，持续改进从现在开始</a:t>
            </a:r>
            <a:endParaRPr lang="en-US" altLang="zh-CN" sz="2800" b="1" dirty="0">
              <a:solidFill>
                <a:srgbClr val="C40005"/>
              </a:solidFill>
            </a:endParaRPr>
          </a:p>
          <a:p>
            <a:pPr lvl="1">
              <a:buFont typeface="Wingdings" panose="05000000000000000000" pitchFamily="2" charset="2"/>
              <a:buChar char="Ø"/>
            </a:pPr>
            <a:r>
              <a:rPr lang="zh-CN" altLang="en-US" sz="2600" b="1" dirty="0">
                <a:solidFill>
                  <a:srgbClr val="563918"/>
                </a:solidFill>
              </a:rPr>
              <a:t>千里之行始于足下，诊改从构建“五纵五横一平台” 开始，一个一个落实诊改制度</a:t>
            </a:r>
            <a:endParaRPr lang="en-US" altLang="zh-CN" sz="2600" b="1" dirty="0">
              <a:solidFill>
                <a:srgbClr val="563918"/>
              </a:solidFill>
            </a:endParaRPr>
          </a:p>
          <a:p>
            <a:pPr lvl="1">
              <a:buFont typeface="Wingdings" panose="05000000000000000000" pitchFamily="2" charset="2"/>
              <a:buChar char="Ø"/>
            </a:pPr>
            <a:r>
              <a:rPr lang="zh-CN" altLang="en-US" sz="2600" b="1" dirty="0">
                <a:solidFill>
                  <a:srgbClr val="563918"/>
                </a:solidFill>
              </a:rPr>
              <a:t>诊改是全面的、长期的，必须一把手亲自抓、长期抓</a:t>
            </a:r>
            <a:endParaRPr lang="en-US" altLang="zh-CN" sz="2600" b="1" dirty="0">
              <a:solidFill>
                <a:srgbClr val="563918"/>
              </a:solidFill>
            </a:endParaRPr>
          </a:p>
          <a:p>
            <a:pPr lvl="1">
              <a:buFont typeface="Wingdings" panose="05000000000000000000" pitchFamily="2" charset="2"/>
              <a:buChar char="Ø"/>
            </a:pPr>
            <a:r>
              <a:rPr lang="zh-CN" altLang="en-US" sz="2600" b="1" dirty="0">
                <a:solidFill>
                  <a:srgbClr val="563918"/>
                </a:solidFill>
              </a:rPr>
              <a:t>永不停歇的改进从自己开始，从现在开始</a:t>
            </a:r>
            <a:endParaRPr lang="en-US" altLang="zh-CN" sz="2600" b="1" dirty="0">
              <a:solidFill>
                <a:srgbClr val="563918"/>
              </a:solidFill>
            </a:endParaRPr>
          </a:p>
        </p:txBody>
      </p:sp>
    </p:spTree>
    <p:extLst>
      <p:ext uri="{BB962C8B-B14F-4D97-AF65-F5344CB8AC3E}">
        <p14:creationId xmlns:p14="http://schemas.microsoft.com/office/powerpoint/2010/main" val="2127444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844824"/>
            <a:ext cx="7704856" cy="2862322"/>
          </a:xfrm>
          <a:prstGeom prst="rect">
            <a:avLst/>
          </a:prstGeom>
        </p:spPr>
        <p:txBody>
          <a:bodyPr wrap="square">
            <a:spAutoFit/>
          </a:bodyPr>
          <a:lstStyle/>
          <a:p>
            <a:pPr marL="0" indent="0" algn="ctr">
              <a:lnSpc>
                <a:spcPct val="150000"/>
              </a:lnSpc>
              <a:buNone/>
            </a:pPr>
            <a:r>
              <a:rPr lang="zh-CN" altLang="en-US" sz="4000" b="1" dirty="0">
                <a:ln w="12700">
                  <a:solidFill>
                    <a:schemeClr val="accent1"/>
                  </a:solidFill>
                  <a:prstDash val="solid"/>
                </a:ln>
                <a:solidFill>
                  <a:srgbClr val="C40005"/>
                </a:solidFill>
                <a:effectLst>
                  <a:outerShdw dist="38100" dir="2640000" algn="bl" rotWithShape="0">
                    <a:schemeClr val="accent1"/>
                  </a:outerShdw>
                </a:effectLst>
              </a:rPr>
              <a:t>唤醒高职院校质量自我保证意识</a:t>
            </a:r>
            <a:endParaRPr lang="en-US" altLang="zh-CN" sz="4000" b="1" dirty="0">
              <a:ln w="12700">
                <a:solidFill>
                  <a:schemeClr val="accent1"/>
                </a:solidFill>
                <a:prstDash val="solid"/>
              </a:ln>
              <a:solidFill>
                <a:srgbClr val="C40005"/>
              </a:solidFill>
              <a:effectLst>
                <a:outerShdw dist="38100" dir="2640000" algn="bl" rotWithShape="0">
                  <a:schemeClr val="accent1"/>
                </a:outerShdw>
              </a:effectLst>
            </a:endParaRPr>
          </a:p>
          <a:p>
            <a:pPr marL="0" indent="0" algn="ctr">
              <a:lnSpc>
                <a:spcPct val="150000"/>
              </a:lnSpc>
              <a:buNone/>
            </a:pPr>
            <a:r>
              <a:rPr lang="zh-CN" altLang="en-US" sz="4000" b="1" dirty="0">
                <a:ln w="12700">
                  <a:solidFill>
                    <a:schemeClr val="accent1"/>
                  </a:solidFill>
                  <a:prstDash val="solid"/>
                </a:ln>
                <a:solidFill>
                  <a:srgbClr val="C40005"/>
                </a:solidFill>
                <a:effectLst>
                  <a:outerShdw dist="38100" dir="2640000" algn="bl" rotWithShape="0">
                    <a:schemeClr val="accent1"/>
                  </a:outerShdw>
                </a:effectLst>
              </a:rPr>
              <a:t>提升高职院校质量自我保证能力</a:t>
            </a:r>
            <a:endParaRPr lang="en-US" altLang="zh-CN" sz="4000" b="1" dirty="0">
              <a:ln w="12700">
                <a:solidFill>
                  <a:schemeClr val="accent1"/>
                </a:solidFill>
                <a:prstDash val="solid"/>
              </a:ln>
              <a:solidFill>
                <a:srgbClr val="C40005"/>
              </a:solidFill>
              <a:effectLst>
                <a:outerShdw dist="38100" dir="2640000" algn="bl" rotWithShape="0">
                  <a:schemeClr val="accent1"/>
                </a:outerShdw>
              </a:effectLst>
            </a:endParaRPr>
          </a:p>
          <a:p>
            <a:pPr marL="0" indent="0" algn="ctr">
              <a:lnSpc>
                <a:spcPct val="150000"/>
              </a:lnSpc>
              <a:buNone/>
            </a:pPr>
            <a:r>
              <a:rPr lang="zh-CN" altLang="en-US" sz="4000" b="1" dirty="0">
                <a:ln w="12700">
                  <a:solidFill>
                    <a:schemeClr val="accent1"/>
                  </a:solidFill>
                  <a:prstDash val="solid"/>
                </a:ln>
                <a:solidFill>
                  <a:srgbClr val="C40005"/>
                </a:solidFill>
                <a:effectLst>
                  <a:outerShdw dist="38100" dir="2640000" algn="bl" rotWithShape="0">
                    <a:schemeClr val="accent1"/>
                  </a:outerShdw>
                </a:effectLst>
              </a:rPr>
              <a:t>推动高职院校质量螺旋上升</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496" y="260649"/>
            <a:ext cx="9452522" cy="576063"/>
          </a:xfrm>
        </p:spPr>
        <p:txBody>
          <a:bodyPr>
            <a:normAutofit fontScale="90000"/>
          </a:bodyPr>
          <a:lstStyle/>
          <a:p>
            <a:r>
              <a:rPr lang="zh-CN" altLang="en-US" dirty="0">
                <a:solidFill>
                  <a:srgbClr val="FFFFFF"/>
                </a:solidFill>
                <a:effectLst>
                  <a:outerShdw blurRad="38100" dist="38100" dir="2700000" algn="tl">
                    <a:srgbClr val="000000">
                      <a:alpha val="43137"/>
                    </a:srgbClr>
                  </a:outerShdw>
                </a:effectLst>
              </a:rPr>
              <a:t>一、指导方案的重点是指导学校建设内部</a:t>
            </a:r>
            <a:r>
              <a:rPr lang="zh-CN" altLang="en-US" dirty="0" smtClean="0">
                <a:solidFill>
                  <a:srgbClr val="FFFFFF"/>
                </a:solidFill>
                <a:effectLst>
                  <a:outerShdw blurRad="38100" dist="38100" dir="2700000" algn="tl">
                    <a:srgbClr val="000000">
                      <a:alpha val="43137"/>
                    </a:srgbClr>
                  </a:outerShdw>
                </a:effectLst>
              </a:rPr>
              <a:t>质量保证</a:t>
            </a:r>
            <a:r>
              <a:rPr lang="zh-CN" altLang="en-US" dirty="0">
                <a:solidFill>
                  <a:srgbClr val="FFFFFF"/>
                </a:solidFill>
                <a:effectLst>
                  <a:outerShdw blurRad="38100" dist="38100" dir="2700000" algn="tl">
                    <a:srgbClr val="000000">
                      <a:alpha val="43137"/>
                    </a:srgbClr>
                  </a:outerShdw>
                </a:effectLst>
              </a:rPr>
              <a:t>体系</a:t>
            </a:r>
          </a:p>
        </p:txBody>
      </p:sp>
      <p:sp>
        <p:nvSpPr>
          <p:cNvPr id="22" name="矩形 21"/>
          <p:cNvSpPr/>
          <p:nvPr/>
        </p:nvSpPr>
        <p:spPr>
          <a:xfrm>
            <a:off x="287016" y="1278357"/>
            <a:ext cx="8856984" cy="523220"/>
          </a:xfrm>
          <a:prstGeom prst="rect">
            <a:avLst/>
          </a:prstGeom>
        </p:spPr>
        <p:txBody>
          <a:bodyPr wrap="square">
            <a:spAutoFit/>
          </a:bodyPr>
          <a:lstStyle/>
          <a:p>
            <a:r>
              <a:rPr lang="zh-CN" altLang="en-US" sz="2800" b="1" dirty="0">
                <a:solidFill>
                  <a:srgbClr val="C40005"/>
                </a:solidFill>
              </a:rPr>
              <a:t>指导方案目标任务强调，制定指导方案是：</a:t>
            </a:r>
          </a:p>
        </p:txBody>
      </p:sp>
      <p:sp>
        <p:nvSpPr>
          <p:cNvPr id="6" name="矩形 5"/>
          <p:cNvSpPr/>
          <p:nvPr/>
        </p:nvSpPr>
        <p:spPr>
          <a:xfrm>
            <a:off x="5724128" y="4358714"/>
            <a:ext cx="3096344" cy="1446550"/>
          </a:xfrm>
          <a:prstGeom prst="rect">
            <a:avLst/>
          </a:prstGeom>
          <a:noFill/>
          <a:ln>
            <a:solidFill>
              <a:schemeClr val="bg2">
                <a:lumMod val="25000"/>
              </a:schemeClr>
            </a:solidFill>
            <a:prstDash val="lgDash"/>
          </a:ln>
        </p:spPr>
        <p:style>
          <a:lnRef idx="1">
            <a:schemeClr val="accent6"/>
          </a:lnRef>
          <a:fillRef idx="2">
            <a:schemeClr val="accent6"/>
          </a:fillRef>
          <a:effectRef idx="1">
            <a:schemeClr val="accent6"/>
          </a:effectRef>
          <a:fontRef idx="minor">
            <a:schemeClr val="dk1"/>
          </a:fontRef>
        </p:style>
        <p:txBody>
          <a:bodyPr wrap="square">
            <a:spAutoFit/>
          </a:bodyPr>
          <a:lstStyle/>
          <a:p>
            <a:pPr marL="0" lvl="1"/>
            <a:r>
              <a:rPr lang="zh-CN" altLang="en-US" sz="4400" b="1" dirty="0">
                <a:solidFill>
                  <a:srgbClr val="C40005"/>
                </a:solidFill>
                <a:latin typeface="黑体" pitchFamily="49" charset="-122"/>
                <a:ea typeface="黑体" pitchFamily="49" charset="-122"/>
              </a:rPr>
              <a:t>复核是手段，不是</a:t>
            </a:r>
            <a:r>
              <a:rPr lang="zh-CN" altLang="en-US" sz="4400" b="1" dirty="0" smtClean="0">
                <a:solidFill>
                  <a:srgbClr val="C40005"/>
                </a:solidFill>
                <a:latin typeface="黑体" pitchFamily="49" charset="-122"/>
                <a:ea typeface="黑体" pitchFamily="49" charset="-122"/>
              </a:rPr>
              <a:t>目的</a:t>
            </a:r>
            <a:endParaRPr lang="zh-CN" altLang="en-US" sz="4400" b="1" dirty="0">
              <a:solidFill>
                <a:srgbClr val="C40005"/>
              </a:solidFill>
              <a:latin typeface="黑体" pitchFamily="49" charset="-122"/>
              <a:ea typeface="黑体" pitchFamily="49" charset="-122"/>
            </a:endParaRPr>
          </a:p>
        </p:txBody>
      </p:sp>
      <p:sp>
        <p:nvSpPr>
          <p:cNvPr id="3" name="矩形 2"/>
          <p:cNvSpPr/>
          <p:nvPr/>
        </p:nvSpPr>
        <p:spPr>
          <a:xfrm>
            <a:off x="395536" y="1805108"/>
            <a:ext cx="8208912" cy="4708981"/>
          </a:xfrm>
          <a:prstGeom prst="rect">
            <a:avLst/>
          </a:prstGeom>
        </p:spPr>
        <p:txBody>
          <a:bodyPr wrap="square">
            <a:spAutoFit/>
          </a:bodyPr>
          <a:lstStyle/>
          <a:p>
            <a:pPr>
              <a:lnSpc>
                <a:spcPct val="150000"/>
              </a:lnSpc>
            </a:pPr>
            <a:r>
              <a:rPr lang="zh-CN" altLang="en-US" sz="2800" b="1" dirty="0">
                <a:solidFill>
                  <a:srgbClr val="C40005"/>
                </a:solidFill>
                <a:effectLst>
                  <a:outerShdw blurRad="38100" dist="38100" dir="2700000" algn="tl">
                    <a:srgbClr val="000000">
                      <a:alpha val="43137"/>
                    </a:srgbClr>
                  </a:outerShdw>
                </a:effectLst>
              </a:rPr>
              <a:t>目标是：</a:t>
            </a:r>
          </a:p>
          <a:p>
            <a:pPr>
              <a:lnSpc>
                <a:spcPct val="150000"/>
              </a:lnSpc>
            </a:pPr>
            <a:r>
              <a:rPr lang="zh-CN" altLang="en-US" sz="2400" b="1" dirty="0" smtClean="0">
                <a:solidFill>
                  <a:srgbClr val="563918"/>
                </a:solidFill>
              </a:rPr>
              <a:t>     构建</a:t>
            </a:r>
            <a:r>
              <a:rPr lang="zh-CN" altLang="en-US" sz="2400" b="1" dirty="0">
                <a:solidFill>
                  <a:srgbClr val="563918"/>
                </a:solidFill>
              </a:rPr>
              <a:t>网络化、全覆盖、具有较强预警功能和激励作用的</a:t>
            </a:r>
            <a:r>
              <a:rPr lang="zh-CN" altLang="en-US" sz="2400" b="1" dirty="0" smtClean="0">
                <a:solidFill>
                  <a:srgbClr val="563918"/>
                </a:solidFill>
              </a:rPr>
              <a:t>内   部</a:t>
            </a:r>
            <a:r>
              <a:rPr lang="zh-CN" altLang="en-US" sz="2400" b="1" dirty="0">
                <a:solidFill>
                  <a:srgbClr val="563918"/>
                </a:solidFill>
              </a:rPr>
              <a:t>质量保证体系，实现教学管理水平和人才培养质量的持续提升。</a:t>
            </a:r>
          </a:p>
          <a:p>
            <a:pPr>
              <a:lnSpc>
                <a:spcPct val="150000"/>
              </a:lnSpc>
            </a:pPr>
            <a:r>
              <a:rPr lang="zh-CN" altLang="en-US" sz="2800" b="1" dirty="0">
                <a:solidFill>
                  <a:srgbClr val="C40005"/>
                </a:solidFill>
                <a:effectLst>
                  <a:outerShdw blurRad="38100" dist="38100" dir="2700000" algn="tl">
                    <a:srgbClr val="000000">
                      <a:alpha val="43137"/>
                    </a:srgbClr>
                  </a:outerShdw>
                </a:effectLst>
              </a:rPr>
              <a:t>任务是：</a:t>
            </a:r>
          </a:p>
          <a:p>
            <a:pPr>
              <a:lnSpc>
                <a:spcPct val="150000"/>
              </a:lnSpc>
            </a:pPr>
            <a:r>
              <a:rPr lang="zh-CN" altLang="en-US" sz="2400" b="1" dirty="0" smtClean="0">
                <a:solidFill>
                  <a:srgbClr val="563918"/>
                </a:solidFill>
              </a:rPr>
              <a:t>     完善</a:t>
            </a:r>
            <a:r>
              <a:rPr lang="zh-CN" altLang="en-US" sz="2400" b="1" dirty="0">
                <a:solidFill>
                  <a:srgbClr val="563918"/>
                </a:solidFill>
              </a:rPr>
              <a:t>高职院校内部质量保证体系</a:t>
            </a:r>
          </a:p>
          <a:p>
            <a:pPr>
              <a:lnSpc>
                <a:spcPct val="150000"/>
              </a:lnSpc>
            </a:pPr>
            <a:r>
              <a:rPr lang="zh-CN" altLang="en-US" sz="2400" b="1" dirty="0" smtClean="0">
                <a:solidFill>
                  <a:srgbClr val="563918"/>
                </a:solidFill>
              </a:rPr>
              <a:t>     提升</a:t>
            </a:r>
            <a:r>
              <a:rPr lang="zh-CN" altLang="en-US" sz="2400" b="1" dirty="0">
                <a:solidFill>
                  <a:srgbClr val="563918"/>
                </a:solidFill>
              </a:rPr>
              <a:t>教育教学管理信息化水平</a:t>
            </a:r>
          </a:p>
          <a:p>
            <a:pPr>
              <a:lnSpc>
                <a:spcPct val="150000"/>
              </a:lnSpc>
            </a:pPr>
            <a:r>
              <a:rPr lang="zh-CN" altLang="en-US" sz="2400" b="1" dirty="0" smtClean="0">
                <a:solidFill>
                  <a:srgbClr val="563918"/>
                </a:solidFill>
              </a:rPr>
              <a:t>     树立</a:t>
            </a:r>
            <a:r>
              <a:rPr lang="zh-CN" altLang="en-US" sz="2400" b="1" dirty="0">
                <a:solidFill>
                  <a:srgbClr val="563918"/>
                </a:solidFill>
              </a:rPr>
              <a:t>现代质量文化</a:t>
            </a:r>
          </a:p>
        </p:txBody>
      </p:sp>
    </p:spTree>
    <p:extLst>
      <p:ext uri="{BB962C8B-B14F-4D97-AF65-F5344CB8AC3E}">
        <p14:creationId xmlns:p14="http://schemas.microsoft.com/office/powerpoint/2010/main" val="32488218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2"/>
          <p:cNvSpPr>
            <a:spLocks noChangeArrowheads="1" noChangeShapeType="1"/>
          </p:cNvSpPr>
          <p:nvPr/>
        </p:nvSpPr>
        <p:spPr bwMode="auto">
          <a:xfrm>
            <a:off x="1500166" y="2071678"/>
            <a:ext cx="3863922" cy="2149410"/>
          </a:xfrm>
          <a:prstGeom prst="rect">
            <a:avLst/>
          </a:prstGeom>
        </p:spPr>
        <p:txBody>
          <a:bodyPr wrap="none" fromWordArt="1">
            <a:prstTxWarp prst="textPlain">
              <a:avLst>
                <a:gd name="adj" fmla="val 50000"/>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1" i="1" u="none" strike="noStrike" kern="0" cap="all" spc="0" normalizeH="0" baseline="0" noProof="0" dirty="0" smtClean="0">
                <a:ln w="9000" cmpd="sng">
                  <a:noFill/>
                  <a:prstDash val="solid"/>
                </a:ln>
                <a:solidFill>
                  <a:schemeClr val="bg1"/>
                </a:solidFill>
                <a:effectLst>
                  <a:outerShdw blurRad="50800" dist="38100" dir="5400000" algn="t" rotWithShape="0">
                    <a:prstClr val="black">
                      <a:alpha val="40000"/>
                    </a:prstClr>
                  </a:outerShdw>
                  <a:reflection blurRad="6350" stA="55000" endA="50" endPos="85000" dist="29997" dir="5400000" sy="-100000" algn="bl" rotWithShape="0"/>
                </a:effectLst>
                <a:uLnTx/>
                <a:uFillTx/>
                <a:latin typeface="宋体" pitchFamily="2" charset="-122"/>
                <a:ea typeface="宋体" pitchFamily="2" charset="-122"/>
              </a:rPr>
              <a:t>谢谢！</a:t>
            </a:r>
            <a:endParaRPr kumimoji="0" lang="en-US" altLang="zh-CN" sz="1800" b="1" i="1" u="none" strike="noStrike" kern="0" cap="all" spc="0" normalizeH="0" baseline="0" noProof="0" dirty="0" smtClean="0">
              <a:ln w="9000" cmpd="sng">
                <a:noFill/>
                <a:prstDash val="solid"/>
              </a:ln>
              <a:solidFill>
                <a:schemeClr val="bg1"/>
              </a:solidFill>
              <a:effectLst>
                <a:outerShdw blurRad="50800" dist="38100" dir="5400000" algn="t" rotWithShape="0">
                  <a:prstClr val="black">
                    <a:alpha val="40000"/>
                  </a:prstClr>
                </a:outerShdw>
                <a:reflection blurRad="6350" stA="55000" endA="50" endPos="85000" dist="29997" dir="5400000" sy="-100000" algn="bl" rotWithShape="0"/>
              </a:effectLst>
              <a:uLnTx/>
              <a:uFillTx/>
              <a:latin typeface="宋体" pitchFamily="2" charset="-122"/>
              <a:ea typeface="宋体" pitchFamily="2" charset="-122"/>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1" i="1" u="none" strike="noStrike" kern="0" cap="all" spc="0" normalizeH="0" baseline="0" noProof="0" dirty="0" smtClean="0">
                <a:ln w="9000" cmpd="sng">
                  <a:noFill/>
                  <a:prstDash val="solid"/>
                </a:ln>
                <a:solidFill>
                  <a:srgbClr val="563918"/>
                </a:solidFill>
                <a:effectLst>
                  <a:outerShdw blurRad="50800" dist="38100" dir="5400000" algn="t" rotWithShape="0">
                    <a:prstClr val="black">
                      <a:alpha val="40000"/>
                    </a:prstClr>
                  </a:outerShdw>
                  <a:reflection blurRad="6350" stA="55000" endA="50" endPos="85000" dist="29997" dir="5400000" sy="-100000" algn="bl" rotWithShape="0"/>
                </a:effectLst>
                <a:uLnTx/>
                <a:uFillTx/>
                <a:latin typeface="宋体" pitchFamily="2" charset="-122"/>
                <a:ea typeface="宋体" pitchFamily="2" charset="-122"/>
              </a:rPr>
              <a:t>欢迎提问！</a:t>
            </a:r>
            <a:endParaRPr kumimoji="0" lang="zh-CN" altLang="en-US" sz="1800" b="1" i="1" u="none" strike="noStrike" kern="0" cap="all" spc="0" normalizeH="0" baseline="0" noProof="0" dirty="0">
              <a:ln w="9000" cmpd="sng">
                <a:noFill/>
                <a:prstDash val="solid"/>
              </a:ln>
              <a:solidFill>
                <a:srgbClr val="563918"/>
              </a:solidFill>
              <a:effectLst>
                <a:outerShdw blurRad="50800" dist="38100" dir="5400000" algn="t" rotWithShape="0">
                  <a:prstClr val="black">
                    <a:alpha val="40000"/>
                  </a:prstClr>
                </a:outerShdw>
                <a:reflection blurRad="6350" stA="55000" endA="50" endPos="85000" dist="29997" dir="5400000" sy="-100000" algn="bl" rotWithShape="0"/>
              </a:effectLst>
              <a:uLnTx/>
              <a:uFillTx/>
              <a:latin typeface="宋体" pitchFamily="2" charset="-122"/>
              <a:ea typeface="宋体"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5496" y="260649"/>
            <a:ext cx="9452522" cy="576063"/>
          </a:xfrm>
          <a:prstGeom prst="rect">
            <a:avLst/>
          </a:prstGeom>
        </p:spPr>
        <p:txBody>
          <a:bodyPr>
            <a:normAutofit fontScale="90000"/>
          </a:bodyPr>
          <a:lstStyle>
            <a:lvl1pPr algn="l" defTabSz="914400" rtl="0" eaLnBrk="1" latinLnBrk="0" hangingPunct="1">
              <a:spcBef>
                <a:spcPct val="0"/>
              </a:spcBef>
              <a:buNone/>
              <a:defRPr sz="3200" kern="1200">
                <a:solidFill>
                  <a:schemeClr val="bg1"/>
                </a:solidFill>
                <a:latin typeface="黑体" pitchFamily="49" charset="-122"/>
                <a:ea typeface="黑体" pitchFamily="49" charset="-122"/>
                <a:cs typeface="+mj-cs"/>
              </a:defRPr>
            </a:lvl1pPr>
          </a:lstStyle>
          <a:p>
            <a:r>
              <a:rPr lang="zh-CN" altLang="en-US" dirty="0">
                <a:solidFill>
                  <a:srgbClr val="FFFFFF"/>
                </a:solidFill>
                <a:effectLst>
                  <a:outerShdw blurRad="38100" dist="38100" dir="2700000" algn="tl">
                    <a:srgbClr val="000000">
                      <a:alpha val="43137"/>
                    </a:srgbClr>
                  </a:outerShdw>
                </a:effectLst>
              </a:rPr>
              <a:t>二、诊断项目参考表明确了内部质量保证体系逻辑结构</a:t>
            </a:r>
          </a:p>
        </p:txBody>
      </p:sp>
      <p:sp>
        <p:nvSpPr>
          <p:cNvPr id="4" name="矩形 3"/>
          <p:cNvSpPr/>
          <p:nvPr/>
        </p:nvSpPr>
        <p:spPr>
          <a:xfrm>
            <a:off x="0" y="1364107"/>
            <a:ext cx="9180512" cy="5410712"/>
          </a:xfrm>
          <a:prstGeom prst="rect">
            <a:avLst/>
          </a:prstGeom>
        </p:spPr>
        <p:txBody>
          <a:bodyPr wrap="square">
            <a:spAutoFit/>
          </a:bodyPr>
          <a:lstStyle/>
          <a:p>
            <a:pPr marL="342900" lvl="1" indent="-342900">
              <a:lnSpc>
                <a:spcPct val="120000"/>
              </a:lnSpc>
              <a:buFont typeface="Wingdings" panose="05000000000000000000" pitchFamily="2" charset="2"/>
              <a:buChar char="Ø"/>
            </a:pPr>
            <a:r>
              <a:rPr lang="zh-CN" altLang="en-US" sz="2400" b="1" dirty="0">
                <a:solidFill>
                  <a:srgbClr val="C40005"/>
                </a:solidFill>
              </a:rPr>
              <a:t>诊断项目参考表</a:t>
            </a:r>
            <a:r>
              <a:rPr lang="zh-CN" altLang="en-US" sz="2400" b="1" dirty="0">
                <a:solidFill>
                  <a:srgbClr val="563918"/>
                </a:solidFill>
              </a:rPr>
              <a:t>明确了“五纵五横一平台”内部质量保证体系逻辑结构</a:t>
            </a:r>
            <a:endParaRPr lang="en-US" altLang="zh-CN" sz="2400" b="1" dirty="0">
              <a:solidFill>
                <a:srgbClr val="563918"/>
              </a:solidFill>
            </a:endParaRPr>
          </a:p>
          <a:p>
            <a:pPr marL="342900" lvl="1" indent="-342900">
              <a:lnSpc>
                <a:spcPct val="120000"/>
              </a:lnSpc>
              <a:buFont typeface="Wingdings" panose="05000000000000000000" pitchFamily="2" charset="2"/>
              <a:buChar char="Ø"/>
            </a:pPr>
            <a:r>
              <a:rPr lang="zh-CN" altLang="en-US" sz="2400" b="1" dirty="0">
                <a:solidFill>
                  <a:srgbClr val="C40005"/>
                </a:solidFill>
              </a:rPr>
              <a:t>诊断项目参考表</a:t>
            </a:r>
            <a:r>
              <a:rPr lang="zh-CN" altLang="en-US" sz="2400" b="1" dirty="0">
                <a:solidFill>
                  <a:srgbClr val="563918"/>
                </a:solidFill>
                <a:effectLst>
                  <a:outerShdw blurRad="38100" dist="38100" dir="2700000" algn="tl">
                    <a:srgbClr val="000000">
                      <a:alpha val="43137"/>
                    </a:srgbClr>
                  </a:outerShdw>
                </a:effectLst>
              </a:rPr>
              <a:t>由</a:t>
            </a:r>
            <a:r>
              <a:rPr lang="en-US" altLang="zh-CN" sz="2400" b="1" dirty="0">
                <a:solidFill>
                  <a:srgbClr val="563918"/>
                </a:solidFill>
              </a:rPr>
              <a:t>5</a:t>
            </a:r>
            <a:r>
              <a:rPr lang="zh-CN" altLang="zh-CN" sz="2400" b="1" dirty="0">
                <a:solidFill>
                  <a:srgbClr val="563918"/>
                </a:solidFill>
              </a:rPr>
              <a:t>个诊断项目</a:t>
            </a:r>
            <a:r>
              <a:rPr lang="zh-CN" altLang="en-US" sz="2400" dirty="0">
                <a:solidFill>
                  <a:srgbClr val="563918"/>
                </a:solidFill>
              </a:rPr>
              <a:t>，</a:t>
            </a:r>
            <a:r>
              <a:rPr lang="en-US" altLang="zh-CN" sz="2400" b="1" dirty="0">
                <a:solidFill>
                  <a:srgbClr val="563918"/>
                </a:solidFill>
              </a:rPr>
              <a:t>15</a:t>
            </a:r>
            <a:r>
              <a:rPr lang="zh-CN" altLang="zh-CN" sz="2400" b="1" dirty="0">
                <a:solidFill>
                  <a:srgbClr val="563918"/>
                </a:solidFill>
              </a:rPr>
              <a:t>个诊断要素</a:t>
            </a:r>
            <a:r>
              <a:rPr lang="zh-CN" altLang="en-US" sz="2400" dirty="0">
                <a:solidFill>
                  <a:srgbClr val="563918"/>
                </a:solidFill>
              </a:rPr>
              <a:t>，</a:t>
            </a:r>
            <a:r>
              <a:rPr lang="en-US" altLang="zh-CN" sz="2400" b="1" dirty="0">
                <a:solidFill>
                  <a:srgbClr val="563918"/>
                </a:solidFill>
              </a:rPr>
              <a:t>37</a:t>
            </a:r>
            <a:r>
              <a:rPr lang="zh-CN" altLang="zh-CN" sz="2400" b="1" dirty="0">
                <a:solidFill>
                  <a:srgbClr val="563918"/>
                </a:solidFill>
              </a:rPr>
              <a:t>个诊断点</a:t>
            </a:r>
            <a:r>
              <a:rPr lang="zh-CN" altLang="en-US" sz="2400" b="1" dirty="0">
                <a:solidFill>
                  <a:srgbClr val="563918"/>
                </a:solidFill>
              </a:rPr>
              <a:t>组成</a:t>
            </a:r>
            <a:endParaRPr lang="en-US" altLang="zh-CN" sz="2400" b="1" dirty="0">
              <a:solidFill>
                <a:srgbClr val="563918"/>
              </a:solidFill>
            </a:endParaRPr>
          </a:p>
          <a:p>
            <a:pPr>
              <a:lnSpc>
                <a:spcPct val="120000"/>
              </a:lnSpc>
              <a:buFont typeface="Wingdings" panose="05000000000000000000" pitchFamily="2" charset="2"/>
              <a:buChar char="Ø"/>
            </a:pPr>
            <a:r>
              <a:rPr lang="zh-CN" altLang="en-US" sz="2400" b="1" dirty="0">
                <a:solidFill>
                  <a:srgbClr val="C40005"/>
                </a:solidFill>
              </a:rPr>
              <a:t>五个诊断项目</a:t>
            </a:r>
            <a:r>
              <a:rPr lang="zh-CN" altLang="en-US" sz="2400" b="1" dirty="0">
                <a:solidFill>
                  <a:srgbClr val="563918"/>
                </a:solidFill>
              </a:rPr>
              <a:t>就是横向五个主体：学校、专业、课程、教师、学生五个层面（主体）</a:t>
            </a:r>
            <a:endParaRPr lang="en-US" altLang="zh-CN" sz="2400" b="1" dirty="0">
              <a:solidFill>
                <a:srgbClr val="563918"/>
              </a:solidFill>
            </a:endParaRPr>
          </a:p>
          <a:p>
            <a:pPr>
              <a:lnSpc>
                <a:spcPct val="120000"/>
              </a:lnSpc>
              <a:buFont typeface="Wingdings" panose="05000000000000000000" pitchFamily="2" charset="2"/>
              <a:buChar char="Ø"/>
            </a:pPr>
            <a:r>
              <a:rPr lang="en-US" altLang="zh-CN" sz="2400" b="1" dirty="0">
                <a:solidFill>
                  <a:srgbClr val="C40005"/>
                </a:solidFill>
              </a:rPr>
              <a:t>15</a:t>
            </a:r>
            <a:r>
              <a:rPr lang="zh-CN" altLang="zh-CN" sz="2400" b="1" dirty="0">
                <a:solidFill>
                  <a:srgbClr val="C40005"/>
                </a:solidFill>
              </a:rPr>
              <a:t>个诊断要素</a:t>
            </a:r>
            <a:r>
              <a:rPr lang="zh-CN" altLang="en-US" sz="2400" b="1" dirty="0">
                <a:solidFill>
                  <a:srgbClr val="C40005"/>
                </a:solidFill>
              </a:rPr>
              <a:t>和</a:t>
            </a:r>
            <a:r>
              <a:rPr lang="en-US" altLang="zh-CN" sz="2400" b="1" dirty="0">
                <a:solidFill>
                  <a:srgbClr val="C40005"/>
                </a:solidFill>
              </a:rPr>
              <a:t>37</a:t>
            </a:r>
            <a:r>
              <a:rPr lang="zh-CN" altLang="zh-CN" sz="2400" b="1" dirty="0">
                <a:solidFill>
                  <a:srgbClr val="C40005"/>
                </a:solidFill>
              </a:rPr>
              <a:t>个诊断点</a:t>
            </a:r>
            <a:r>
              <a:rPr lang="zh-CN" altLang="en-US" sz="2400" b="1" dirty="0">
                <a:solidFill>
                  <a:srgbClr val="563918"/>
                </a:solidFill>
              </a:rPr>
              <a:t>基本上按照纵向五个系统和一个培养来设计的</a:t>
            </a:r>
            <a:endParaRPr lang="en-US" altLang="zh-CN" sz="2400" b="1" dirty="0">
              <a:solidFill>
                <a:srgbClr val="563918"/>
              </a:solidFill>
            </a:endParaRPr>
          </a:p>
          <a:p>
            <a:pPr>
              <a:lnSpc>
                <a:spcPct val="120000"/>
              </a:lnSpc>
              <a:buFont typeface="Wingdings" panose="05000000000000000000" pitchFamily="2" charset="2"/>
              <a:buChar char="Ø"/>
            </a:pPr>
            <a:r>
              <a:rPr lang="zh-CN" altLang="en-US" sz="2400" b="1" dirty="0">
                <a:solidFill>
                  <a:srgbClr val="C40005"/>
                </a:solidFill>
              </a:rPr>
              <a:t>每一个诊断项目</a:t>
            </a:r>
            <a:r>
              <a:rPr lang="zh-CN" altLang="en-US" sz="2400" b="1" dirty="0">
                <a:solidFill>
                  <a:srgbClr val="563918"/>
                </a:solidFill>
              </a:rPr>
              <a:t>的设计都体现了质量改进螺旋（</a:t>
            </a:r>
            <a:r>
              <a:rPr lang="en-US" altLang="zh-CN" sz="2400" b="1" dirty="0">
                <a:solidFill>
                  <a:srgbClr val="563918"/>
                </a:solidFill>
              </a:rPr>
              <a:t>PDCA+</a:t>
            </a:r>
            <a:r>
              <a:rPr lang="zh-CN" altLang="en-US" sz="2400" b="1" dirty="0">
                <a:solidFill>
                  <a:srgbClr val="563918"/>
                </a:solidFill>
              </a:rPr>
              <a:t>创新</a:t>
            </a:r>
            <a:r>
              <a:rPr lang="zh-CN" altLang="en-US" sz="2400" b="1" dirty="0" smtClean="0">
                <a:solidFill>
                  <a:srgbClr val="563918"/>
                </a:solidFill>
              </a:rPr>
              <a:t>）</a:t>
            </a:r>
            <a:endParaRPr lang="en-US" altLang="zh-CN" sz="2400" b="1" dirty="0" smtClean="0">
              <a:solidFill>
                <a:srgbClr val="563918"/>
              </a:solidFill>
            </a:endParaRPr>
          </a:p>
          <a:p>
            <a:pPr marL="0" lvl="1">
              <a:lnSpc>
                <a:spcPct val="120000"/>
              </a:lnSpc>
              <a:buFont typeface="Wingdings" panose="05000000000000000000" pitchFamily="2" charset="2"/>
              <a:buChar char="Ø"/>
            </a:pPr>
            <a:r>
              <a:rPr lang="zh-CN" altLang="en-US" sz="2400" b="1" dirty="0">
                <a:solidFill>
                  <a:srgbClr val="C40005"/>
                </a:solidFill>
              </a:rPr>
              <a:t>内部质量保证体系</a:t>
            </a:r>
            <a:r>
              <a:rPr lang="zh-CN" altLang="en-US" sz="2400" b="1" dirty="0">
                <a:solidFill>
                  <a:srgbClr val="563918"/>
                </a:solidFill>
              </a:rPr>
              <a:t>建设从“五纵五横一平台”建设开始，从纵向和横向一个一个诊改制度建设开始</a:t>
            </a:r>
            <a:endParaRPr lang="en-US" altLang="zh-CN" sz="2400" b="1" dirty="0">
              <a:solidFill>
                <a:srgbClr val="563918"/>
              </a:solidFill>
            </a:endParaRPr>
          </a:p>
          <a:p>
            <a:pPr>
              <a:lnSpc>
                <a:spcPct val="120000"/>
              </a:lnSpc>
              <a:buFont typeface="Wingdings" panose="05000000000000000000" pitchFamily="2" charset="2"/>
              <a:buChar char="Ø"/>
            </a:pPr>
            <a:endParaRPr lang="en-US" altLang="zh-CN" sz="2400" b="1" dirty="0">
              <a:solidFill>
                <a:srgbClr val="563918"/>
              </a:solidFill>
            </a:endParaRPr>
          </a:p>
        </p:txBody>
      </p:sp>
    </p:spTree>
    <p:extLst>
      <p:ext uri="{BB962C8B-B14F-4D97-AF65-F5344CB8AC3E}">
        <p14:creationId xmlns:p14="http://schemas.microsoft.com/office/powerpoint/2010/main" val="22378904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内容占位符 3"/>
          <p:cNvGraphicFramePr>
            <a:graphicFrameLocks noGrp="1"/>
          </p:cNvGraphicFramePr>
          <p:nvPr>
            <p:ph idx="1"/>
            <p:extLst>
              <p:ext uri="{D42A27DB-BD31-4B8C-83A1-F6EECF244321}">
                <p14:modId xmlns:p14="http://schemas.microsoft.com/office/powerpoint/2010/main" val="4013292187"/>
              </p:ext>
            </p:extLst>
          </p:nvPr>
        </p:nvGraphicFramePr>
        <p:xfrm>
          <a:off x="1085371" y="116632"/>
          <a:ext cx="6770497" cy="6736491"/>
        </p:xfrm>
        <a:graphic>
          <a:graphicData uri="http://schemas.openxmlformats.org/drawingml/2006/table">
            <a:tbl>
              <a:tblPr firstRow="1" firstCol="1" lastRow="1" lastCol="1" bandRow="1" bandCol="1">
                <a:tableStyleId>{5C22544A-7EE6-4342-B048-85BDC9FD1C3A}</a:tableStyleId>
              </a:tblPr>
              <a:tblGrid>
                <a:gridCol w="2647677">
                  <a:extLst>
                    <a:ext uri="{9D8B030D-6E8A-4147-A177-3AD203B41FA5}">
                      <a16:colId xmlns:a16="http://schemas.microsoft.com/office/drawing/2014/main" val="172206997"/>
                    </a:ext>
                  </a:extLst>
                </a:gridCol>
                <a:gridCol w="2274615">
                  <a:extLst>
                    <a:ext uri="{9D8B030D-6E8A-4147-A177-3AD203B41FA5}">
                      <a16:colId xmlns:a16="http://schemas.microsoft.com/office/drawing/2014/main" val="1466772390"/>
                    </a:ext>
                  </a:extLst>
                </a:gridCol>
                <a:gridCol w="1848205">
                  <a:extLst>
                    <a:ext uri="{9D8B030D-6E8A-4147-A177-3AD203B41FA5}">
                      <a16:colId xmlns:a16="http://schemas.microsoft.com/office/drawing/2014/main" val="2458174629"/>
                    </a:ext>
                  </a:extLst>
                </a:gridCol>
              </a:tblGrid>
              <a:tr h="168834">
                <a:tc>
                  <a:txBody>
                    <a:bodyPr/>
                    <a:lstStyle/>
                    <a:p>
                      <a:pPr algn="ctr">
                        <a:spcAft>
                          <a:spcPts val="0"/>
                        </a:spcAft>
                      </a:pPr>
                      <a:r>
                        <a:rPr lang="zh-CN" sz="900" kern="100" dirty="0">
                          <a:solidFill>
                            <a:schemeClr val="tx1"/>
                          </a:solidFill>
                          <a:effectLst/>
                        </a:rPr>
                        <a:t>诊断项目</a:t>
                      </a:r>
                      <a:r>
                        <a:rPr lang="zh-CN" altLang="en-US" sz="900" kern="100" dirty="0">
                          <a:solidFill>
                            <a:schemeClr val="tx1"/>
                          </a:solidFill>
                          <a:effectLst/>
                        </a:rPr>
                        <a:t>（</a:t>
                      </a:r>
                      <a:r>
                        <a:rPr lang="en-US" altLang="zh-CN" sz="900" kern="100" dirty="0">
                          <a:solidFill>
                            <a:schemeClr val="tx1"/>
                          </a:solidFill>
                          <a:effectLst/>
                        </a:rPr>
                        <a:t>5</a:t>
                      </a:r>
                      <a:r>
                        <a:rPr lang="zh-CN" altLang="en-US" sz="900" kern="100" dirty="0">
                          <a:solidFill>
                            <a:schemeClr val="tx1"/>
                          </a:solidFill>
                          <a:effectLst/>
                        </a:rPr>
                        <a:t>）</a:t>
                      </a:r>
                      <a:endParaRPr lang="zh-CN" sz="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zh-CN" sz="900" kern="100" dirty="0">
                          <a:solidFill>
                            <a:schemeClr val="tx1"/>
                          </a:solidFill>
                          <a:effectLst/>
                        </a:rPr>
                        <a:t>诊断要素</a:t>
                      </a:r>
                      <a:r>
                        <a:rPr lang="zh-CN" altLang="en-US" sz="900" kern="100" dirty="0">
                          <a:solidFill>
                            <a:schemeClr val="tx1"/>
                          </a:solidFill>
                          <a:effectLst/>
                        </a:rPr>
                        <a:t>（</a:t>
                      </a:r>
                      <a:r>
                        <a:rPr lang="en-US" altLang="zh-CN" sz="900" kern="100" dirty="0">
                          <a:solidFill>
                            <a:schemeClr val="tx1"/>
                          </a:solidFill>
                          <a:effectLst/>
                        </a:rPr>
                        <a:t>15</a:t>
                      </a:r>
                      <a:r>
                        <a:rPr lang="zh-CN" altLang="en-US" sz="900" kern="100" dirty="0">
                          <a:solidFill>
                            <a:schemeClr val="tx1"/>
                          </a:solidFill>
                          <a:effectLst/>
                        </a:rPr>
                        <a:t>）</a:t>
                      </a:r>
                      <a:endParaRPr lang="zh-CN" sz="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zh-CN" altLang="en-US" sz="900" kern="100" dirty="0">
                          <a:solidFill>
                            <a:srgbClr val="0000FF"/>
                          </a:solidFill>
                          <a:effectLst/>
                        </a:rPr>
                        <a:t>（参考）</a:t>
                      </a:r>
                      <a:r>
                        <a:rPr lang="zh-CN" sz="900" kern="100" dirty="0">
                          <a:solidFill>
                            <a:schemeClr val="tx1"/>
                          </a:solidFill>
                          <a:effectLst/>
                        </a:rPr>
                        <a:t>诊断点</a:t>
                      </a:r>
                      <a:r>
                        <a:rPr lang="zh-CN" altLang="en-US" sz="900" kern="100" dirty="0">
                          <a:solidFill>
                            <a:schemeClr val="tx1"/>
                          </a:solidFill>
                          <a:effectLst/>
                        </a:rPr>
                        <a:t>（</a:t>
                      </a:r>
                      <a:r>
                        <a:rPr lang="en-US" altLang="zh-CN" sz="900" kern="100" dirty="0">
                          <a:solidFill>
                            <a:schemeClr val="tx1"/>
                          </a:solidFill>
                          <a:effectLst/>
                        </a:rPr>
                        <a:t>37</a:t>
                      </a:r>
                      <a:r>
                        <a:rPr lang="zh-CN" altLang="en-US" sz="900" kern="100" dirty="0">
                          <a:solidFill>
                            <a:schemeClr val="tx1"/>
                          </a:solidFill>
                          <a:effectLst/>
                        </a:rPr>
                        <a:t>）</a:t>
                      </a:r>
                      <a:endParaRPr lang="zh-CN" sz="9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460718225"/>
                  </a:ext>
                </a:extLst>
              </a:tr>
              <a:tr h="312268">
                <a:tc rowSpan="9">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b="1" kern="100" dirty="0">
                          <a:solidFill>
                            <a:schemeClr val="tx1"/>
                          </a:solidFill>
                          <a:effectLst/>
                        </a:rPr>
                        <a:t>1 </a:t>
                      </a:r>
                      <a:r>
                        <a:rPr lang="zh-CN" sz="1200" b="1" kern="100" dirty="0">
                          <a:solidFill>
                            <a:schemeClr val="tx1"/>
                          </a:solidFill>
                          <a:effectLst/>
                        </a:rPr>
                        <a:t>体系总体构架</a:t>
                      </a:r>
                      <a:r>
                        <a:rPr lang="zh-CN" altLang="en-US" sz="1200" b="1" kern="100" dirty="0">
                          <a:solidFill>
                            <a:srgbClr val="FF0000"/>
                          </a:solidFill>
                          <a:effectLst/>
                        </a:rPr>
                        <a:t>（学校；</a:t>
                      </a:r>
                      <a:r>
                        <a:rPr lang="en-US" altLang="zh-CN" sz="1200" b="1" kern="100" dirty="0">
                          <a:solidFill>
                            <a:srgbClr val="FF0000"/>
                          </a:solidFill>
                          <a:effectLst/>
                        </a:rPr>
                        <a:t>PDCA+</a:t>
                      </a:r>
                      <a:r>
                        <a:rPr lang="zh-CN" altLang="en-US" sz="1200" b="1" kern="100" dirty="0">
                          <a:solidFill>
                            <a:srgbClr val="FF0000"/>
                          </a:solidFill>
                          <a:effectLst/>
                        </a:rPr>
                        <a:t>创新）</a:t>
                      </a:r>
                      <a:endParaRPr lang="zh-CN" altLang="zh-CN" sz="1200" b="1" kern="100" dirty="0">
                        <a:solidFill>
                          <a:srgbClr val="FF0000"/>
                        </a:solidFill>
                        <a:effectLst/>
                        <a:latin typeface="Calibri" panose="020F0502020204030204" pitchFamily="34" charset="0"/>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3">
                  <a:txBody>
                    <a:bodyPr/>
                    <a:lstStyle/>
                    <a:p>
                      <a:pPr algn="just">
                        <a:spcAft>
                          <a:spcPts val="0"/>
                        </a:spcAft>
                      </a:pPr>
                      <a:r>
                        <a:rPr lang="en-US" sz="1200" b="1" kern="100" dirty="0">
                          <a:solidFill>
                            <a:schemeClr val="tx1"/>
                          </a:solidFill>
                          <a:effectLst/>
                        </a:rPr>
                        <a:t>1.1</a:t>
                      </a:r>
                      <a:r>
                        <a:rPr lang="zh-CN" sz="1200" b="1" kern="100" dirty="0">
                          <a:solidFill>
                            <a:schemeClr val="tx1"/>
                          </a:solidFill>
                          <a:effectLst/>
                        </a:rPr>
                        <a:t>质量保证理念</a:t>
                      </a:r>
                      <a:endParaRPr lang="zh-CN"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a:spcAft>
                          <a:spcPts val="0"/>
                        </a:spcAft>
                      </a:pPr>
                      <a:r>
                        <a:rPr lang="zh-CN" sz="900" b="0" kern="100" dirty="0">
                          <a:solidFill>
                            <a:schemeClr val="tx1"/>
                          </a:solidFill>
                          <a:effectLst/>
                        </a:rPr>
                        <a:t>质量</a:t>
                      </a:r>
                      <a:r>
                        <a:rPr lang="zh-CN" sz="900" b="1" kern="100" dirty="0">
                          <a:solidFill>
                            <a:schemeClr val="tx1"/>
                          </a:solidFill>
                          <a:effectLst/>
                        </a:rPr>
                        <a:t>目标与定位</a:t>
                      </a:r>
                      <a:endParaRPr lang="zh-CN" sz="9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034883206"/>
                  </a:ext>
                </a:extLst>
              </a:tr>
              <a:tr h="0">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900" b="0" kern="100" dirty="0">
                          <a:solidFill>
                            <a:srgbClr val="FF0000"/>
                          </a:solidFill>
                          <a:effectLst/>
                        </a:rPr>
                        <a:t>质量保证</a:t>
                      </a:r>
                      <a:r>
                        <a:rPr lang="zh-CN" sz="900" b="1" kern="100" dirty="0">
                          <a:solidFill>
                            <a:srgbClr val="FF0000"/>
                          </a:solidFill>
                          <a:effectLst/>
                        </a:rPr>
                        <a:t>规划</a:t>
                      </a:r>
                      <a:endParaRPr lang="zh-CN" sz="9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891639536"/>
                  </a:ext>
                </a:extLst>
              </a:tr>
              <a:tr h="202333">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900" b="0" kern="100" dirty="0">
                          <a:solidFill>
                            <a:schemeClr val="tx1"/>
                          </a:solidFill>
                          <a:effectLst/>
                        </a:rPr>
                        <a:t>质量</a:t>
                      </a:r>
                      <a:r>
                        <a:rPr lang="zh-CN" sz="900" b="1" kern="100" dirty="0">
                          <a:solidFill>
                            <a:schemeClr val="tx1"/>
                          </a:solidFill>
                          <a:effectLst/>
                        </a:rPr>
                        <a:t>文化</a:t>
                      </a:r>
                      <a:r>
                        <a:rPr lang="zh-CN" sz="900" b="0" kern="100" dirty="0">
                          <a:solidFill>
                            <a:schemeClr val="tx1"/>
                          </a:solidFill>
                          <a:effectLst/>
                        </a:rPr>
                        <a:t>建设</a:t>
                      </a:r>
                      <a:endParaRPr lang="zh-CN" sz="9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73096267"/>
                  </a:ext>
                </a:extLst>
              </a:tr>
              <a:tr h="163169">
                <a:tc vMerge="1">
                  <a:txBody>
                    <a:bodyPr/>
                    <a:lstStyle/>
                    <a:p>
                      <a:endParaRPr lang="zh-CN" altLang="en-US"/>
                    </a:p>
                  </a:txBody>
                  <a:tcPr/>
                </a:tc>
                <a:tc rowSpan="2">
                  <a:txBody>
                    <a:bodyPr/>
                    <a:lstStyle/>
                    <a:p>
                      <a:pPr algn="just">
                        <a:spcAft>
                          <a:spcPts val="0"/>
                        </a:spcAft>
                      </a:pPr>
                      <a:r>
                        <a:rPr lang="en-US" sz="1200" b="1" kern="100" dirty="0">
                          <a:solidFill>
                            <a:schemeClr val="tx1"/>
                          </a:solidFill>
                          <a:effectLst/>
                        </a:rPr>
                        <a:t>1.2</a:t>
                      </a:r>
                      <a:r>
                        <a:rPr lang="zh-CN" sz="1200" b="1" kern="100" dirty="0">
                          <a:solidFill>
                            <a:schemeClr val="tx1"/>
                          </a:solidFill>
                          <a:effectLst/>
                        </a:rPr>
                        <a:t>组织构架</a:t>
                      </a:r>
                      <a:endParaRPr lang="zh-CN"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a:spcAft>
                          <a:spcPts val="0"/>
                        </a:spcAft>
                      </a:pPr>
                      <a:r>
                        <a:rPr lang="zh-CN" sz="900" b="0" kern="100" dirty="0">
                          <a:solidFill>
                            <a:schemeClr val="tx1"/>
                          </a:solidFill>
                          <a:effectLst/>
                        </a:rPr>
                        <a:t>质量保证</a:t>
                      </a:r>
                      <a:r>
                        <a:rPr lang="zh-CN" sz="900" b="1" kern="100" dirty="0">
                          <a:solidFill>
                            <a:schemeClr val="tx1"/>
                          </a:solidFill>
                          <a:effectLst/>
                        </a:rPr>
                        <a:t>机构</a:t>
                      </a:r>
                      <a:r>
                        <a:rPr lang="zh-CN" sz="900" b="0" kern="100" dirty="0">
                          <a:solidFill>
                            <a:schemeClr val="tx1"/>
                          </a:solidFill>
                          <a:effectLst/>
                        </a:rPr>
                        <a:t>与分工</a:t>
                      </a:r>
                      <a:endParaRPr lang="zh-CN" sz="9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618485782"/>
                  </a:ext>
                </a:extLst>
              </a:tr>
              <a:tr h="189605">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900" b="0" kern="100" dirty="0">
                          <a:solidFill>
                            <a:schemeClr val="tx1"/>
                          </a:solidFill>
                          <a:effectLst/>
                        </a:rPr>
                        <a:t>质量保证</a:t>
                      </a:r>
                      <a:r>
                        <a:rPr lang="zh-CN" sz="900" b="1" kern="100" dirty="0">
                          <a:solidFill>
                            <a:schemeClr val="tx1"/>
                          </a:solidFill>
                          <a:effectLst/>
                        </a:rPr>
                        <a:t>队伍</a:t>
                      </a:r>
                      <a:endParaRPr lang="zh-CN" sz="9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541827877"/>
                  </a:ext>
                </a:extLst>
              </a:tr>
              <a:tr h="174863">
                <a:tc vMerge="1">
                  <a:txBody>
                    <a:bodyPr/>
                    <a:lstStyle/>
                    <a:p>
                      <a:endParaRPr lang="zh-CN" altLang="en-US"/>
                    </a:p>
                  </a:txBody>
                  <a:tcPr/>
                </a:tc>
                <a:tc rowSpan="2">
                  <a:txBody>
                    <a:bodyPr/>
                    <a:lstStyle/>
                    <a:p>
                      <a:pPr algn="just">
                        <a:spcAft>
                          <a:spcPts val="0"/>
                        </a:spcAft>
                      </a:pPr>
                      <a:r>
                        <a:rPr lang="en-US" sz="1200" b="1" kern="100" dirty="0">
                          <a:solidFill>
                            <a:schemeClr val="tx1"/>
                          </a:solidFill>
                          <a:effectLst/>
                        </a:rPr>
                        <a:t>1.3</a:t>
                      </a:r>
                      <a:r>
                        <a:rPr lang="zh-CN" sz="1200" b="1" kern="100" dirty="0">
                          <a:solidFill>
                            <a:schemeClr val="tx1"/>
                          </a:solidFill>
                          <a:effectLst/>
                        </a:rPr>
                        <a:t>制度构架</a:t>
                      </a:r>
                      <a:endParaRPr lang="zh-CN"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a:spcAft>
                          <a:spcPts val="0"/>
                        </a:spcAft>
                      </a:pPr>
                      <a:r>
                        <a:rPr lang="zh-CN" sz="900" b="0" kern="100" dirty="0">
                          <a:solidFill>
                            <a:schemeClr val="tx1"/>
                          </a:solidFill>
                          <a:effectLst/>
                        </a:rPr>
                        <a:t>质量保证</a:t>
                      </a:r>
                      <a:r>
                        <a:rPr lang="zh-CN" sz="900" b="1" kern="100" dirty="0">
                          <a:solidFill>
                            <a:schemeClr val="tx1"/>
                          </a:solidFill>
                          <a:effectLst/>
                        </a:rPr>
                        <a:t>制度</a:t>
                      </a:r>
                      <a:endParaRPr lang="zh-CN" sz="9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614488345"/>
                  </a:ext>
                </a:extLst>
              </a:tr>
              <a:tr h="168834">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900" b="1" kern="100" dirty="0">
                          <a:solidFill>
                            <a:schemeClr val="tx1"/>
                          </a:solidFill>
                          <a:effectLst/>
                        </a:rPr>
                        <a:t>执行</a:t>
                      </a:r>
                      <a:r>
                        <a:rPr lang="zh-CN" sz="900" b="0" kern="100" dirty="0">
                          <a:solidFill>
                            <a:schemeClr val="tx1"/>
                          </a:solidFill>
                          <a:effectLst/>
                        </a:rPr>
                        <a:t>与</a:t>
                      </a:r>
                      <a:r>
                        <a:rPr lang="zh-CN" sz="900" b="1" kern="100" dirty="0">
                          <a:solidFill>
                            <a:schemeClr val="tx1"/>
                          </a:solidFill>
                          <a:effectLst/>
                        </a:rPr>
                        <a:t>改进</a:t>
                      </a:r>
                      <a:endParaRPr lang="zh-CN" sz="9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35304266"/>
                  </a:ext>
                </a:extLst>
              </a:tr>
              <a:tr h="208362">
                <a:tc vMerge="1">
                  <a:txBody>
                    <a:bodyPr/>
                    <a:lstStyle/>
                    <a:p>
                      <a:endParaRPr lang="zh-CN" altLang="en-US"/>
                    </a:p>
                  </a:txBody>
                  <a:tcPr/>
                </a:tc>
                <a:tc rowSpan="2">
                  <a:txBody>
                    <a:bodyPr/>
                    <a:lstStyle/>
                    <a:p>
                      <a:pPr algn="just">
                        <a:spcAft>
                          <a:spcPts val="0"/>
                        </a:spcAft>
                      </a:pPr>
                      <a:r>
                        <a:rPr lang="en-US" sz="1200" b="1" kern="100" dirty="0">
                          <a:solidFill>
                            <a:schemeClr val="tx1"/>
                          </a:solidFill>
                          <a:effectLst/>
                        </a:rPr>
                        <a:t>1.4</a:t>
                      </a:r>
                      <a:r>
                        <a:rPr lang="zh-CN" sz="1200" b="1" kern="100" dirty="0">
                          <a:solidFill>
                            <a:schemeClr val="tx1"/>
                          </a:solidFill>
                          <a:effectLst/>
                        </a:rPr>
                        <a:t>信息系统</a:t>
                      </a:r>
                      <a:r>
                        <a:rPr lang="zh-CN" altLang="en-US" sz="1200" b="1" kern="100" dirty="0">
                          <a:solidFill>
                            <a:srgbClr val="FF0000"/>
                          </a:solidFill>
                          <a:effectLst/>
                        </a:rPr>
                        <a:t>（平台）</a:t>
                      </a:r>
                      <a:endParaRPr lang="zh-CN" sz="12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a:spcAft>
                          <a:spcPts val="0"/>
                        </a:spcAft>
                      </a:pPr>
                      <a:r>
                        <a:rPr lang="zh-CN" sz="900" b="0" kern="100" dirty="0">
                          <a:solidFill>
                            <a:schemeClr val="tx1"/>
                          </a:solidFill>
                          <a:effectLst/>
                        </a:rPr>
                        <a:t>信息采集与管理</a:t>
                      </a:r>
                      <a:endParaRPr lang="zh-CN" sz="9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279743934"/>
                  </a:ext>
                </a:extLst>
              </a:tr>
              <a:tr h="168834">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900" b="0" kern="100" dirty="0">
                          <a:solidFill>
                            <a:schemeClr val="tx1"/>
                          </a:solidFill>
                          <a:effectLst/>
                        </a:rPr>
                        <a:t>信息应用</a:t>
                      </a:r>
                      <a:endParaRPr lang="zh-CN" sz="9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95103753"/>
                  </a:ext>
                </a:extLst>
              </a:tr>
              <a:tr h="177795">
                <a:tc rowSpan="9">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b="1" kern="100" dirty="0">
                          <a:solidFill>
                            <a:schemeClr val="tx1"/>
                          </a:solidFill>
                          <a:effectLst/>
                        </a:rPr>
                        <a:t>2 </a:t>
                      </a:r>
                      <a:r>
                        <a:rPr lang="zh-CN" sz="1200" b="1" kern="100" dirty="0">
                          <a:solidFill>
                            <a:schemeClr val="tx1"/>
                          </a:solidFill>
                          <a:effectLst/>
                        </a:rPr>
                        <a:t>专业质量保证</a:t>
                      </a:r>
                      <a:r>
                        <a:rPr lang="zh-CN" altLang="en-US" sz="1200" b="1" kern="100" dirty="0">
                          <a:solidFill>
                            <a:srgbClr val="FF0000"/>
                          </a:solidFill>
                          <a:effectLst/>
                        </a:rPr>
                        <a:t>（</a:t>
                      </a:r>
                      <a:r>
                        <a:rPr lang="en-US" altLang="zh-CN" sz="1200" b="1" kern="100" dirty="0">
                          <a:solidFill>
                            <a:srgbClr val="FF0000"/>
                          </a:solidFill>
                          <a:effectLst/>
                        </a:rPr>
                        <a:t>PDCA+</a:t>
                      </a:r>
                      <a:r>
                        <a:rPr lang="zh-CN" altLang="en-US" sz="1200" b="1" kern="100" dirty="0">
                          <a:solidFill>
                            <a:srgbClr val="FF0000"/>
                          </a:solidFill>
                          <a:effectLst/>
                        </a:rPr>
                        <a:t>创新）</a:t>
                      </a:r>
                      <a:endParaRPr lang="zh-CN" altLang="zh-CN" sz="1200" b="1" kern="100" dirty="0">
                        <a:solidFill>
                          <a:srgbClr val="FF0000"/>
                        </a:solidFill>
                        <a:effectLst/>
                        <a:latin typeface="Calibri" panose="020F0502020204030204" pitchFamily="34" charset="0"/>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3">
                  <a:txBody>
                    <a:bodyPr/>
                    <a:lstStyle/>
                    <a:p>
                      <a:pPr algn="just">
                        <a:spcAft>
                          <a:spcPts val="0"/>
                        </a:spcAft>
                      </a:pPr>
                      <a:r>
                        <a:rPr lang="en-US" sz="1200" b="1" kern="100" dirty="0">
                          <a:solidFill>
                            <a:schemeClr val="tx1"/>
                          </a:solidFill>
                          <a:effectLst/>
                        </a:rPr>
                        <a:t>2.1</a:t>
                      </a:r>
                      <a:r>
                        <a:rPr lang="zh-CN" sz="1200" b="1" kern="100" dirty="0">
                          <a:solidFill>
                            <a:schemeClr val="tx1"/>
                          </a:solidFill>
                          <a:effectLst/>
                        </a:rPr>
                        <a:t>专业建设规划</a:t>
                      </a:r>
                      <a:endParaRPr lang="zh-CN"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a:spcAft>
                          <a:spcPts val="0"/>
                        </a:spcAft>
                      </a:pPr>
                      <a:r>
                        <a:rPr lang="zh-CN" sz="900" b="1" kern="100" dirty="0">
                          <a:solidFill>
                            <a:srgbClr val="FF0000"/>
                          </a:solidFill>
                          <a:effectLst/>
                        </a:rPr>
                        <a:t>规划制定与实施</a:t>
                      </a:r>
                      <a:endParaRPr lang="zh-CN" sz="9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140216990"/>
                  </a:ext>
                </a:extLst>
              </a:tr>
              <a:tr h="158546">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900" b="1" kern="100" dirty="0">
                          <a:solidFill>
                            <a:schemeClr val="tx1"/>
                          </a:solidFill>
                          <a:effectLst/>
                        </a:rPr>
                        <a:t>目标与标准</a:t>
                      </a:r>
                      <a:endParaRPr lang="zh-CN" sz="9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928247893"/>
                  </a:ext>
                </a:extLst>
              </a:tr>
              <a:tr h="168834">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900" b="1" kern="100" dirty="0">
                          <a:solidFill>
                            <a:schemeClr val="tx1"/>
                          </a:solidFill>
                          <a:effectLst/>
                        </a:rPr>
                        <a:t>条件保障</a:t>
                      </a:r>
                      <a:r>
                        <a:rPr lang="zh-CN" altLang="en-US" sz="900" b="1" kern="100" dirty="0">
                          <a:solidFill>
                            <a:schemeClr val="tx1"/>
                          </a:solidFill>
                          <a:effectLst/>
                        </a:rPr>
                        <a:t>（机制）</a:t>
                      </a:r>
                      <a:endParaRPr lang="zh-CN" sz="9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664925002"/>
                  </a:ext>
                </a:extLst>
              </a:tr>
              <a:tr h="168834">
                <a:tc vMerge="1">
                  <a:txBody>
                    <a:bodyPr/>
                    <a:lstStyle/>
                    <a:p>
                      <a:endParaRPr lang="zh-CN" altLang="en-US"/>
                    </a:p>
                  </a:txBody>
                  <a:tcPr/>
                </a:tc>
                <a:tc rowSpan="3">
                  <a:txBody>
                    <a:bodyPr/>
                    <a:lstStyle/>
                    <a:p>
                      <a:pPr algn="just">
                        <a:spcAft>
                          <a:spcPts val="0"/>
                        </a:spcAft>
                      </a:pPr>
                      <a:r>
                        <a:rPr lang="en-US" sz="1200" b="1" kern="100">
                          <a:solidFill>
                            <a:schemeClr val="tx1"/>
                          </a:solidFill>
                          <a:effectLst/>
                        </a:rPr>
                        <a:t>2.2</a:t>
                      </a:r>
                      <a:r>
                        <a:rPr lang="zh-CN" sz="1200" b="1" kern="100">
                          <a:solidFill>
                            <a:schemeClr val="tx1"/>
                          </a:solidFill>
                          <a:effectLst/>
                        </a:rPr>
                        <a:t>专业诊改</a:t>
                      </a:r>
                      <a:endParaRPr lang="zh-CN" sz="12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a:spcAft>
                          <a:spcPts val="0"/>
                        </a:spcAft>
                      </a:pPr>
                      <a:r>
                        <a:rPr lang="zh-CN" sz="900" b="0" kern="100" dirty="0">
                          <a:solidFill>
                            <a:schemeClr val="tx1"/>
                          </a:solidFill>
                          <a:effectLst/>
                        </a:rPr>
                        <a:t>诊改</a:t>
                      </a:r>
                      <a:r>
                        <a:rPr lang="zh-CN" sz="900" b="1" kern="100" dirty="0">
                          <a:solidFill>
                            <a:schemeClr val="tx1"/>
                          </a:solidFill>
                          <a:effectLst/>
                        </a:rPr>
                        <a:t>制度</a:t>
                      </a:r>
                      <a:r>
                        <a:rPr lang="zh-CN" sz="900" b="0" kern="100" dirty="0">
                          <a:solidFill>
                            <a:schemeClr val="tx1"/>
                          </a:solidFill>
                          <a:effectLst/>
                        </a:rPr>
                        <a:t>与</a:t>
                      </a:r>
                      <a:r>
                        <a:rPr lang="zh-CN" sz="900" b="1" kern="100" dirty="0">
                          <a:solidFill>
                            <a:schemeClr val="tx1"/>
                          </a:solidFill>
                          <a:effectLst/>
                        </a:rPr>
                        <a:t>运行</a:t>
                      </a:r>
                      <a:endParaRPr lang="zh-CN" sz="9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437760135"/>
                  </a:ext>
                </a:extLst>
              </a:tr>
              <a:tr h="168834">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900" b="0" kern="100" dirty="0">
                          <a:solidFill>
                            <a:schemeClr val="tx1"/>
                          </a:solidFill>
                          <a:effectLst/>
                        </a:rPr>
                        <a:t>诊改</a:t>
                      </a:r>
                      <a:r>
                        <a:rPr lang="zh-CN" sz="900" b="1" kern="100" dirty="0">
                          <a:solidFill>
                            <a:schemeClr val="tx1"/>
                          </a:solidFill>
                          <a:effectLst/>
                        </a:rPr>
                        <a:t>效果</a:t>
                      </a:r>
                      <a:endParaRPr lang="zh-CN" sz="9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399020339"/>
                  </a:ext>
                </a:extLst>
              </a:tr>
              <a:tr h="181270">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900" b="0" kern="100" dirty="0">
                          <a:solidFill>
                            <a:schemeClr val="tx1"/>
                          </a:solidFill>
                          <a:effectLst/>
                        </a:rPr>
                        <a:t>外部诊断（评估）结论应用</a:t>
                      </a:r>
                      <a:endParaRPr lang="zh-CN" sz="9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68730480"/>
                  </a:ext>
                </a:extLst>
              </a:tr>
              <a:tr h="168834">
                <a:tc vMerge="1">
                  <a:txBody>
                    <a:bodyPr/>
                    <a:lstStyle/>
                    <a:p>
                      <a:endParaRPr lang="zh-CN" altLang="en-US"/>
                    </a:p>
                  </a:txBody>
                  <a:tcPr/>
                </a:tc>
                <a:tc rowSpan="3">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b="1" kern="100" dirty="0">
                          <a:solidFill>
                            <a:schemeClr val="tx1"/>
                          </a:solidFill>
                          <a:effectLst/>
                        </a:rPr>
                        <a:t>2.3</a:t>
                      </a:r>
                      <a:r>
                        <a:rPr lang="zh-CN" sz="1200" b="1" kern="100" dirty="0">
                          <a:solidFill>
                            <a:schemeClr val="tx1"/>
                          </a:solidFill>
                          <a:effectLst/>
                        </a:rPr>
                        <a:t>课程质量保证</a:t>
                      </a:r>
                      <a:r>
                        <a:rPr lang="zh-CN" altLang="en-US" sz="1200" b="1" kern="100" dirty="0">
                          <a:solidFill>
                            <a:srgbClr val="FF0000"/>
                          </a:solidFill>
                          <a:effectLst/>
                        </a:rPr>
                        <a:t>（</a:t>
                      </a:r>
                      <a:r>
                        <a:rPr lang="en-US" altLang="zh-CN" sz="1200" b="1" kern="100" dirty="0">
                          <a:solidFill>
                            <a:srgbClr val="FF0000"/>
                          </a:solidFill>
                          <a:effectLst/>
                        </a:rPr>
                        <a:t>PDCA+</a:t>
                      </a:r>
                      <a:r>
                        <a:rPr lang="zh-CN" altLang="en-US" sz="1200" b="1" kern="100" dirty="0">
                          <a:solidFill>
                            <a:srgbClr val="FF0000"/>
                          </a:solidFill>
                          <a:effectLst/>
                        </a:rPr>
                        <a:t>创新）</a:t>
                      </a:r>
                      <a:endParaRPr lang="zh-CN" altLang="zh-CN" sz="1200" b="1" kern="100" dirty="0">
                        <a:solidFill>
                          <a:srgbClr val="FF0000"/>
                        </a:solidFill>
                        <a:effectLst/>
                        <a:latin typeface="Calibri" panose="020F0502020204030204" pitchFamily="34" charset="0"/>
                        <a:ea typeface="+mn-ea"/>
                        <a:cs typeface="Times New Roman" panose="02020603050405020304" pitchFamily="18" charset="0"/>
                      </a:endParaRPr>
                    </a:p>
                    <a:p>
                      <a:pPr algn="just">
                        <a:spcAft>
                          <a:spcPts val="0"/>
                        </a:spcAft>
                      </a:pPr>
                      <a:endParaRPr lang="zh-CN"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a:spcAft>
                          <a:spcPts val="0"/>
                        </a:spcAft>
                      </a:pPr>
                      <a:r>
                        <a:rPr lang="zh-CN" sz="900" b="1" kern="100" dirty="0">
                          <a:solidFill>
                            <a:srgbClr val="FF0000"/>
                          </a:solidFill>
                          <a:effectLst/>
                        </a:rPr>
                        <a:t>课程建设规划</a:t>
                      </a:r>
                      <a:endParaRPr lang="zh-CN" sz="9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195184207"/>
                  </a:ext>
                </a:extLst>
              </a:tr>
              <a:tr h="168834">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900" b="1" kern="100" dirty="0">
                          <a:solidFill>
                            <a:schemeClr val="tx1"/>
                          </a:solidFill>
                          <a:effectLst/>
                        </a:rPr>
                        <a:t>目标</a:t>
                      </a:r>
                      <a:r>
                        <a:rPr lang="zh-CN" sz="900" b="0" kern="100" dirty="0">
                          <a:solidFill>
                            <a:schemeClr val="tx1"/>
                          </a:solidFill>
                          <a:effectLst/>
                        </a:rPr>
                        <a:t>与</a:t>
                      </a:r>
                      <a:r>
                        <a:rPr lang="zh-CN" sz="900" b="1" kern="100" dirty="0">
                          <a:solidFill>
                            <a:schemeClr val="tx1"/>
                          </a:solidFill>
                          <a:effectLst/>
                        </a:rPr>
                        <a:t>标准</a:t>
                      </a:r>
                      <a:endParaRPr lang="zh-CN" sz="9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222850560"/>
                  </a:ext>
                </a:extLst>
              </a:tr>
              <a:tr h="168834">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900" b="0" kern="100" dirty="0">
                          <a:solidFill>
                            <a:schemeClr val="tx1"/>
                          </a:solidFill>
                          <a:effectLst/>
                        </a:rPr>
                        <a:t>诊改制度</a:t>
                      </a:r>
                      <a:r>
                        <a:rPr lang="zh-CN" sz="900" b="1" kern="100" dirty="0">
                          <a:solidFill>
                            <a:schemeClr val="tx1"/>
                          </a:solidFill>
                          <a:effectLst/>
                        </a:rPr>
                        <a:t>实施</a:t>
                      </a:r>
                      <a:r>
                        <a:rPr lang="zh-CN" sz="900" b="0" kern="100" dirty="0">
                          <a:solidFill>
                            <a:schemeClr val="tx1"/>
                          </a:solidFill>
                          <a:effectLst/>
                        </a:rPr>
                        <a:t>与</a:t>
                      </a:r>
                      <a:r>
                        <a:rPr lang="zh-CN" sz="900" b="1" kern="100" dirty="0">
                          <a:solidFill>
                            <a:schemeClr val="tx1"/>
                          </a:solidFill>
                          <a:effectLst/>
                        </a:rPr>
                        <a:t>效果</a:t>
                      </a:r>
                      <a:endParaRPr lang="zh-CN" sz="9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847489280"/>
                  </a:ext>
                </a:extLst>
              </a:tr>
              <a:tr h="168834">
                <a:tc rowSpan="4">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b="1" kern="100" dirty="0">
                          <a:solidFill>
                            <a:schemeClr val="tx1"/>
                          </a:solidFill>
                          <a:effectLst/>
                        </a:rPr>
                        <a:t>3 </a:t>
                      </a:r>
                      <a:r>
                        <a:rPr lang="zh-CN" sz="1200" b="1" kern="100" dirty="0">
                          <a:solidFill>
                            <a:schemeClr val="tx1"/>
                          </a:solidFill>
                          <a:effectLst/>
                        </a:rPr>
                        <a:t>师资质量保证</a:t>
                      </a:r>
                      <a:r>
                        <a:rPr lang="zh-CN" altLang="en-US" sz="1200" b="1" kern="100" dirty="0">
                          <a:solidFill>
                            <a:srgbClr val="FF0000"/>
                          </a:solidFill>
                          <a:effectLst/>
                        </a:rPr>
                        <a:t>（</a:t>
                      </a:r>
                      <a:r>
                        <a:rPr lang="en-US" altLang="zh-CN" sz="1200" b="1" kern="100" dirty="0">
                          <a:solidFill>
                            <a:srgbClr val="FF0000"/>
                          </a:solidFill>
                          <a:effectLst/>
                        </a:rPr>
                        <a:t>PDCA+</a:t>
                      </a:r>
                      <a:r>
                        <a:rPr lang="zh-CN" altLang="en-US" sz="1200" b="1" kern="100" dirty="0">
                          <a:solidFill>
                            <a:srgbClr val="FF0000"/>
                          </a:solidFill>
                          <a:effectLst/>
                        </a:rPr>
                        <a:t>创新）</a:t>
                      </a:r>
                      <a:endParaRPr lang="zh-CN" altLang="zh-CN" sz="1200" b="1" kern="100" dirty="0">
                        <a:solidFill>
                          <a:srgbClr val="FF0000"/>
                        </a:solidFill>
                        <a:effectLst/>
                        <a:latin typeface="Calibri" panose="020F0502020204030204" pitchFamily="34" charset="0"/>
                        <a:ea typeface="+mn-ea"/>
                        <a:cs typeface="Times New Roman" panose="02020603050405020304" pitchFamily="18" charset="0"/>
                      </a:endParaRPr>
                    </a:p>
                    <a:p>
                      <a:pPr algn="just">
                        <a:spcAft>
                          <a:spcPts val="0"/>
                        </a:spcAft>
                      </a:pPr>
                      <a:endParaRPr lang="zh-CN"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2">
                  <a:txBody>
                    <a:bodyPr/>
                    <a:lstStyle/>
                    <a:p>
                      <a:pPr algn="just">
                        <a:spcAft>
                          <a:spcPts val="0"/>
                        </a:spcAft>
                      </a:pPr>
                      <a:r>
                        <a:rPr lang="en-US" sz="1200" b="1" kern="100" dirty="0">
                          <a:solidFill>
                            <a:schemeClr val="tx1"/>
                          </a:solidFill>
                          <a:effectLst/>
                        </a:rPr>
                        <a:t>3.1</a:t>
                      </a:r>
                      <a:r>
                        <a:rPr lang="zh-CN" sz="1200" b="1" kern="100" dirty="0">
                          <a:solidFill>
                            <a:schemeClr val="tx1"/>
                          </a:solidFill>
                          <a:effectLst/>
                        </a:rPr>
                        <a:t>师资队伍建设规划</a:t>
                      </a:r>
                      <a:endParaRPr lang="zh-CN"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a:spcAft>
                          <a:spcPts val="0"/>
                        </a:spcAft>
                      </a:pPr>
                      <a:r>
                        <a:rPr lang="zh-CN" sz="900" b="1" kern="100" dirty="0">
                          <a:solidFill>
                            <a:srgbClr val="FF0000"/>
                          </a:solidFill>
                          <a:effectLst/>
                        </a:rPr>
                        <a:t>规划制定</a:t>
                      </a:r>
                      <a:endParaRPr lang="zh-CN" sz="9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127463023"/>
                  </a:ext>
                </a:extLst>
              </a:tr>
              <a:tr h="168834">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900" b="0" kern="100" dirty="0">
                          <a:solidFill>
                            <a:schemeClr val="tx1"/>
                          </a:solidFill>
                          <a:effectLst/>
                        </a:rPr>
                        <a:t>实施</a:t>
                      </a:r>
                      <a:r>
                        <a:rPr lang="zh-CN" sz="900" b="1" kern="100" dirty="0">
                          <a:solidFill>
                            <a:schemeClr val="tx1"/>
                          </a:solidFill>
                          <a:effectLst/>
                        </a:rPr>
                        <a:t>保障</a:t>
                      </a:r>
                      <a:endParaRPr lang="zh-CN" sz="9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681444568"/>
                  </a:ext>
                </a:extLst>
              </a:tr>
              <a:tr h="168834">
                <a:tc vMerge="1">
                  <a:txBody>
                    <a:bodyPr/>
                    <a:lstStyle/>
                    <a:p>
                      <a:endParaRPr lang="zh-CN" altLang="en-US"/>
                    </a:p>
                  </a:txBody>
                  <a:tcPr/>
                </a:tc>
                <a:tc rowSpan="2">
                  <a:txBody>
                    <a:bodyPr/>
                    <a:lstStyle/>
                    <a:p>
                      <a:pPr algn="just">
                        <a:spcAft>
                          <a:spcPts val="0"/>
                        </a:spcAft>
                      </a:pPr>
                      <a:r>
                        <a:rPr lang="en-US" sz="1200" b="1" kern="100" dirty="0">
                          <a:solidFill>
                            <a:schemeClr val="tx1"/>
                          </a:solidFill>
                          <a:effectLst/>
                        </a:rPr>
                        <a:t>3.2</a:t>
                      </a:r>
                      <a:r>
                        <a:rPr lang="zh-CN" sz="1200" b="1" kern="100" dirty="0">
                          <a:solidFill>
                            <a:schemeClr val="tx1"/>
                          </a:solidFill>
                          <a:effectLst/>
                        </a:rPr>
                        <a:t>师资建设诊改工作</a:t>
                      </a:r>
                      <a:endParaRPr lang="zh-CN"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a:spcAft>
                          <a:spcPts val="0"/>
                        </a:spcAft>
                      </a:pPr>
                      <a:r>
                        <a:rPr lang="zh-CN" sz="900" b="0" kern="100" dirty="0">
                          <a:solidFill>
                            <a:schemeClr val="tx1"/>
                          </a:solidFill>
                          <a:effectLst/>
                        </a:rPr>
                        <a:t>诊改制度</a:t>
                      </a:r>
                      <a:r>
                        <a:rPr lang="zh-CN" altLang="en-US" sz="900" b="1" kern="100" dirty="0">
                          <a:solidFill>
                            <a:schemeClr val="tx1"/>
                          </a:solidFill>
                          <a:effectLst/>
                        </a:rPr>
                        <a:t>（运行）</a:t>
                      </a:r>
                      <a:endParaRPr lang="zh-CN" sz="9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488738076"/>
                  </a:ext>
                </a:extLst>
              </a:tr>
              <a:tr h="168834">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900" b="0" kern="100" dirty="0">
                          <a:solidFill>
                            <a:schemeClr val="tx1"/>
                          </a:solidFill>
                          <a:effectLst/>
                        </a:rPr>
                        <a:t>实施</a:t>
                      </a:r>
                      <a:r>
                        <a:rPr lang="zh-CN" sz="900" b="1" kern="100" dirty="0">
                          <a:solidFill>
                            <a:schemeClr val="tx1"/>
                          </a:solidFill>
                          <a:effectLst/>
                        </a:rPr>
                        <a:t>效果</a:t>
                      </a:r>
                      <a:endParaRPr lang="zh-CN" sz="9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272239977"/>
                  </a:ext>
                </a:extLst>
              </a:tr>
              <a:tr h="168834">
                <a:tc rowSpan="5">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b="1" kern="100" dirty="0">
                          <a:solidFill>
                            <a:schemeClr val="tx1"/>
                          </a:solidFill>
                          <a:effectLst/>
                        </a:rPr>
                        <a:t>4 </a:t>
                      </a:r>
                      <a:r>
                        <a:rPr lang="zh-CN" sz="1200" b="1" kern="100" dirty="0">
                          <a:solidFill>
                            <a:schemeClr val="tx1"/>
                          </a:solidFill>
                          <a:effectLst/>
                        </a:rPr>
                        <a:t>学生全面发展保证</a:t>
                      </a:r>
                      <a:r>
                        <a:rPr lang="zh-CN" altLang="en-US" sz="1200" b="1" kern="100" dirty="0">
                          <a:solidFill>
                            <a:srgbClr val="FF0000"/>
                          </a:solidFill>
                          <a:effectLst/>
                        </a:rPr>
                        <a:t>（</a:t>
                      </a:r>
                      <a:r>
                        <a:rPr lang="en-US" altLang="zh-CN" sz="1200" b="1" kern="100" dirty="0">
                          <a:solidFill>
                            <a:srgbClr val="FF0000"/>
                          </a:solidFill>
                          <a:effectLst/>
                        </a:rPr>
                        <a:t>PDCA+</a:t>
                      </a:r>
                      <a:r>
                        <a:rPr lang="zh-CN" altLang="en-US" sz="1200" b="1" kern="100" dirty="0">
                          <a:solidFill>
                            <a:srgbClr val="FF0000"/>
                          </a:solidFill>
                          <a:effectLst/>
                        </a:rPr>
                        <a:t>创新）</a:t>
                      </a:r>
                      <a:endParaRPr lang="zh-CN" altLang="zh-CN" sz="1200" b="1" kern="100" dirty="0">
                        <a:solidFill>
                          <a:srgbClr val="FF0000"/>
                        </a:solidFill>
                        <a:effectLst/>
                        <a:latin typeface="Calibri" panose="020F0502020204030204" pitchFamily="34" charset="0"/>
                        <a:ea typeface="+mn-ea"/>
                        <a:cs typeface="Times New Roman" panose="02020603050405020304" pitchFamily="18" charset="0"/>
                      </a:endParaRPr>
                    </a:p>
                    <a:p>
                      <a:pPr algn="just">
                        <a:spcAft>
                          <a:spcPts val="0"/>
                        </a:spcAft>
                      </a:pPr>
                      <a:endParaRPr lang="zh-CN"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3">
                  <a:txBody>
                    <a:bodyPr/>
                    <a:lstStyle/>
                    <a:p>
                      <a:pPr algn="just">
                        <a:spcAft>
                          <a:spcPts val="0"/>
                        </a:spcAft>
                      </a:pPr>
                      <a:r>
                        <a:rPr lang="en-US" sz="1200" b="1" kern="100" dirty="0">
                          <a:solidFill>
                            <a:schemeClr val="tx1"/>
                          </a:solidFill>
                          <a:effectLst/>
                        </a:rPr>
                        <a:t>4.1</a:t>
                      </a:r>
                      <a:r>
                        <a:rPr lang="zh-CN" sz="1200" b="1" kern="100" dirty="0">
                          <a:solidFill>
                            <a:schemeClr val="tx1"/>
                          </a:solidFill>
                          <a:effectLst/>
                        </a:rPr>
                        <a:t>育人体系</a:t>
                      </a:r>
                      <a:endParaRPr lang="zh-CN" sz="12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a:spcAft>
                          <a:spcPts val="0"/>
                        </a:spcAft>
                      </a:pPr>
                      <a:r>
                        <a:rPr lang="zh-CN" sz="900" b="1" kern="100" dirty="0">
                          <a:solidFill>
                            <a:srgbClr val="FF0000"/>
                          </a:solidFill>
                          <a:effectLst/>
                        </a:rPr>
                        <a:t>育人规划</a:t>
                      </a:r>
                      <a:endParaRPr lang="zh-CN" sz="9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289417587"/>
                  </a:ext>
                </a:extLst>
              </a:tr>
              <a:tr h="168834">
                <a:tc vMerge="1">
                  <a:txBody>
                    <a:bodyPr/>
                    <a:lstStyle/>
                    <a:p>
                      <a:endParaRPr lang="zh-CN" altLang="en-US"/>
                    </a:p>
                  </a:txBody>
                  <a:tcPr/>
                </a:tc>
                <a:tc vMerge="1">
                  <a:txBody>
                    <a:bodyPr/>
                    <a:lstStyle/>
                    <a:p>
                      <a:endParaRPr lang="zh-CN" altLang="en-US"/>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CN" sz="900" b="0" kern="100" dirty="0">
                          <a:solidFill>
                            <a:schemeClr val="tx1"/>
                          </a:solidFill>
                          <a:effectLst/>
                        </a:rPr>
                        <a:t>诊改制度</a:t>
                      </a:r>
                      <a:r>
                        <a:rPr lang="zh-CN" altLang="en-US" sz="900" b="1" kern="100" dirty="0">
                          <a:solidFill>
                            <a:schemeClr val="tx1"/>
                          </a:solidFill>
                          <a:effectLst/>
                        </a:rPr>
                        <a:t>（运行）</a:t>
                      </a:r>
                      <a:endParaRPr lang="zh-CN" altLang="zh-CN" sz="900" b="1" kern="100" dirty="0">
                        <a:solidFill>
                          <a:schemeClr val="tx1"/>
                        </a:solidFill>
                        <a:effectLst/>
                        <a:latin typeface="Calibri" panose="020F0502020204030204" pitchFamily="34" charset="0"/>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094401436"/>
                  </a:ext>
                </a:extLst>
              </a:tr>
              <a:tr h="168834">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900" b="0" kern="100" dirty="0">
                          <a:solidFill>
                            <a:schemeClr val="tx1"/>
                          </a:solidFill>
                          <a:effectLst/>
                        </a:rPr>
                        <a:t>实施与</a:t>
                      </a:r>
                      <a:r>
                        <a:rPr lang="zh-CN" sz="900" b="1" kern="100" dirty="0">
                          <a:solidFill>
                            <a:schemeClr val="tx1"/>
                          </a:solidFill>
                          <a:effectLst/>
                        </a:rPr>
                        <a:t>效果</a:t>
                      </a:r>
                      <a:endParaRPr lang="zh-CN" sz="9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756244557"/>
                  </a:ext>
                </a:extLst>
              </a:tr>
              <a:tr h="168834">
                <a:tc vMerge="1">
                  <a:txBody>
                    <a:bodyPr/>
                    <a:lstStyle/>
                    <a:p>
                      <a:endParaRPr lang="zh-CN" altLang="en-US"/>
                    </a:p>
                  </a:txBody>
                  <a:tcPr/>
                </a:tc>
                <a:tc rowSpan="2">
                  <a:txBody>
                    <a:bodyPr/>
                    <a:lstStyle/>
                    <a:p>
                      <a:pPr algn="just">
                        <a:spcAft>
                          <a:spcPts val="0"/>
                        </a:spcAft>
                      </a:pPr>
                      <a:r>
                        <a:rPr lang="en-US" sz="1200" b="1" kern="100" dirty="0">
                          <a:solidFill>
                            <a:schemeClr val="tx1"/>
                          </a:solidFill>
                          <a:effectLst/>
                        </a:rPr>
                        <a:t>4.2</a:t>
                      </a:r>
                      <a:r>
                        <a:rPr lang="zh-CN" sz="1200" b="1" kern="100" dirty="0">
                          <a:solidFill>
                            <a:schemeClr val="tx1"/>
                          </a:solidFill>
                          <a:effectLst/>
                        </a:rPr>
                        <a:t>成长环境</a:t>
                      </a:r>
                      <a:r>
                        <a:rPr lang="zh-CN" altLang="en-US" sz="1200" b="1" kern="100" dirty="0">
                          <a:solidFill>
                            <a:srgbClr val="FF0000"/>
                          </a:solidFill>
                          <a:effectLst/>
                        </a:rPr>
                        <a:t>（服务）</a:t>
                      </a:r>
                      <a:endParaRPr lang="zh-CN" sz="12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a:spcAft>
                          <a:spcPts val="0"/>
                        </a:spcAft>
                      </a:pPr>
                      <a:r>
                        <a:rPr lang="zh-CN" sz="900" b="0" kern="100" dirty="0">
                          <a:solidFill>
                            <a:schemeClr val="tx1"/>
                          </a:solidFill>
                          <a:effectLst/>
                        </a:rPr>
                        <a:t>安全与生活</a:t>
                      </a:r>
                      <a:r>
                        <a:rPr lang="zh-CN" sz="900" b="1" kern="100" dirty="0">
                          <a:solidFill>
                            <a:schemeClr val="tx1"/>
                          </a:solidFill>
                          <a:effectLst/>
                        </a:rPr>
                        <a:t>保障</a:t>
                      </a:r>
                      <a:endParaRPr lang="zh-CN" sz="9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537495285"/>
                  </a:ext>
                </a:extLst>
              </a:tr>
              <a:tr h="203926">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900" b="0" kern="100" dirty="0">
                          <a:solidFill>
                            <a:schemeClr val="tx1"/>
                          </a:solidFill>
                          <a:effectLst/>
                        </a:rPr>
                        <a:t>特殊学生群体</a:t>
                      </a:r>
                      <a:r>
                        <a:rPr lang="zh-CN" sz="900" b="1" kern="100" dirty="0">
                          <a:solidFill>
                            <a:schemeClr val="tx1"/>
                          </a:solidFill>
                          <a:effectLst/>
                        </a:rPr>
                        <a:t>服务</a:t>
                      </a:r>
                      <a:r>
                        <a:rPr lang="zh-CN" sz="900" b="0" kern="100" dirty="0">
                          <a:solidFill>
                            <a:schemeClr val="tx1"/>
                          </a:solidFill>
                          <a:effectLst/>
                        </a:rPr>
                        <a:t>与资助</a:t>
                      </a:r>
                      <a:endParaRPr lang="zh-CN" sz="9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72975756"/>
                  </a:ext>
                </a:extLst>
              </a:tr>
              <a:tr h="168834">
                <a:tc rowSpan="10">
                  <a:txBody>
                    <a:bodyPr/>
                    <a:lstStyle/>
                    <a:p>
                      <a:pPr algn="just">
                        <a:spcAft>
                          <a:spcPts val="0"/>
                        </a:spcAft>
                      </a:pPr>
                      <a:r>
                        <a:rPr lang="en-US" sz="1200" b="1" kern="100" dirty="0">
                          <a:solidFill>
                            <a:schemeClr val="tx1"/>
                          </a:solidFill>
                          <a:effectLst/>
                        </a:rPr>
                        <a:t>5 </a:t>
                      </a:r>
                      <a:r>
                        <a:rPr lang="zh-CN" sz="1200" b="1" kern="100" dirty="0">
                          <a:solidFill>
                            <a:schemeClr val="tx1"/>
                          </a:solidFill>
                          <a:effectLst/>
                        </a:rPr>
                        <a:t>体系运行</a:t>
                      </a:r>
                      <a:r>
                        <a:rPr lang="zh-CN" sz="1200" b="1" kern="100" dirty="0">
                          <a:solidFill>
                            <a:srgbClr val="FF0000"/>
                          </a:solidFill>
                          <a:effectLst/>
                        </a:rPr>
                        <a:t>效果</a:t>
                      </a:r>
                      <a:endParaRPr lang="zh-CN" sz="12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3">
                  <a:txBody>
                    <a:bodyPr/>
                    <a:lstStyle/>
                    <a:p>
                      <a:pPr algn="just">
                        <a:spcAft>
                          <a:spcPts val="0"/>
                        </a:spcAft>
                      </a:pPr>
                      <a:r>
                        <a:rPr lang="en-US" sz="1200" b="1" kern="100" dirty="0">
                          <a:solidFill>
                            <a:schemeClr val="tx1"/>
                          </a:solidFill>
                          <a:effectLst/>
                        </a:rPr>
                        <a:t>5.1</a:t>
                      </a:r>
                      <a:r>
                        <a:rPr lang="zh-CN" sz="1200" b="1" kern="100" dirty="0">
                          <a:solidFill>
                            <a:schemeClr val="tx1"/>
                          </a:solidFill>
                          <a:effectLst/>
                        </a:rPr>
                        <a:t>外部环境改进</a:t>
                      </a:r>
                      <a:endParaRPr lang="zh-CN"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a:spcAft>
                          <a:spcPts val="0"/>
                        </a:spcAft>
                      </a:pPr>
                      <a:r>
                        <a:rPr lang="zh-CN" sz="900" b="1" kern="100" dirty="0">
                          <a:solidFill>
                            <a:schemeClr val="tx1"/>
                          </a:solidFill>
                          <a:effectLst/>
                        </a:rPr>
                        <a:t>政策</a:t>
                      </a:r>
                      <a:r>
                        <a:rPr lang="zh-CN" sz="900" b="0" kern="100" dirty="0">
                          <a:solidFill>
                            <a:schemeClr val="tx1"/>
                          </a:solidFill>
                          <a:effectLst/>
                        </a:rPr>
                        <a:t>环境</a:t>
                      </a:r>
                      <a:endParaRPr lang="zh-CN" sz="9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235220510"/>
                  </a:ext>
                </a:extLst>
              </a:tr>
              <a:tr h="168834">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900" b="1" kern="100" dirty="0">
                          <a:solidFill>
                            <a:schemeClr val="tx1"/>
                          </a:solidFill>
                          <a:effectLst/>
                        </a:rPr>
                        <a:t>资源</a:t>
                      </a:r>
                      <a:r>
                        <a:rPr lang="zh-CN" sz="900" b="0" kern="100" dirty="0">
                          <a:solidFill>
                            <a:schemeClr val="tx1"/>
                          </a:solidFill>
                          <a:effectLst/>
                        </a:rPr>
                        <a:t>环境</a:t>
                      </a:r>
                      <a:endParaRPr lang="zh-CN" sz="9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324592972"/>
                  </a:ext>
                </a:extLst>
              </a:tr>
              <a:tr h="168834">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900" b="1" kern="100" dirty="0">
                          <a:solidFill>
                            <a:schemeClr val="tx1"/>
                          </a:solidFill>
                          <a:effectLst/>
                        </a:rPr>
                        <a:t>合作</a:t>
                      </a:r>
                      <a:r>
                        <a:rPr lang="zh-CN" sz="900" b="0" kern="100" dirty="0">
                          <a:solidFill>
                            <a:schemeClr val="tx1"/>
                          </a:solidFill>
                          <a:effectLst/>
                        </a:rPr>
                        <a:t>发展环境</a:t>
                      </a:r>
                      <a:endParaRPr lang="zh-CN" sz="9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311925700"/>
                  </a:ext>
                </a:extLst>
              </a:tr>
              <a:tr h="168834">
                <a:tc vMerge="1">
                  <a:txBody>
                    <a:bodyPr/>
                    <a:lstStyle/>
                    <a:p>
                      <a:endParaRPr lang="zh-CN" altLang="en-US"/>
                    </a:p>
                  </a:txBody>
                  <a:tcPr/>
                </a:tc>
                <a:tc rowSpan="3">
                  <a:txBody>
                    <a:bodyPr/>
                    <a:lstStyle/>
                    <a:p>
                      <a:pPr algn="just">
                        <a:spcAft>
                          <a:spcPts val="0"/>
                        </a:spcAft>
                      </a:pPr>
                      <a:r>
                        <a:rPr lang="en-US" sz="1200" b="1" kern="100" dirty="0">
                          <a:solidFill>
                            <a:schemeClr val="tx1"/>
                          </a:solidFill>
                          <a:effectLst/>
                        </a:rPr>
                        <a:t>5.2</a:t>
                      </a:r>
                      <a:r>
                        <a:rPr lang="zh-CN" sz="1200" b="1" kern="100" dirty="0">
                          <a:solidFill>
                            <a:schemeClr val="tx1"/>
                          </a:solidFill>
                          <a:effectLst/>
                        </a:rPr>
                        <a:t>质量事故管控</a:t>
                      </a:r>
                      <a:endParaRPr lang="zh-CN"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a:spcAft>
                          <a:spcPts val="0"/>
                        </a:spcAft>
                      </a:pPr>
                      <a:r>
                        <a:rPr lang="zh-CN" sz="900" b="0" kern="100" dirty="0">
                          <a:solidFill>
                            <a:schemeClr val="tx1"/>
                          </a:solidFill>
                          <a:effectLst/>
                        </a:rPr>
                        <a:t>管控制度</a:t>
                      </a:r>
                      <a:endParaRPr lang="zh-CN" sz="9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361825654"/>
                  </a:ext>
                </a:extLst>
              </a:tr>
              <a:tr h="192953">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900" b="0" kern="100" dirty="0">
                          <a:solidFill>
                            <a:schemeClr val="tx1"/>
                          </a:solidFill>
                          <a:effectLst/>
                        </a:rPr>
                        <a:t>发生率及影响</a:t>
                      </a:r>
                      <a:endParaRPr lang="zh-CN" sz="9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57088938"/>
                  </a:ext>
                </a:extLst>
              </a:tr>
              <a:tr h="180893">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900" b="1" kern="100" dirty="0">
                          <a:solidFill>
                            <a:schemeClr val="tx1"/>
                          </a:solidFill>
                          <a:effectLst/>
                        </a:rPr>
                        <a:t>预警机制</a:t>
                      </a:r>
                      <a:endParaRPr lang="zh-CN" sz="9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918809813"/>
                  </a:ext>
                </a:extLst>
              </a:tr>
              <a:tr h="168834">
                <a:tc vMerge="1">
                  <a:txBody>
                    <a:bodyPr/>
                    <a:lstStyle/>
                    <a:p>
                      <a:endParaRPr lang="zh-CN" altLang="en-US"/>
                    </a:p>
                  </a:txBody>
                  <a:tcPr/>
                </a:tc>
                <a:tc rowSpan="3">
                  <a:txBody>
                    <a:bodyPr/>
                    <a:lstStyle/>
                    <a:p>
                      <a:pPr algn="just">
                        <a:spcAft>
                          <a:spcPts val="0"/>
                        </a:spcAft>
                      </a:pPr>
                      <a:r>
                        <a:rPr lang="en-US" sz="1200" b="1" kern="100" dirty="0">
                          <a:solidFill>
                            <a:schemeClr val="tx1"/>
                          </a:solidFill>
                          <a:effectLst/>
                        </a:rPr>
                        <a:t>5.3</a:t>
                      </a:r>
                      <a:r>
                        <a:rPr lang="zh-CN" sz="1200" b="1" kern="100" dirty="0">
                          <a:solidFill>
                            <a:schemeClr val="tx1"/>
                          </a:solidFill>
                          <a:effectLst/>
                        </a:rPr>
                        <a:t>质量保证效果</a:t>
                      </a:r>
                      <a:endParaRPr lang="zh-CN"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a:spcAft>
                          <a:spcPts val="0"/>
                        </a:spcAft>
                      </a:pPr>
                      <a:r>
                        <a:rPr lang="zh-CN" sz="900" b="1" kern="100" dirty="0">
                          <a:solidFill>
                            <a:srgbClr val="FF0000"/>
                          </a:solidFill>
                          <a:effectLst/>
                        </a:rPr>
                        <a:t>规划体系建设及效果</a:t>
                      </a:r>
                      <a:r>
                        <a:rPr lang="zh-CN" altLang="en-US" sz="900" b="1" kern="100" dirty="0">
                          <a:solidFill>
                            <a:srgbClr val="FF0000"/>
                          </a:solidFill>
                          <a:effectLst/>
                        </a:rPr>
                        <a:t>（目标链）</a:t>
                      </a:r>
                      <a:endParaRPr lang="zh-CN" sz="9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084531662"/>
                  </a:ext>
                </a:extLst>
              </a:tr>
              <a:tr h="168834">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900" b="1" kern="100" dirty="0">
                          <a:solidFill>
                            <a:schemeClr val="tx1"/>
                          </a:solidFill>
                          <a:effectLst/>
                        </a:rPr>
                        <a:t>标准体系</a:t>
                      </a:r>
                      <a:r>
                        <a:rPr lang="zh-CN" sz="900" b="0" kern="100" dirty="0">
                          <a:solidFill>
                            <a:schemeClr val="tx1"/>
                          </a:solidFill>
                          <a:effectLst/>
                        </a:rPr>
                        <a:t>建设及效果</a:t>
                      </a:r>
                      <a:r>
                        <a:rPr lang="zh-CN" altLang="en-US" sz="900" b="1" kern="100" dirty="0">
                          <a:solidFill>
                            <a:schemeClr val="tx1"/>
                          </a:solidFill>
                          <a:effectLst/>
                        </a:rPr>
                        <a:t>（标准链）</a:t>
                      </a:r>
                      <a:endParaRPr lang="zh-CN" sz="9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475099941"/>
                  </a:ext>
                </a:extLst>
              </a:tr>
              <a:tr h="168834">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900" b="1" kern="100" dirty="0">
                          <a:solidFill>
                            <a:schemeClr val="tx1"/>
                          </a:solidFill>
                          <a:effectLst/>
                        </a:rPr>
                        <a:t>诊改</a:t>
                      </a:r>
                      <a:r>
                        <a:rPr lang="zh-CN" sz="900" b="0" kern="100" dirty="0">
                          <a:solidFill>
                            <a:schemeClr val="tx1"/>
                          </a:solidFill>
                          <a:effectLst/>
                        </a:rPr>
                        <a:t>机制建设及效果</a:t>
                      </a:r>
                      <a:r>
                        <a:rPr lang="zh-CN" altLang="en-US" sz="900" b="1" kern="100" dirty="0">
                          <a:solidFill>
                            <a:schemeClr val="tx1"/>
                          </a:solidFill>
                          <a:effectLst/>
                        </a:rPr>
                        <a:t>（体系成效）</a:t>
                      </a:r>
                      <a:endParaRPr lang="zh-CN" sz="9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503487038"/>
                  </a:ext>
                </a:extLst>
              </a:tr>
              <a:tr h="201332">
                <a:tc vMerge="1">
                  <a:txBody>
                    <a:bodyPr/>
                    <a:lstStyle/>
                    <a:p>
                      <a:endParaRPr lang="zh-CN" altLang="en-US"/>
                    </a:p>
                  </a:txBody>
                  <a:tcPr/>
                </a:tc>
                <a:tc>
                  <a:txBody>
                    <a:bodyPr/>
                    <a:lstStyle/>
                    <a:p>
                      <a:pPr algn="just">
                        <a:spcAft>
                          <a:spcPts val="0"/>
                        </a:spcAft>
                      </a:pPr>
                      <a:r>
                        <a:rPr lang="en-US" sz="1200" b="1" kern="100" dirty="0">
                          <a:solidFill>
                            <a:schemeClr val="tx1"/>
                          </a:solidFill>
                          <a:effectLst/>
                        </a:rPr>
                        <a:t>5.4</a:t>
                      </a:r>
                      <a:r>
                        <a:rPr lang="zh-CN" sz="1200" b="1" kern="100" dirty="0">
                          <a:solidFill>
                            <a:schemeClr val="tx1"/>
                          </a:solidFill>
                          <a:effectLst/>
                        </a:rPr>
                        <a:t>体系</a:t>
                      </a:r>
                      <a:r>
                        <a:rPr lang="zh-CN" sz="1200" b="1" kern="100" dirty="0">
                          <a:solidFill>
                            <a:srgbClr val="FF0000"/>
                          </a:solidFill>
                          <a:effectLst/>
                        </a:rPr>
                        <a:t>特色</a:t>
                      </a:r>
                      <a:endParaRPr lang="zh-CN" sz="12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a:spcAft>
                          <a:spcPts val="0"/>
                        </a:spcAft>
                      </a:pPr>
                      <a:r>
                        <a:rPr lang="zh-CN" sz="900" b="0" kern="100" dirty="0">
                          <a:solidFill>
                            <a:schemeClr val="tx1"/>
                          </a:solidFill>
                          <a:effectLst/>
                        </a:rPr>
                        <a:t>学校质量保证体系特色</a:t>
                      </a:r>
                      <a:endParaRPr lang="zh-CN" sz="9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679393900"/>
                  </a:ext>
                </a:extLst>
              </a:tr>
            </a:tbl>
          </a:graphicData>
        </a:graphic>
      </p:graphicFrame>
      <p:sp>
        <p:nvSpPr>
          <p:cNvPr id="8" name="矩形 7"/>
          <p:cNvSpPr/>
          <p:nvPr/>
        </p:nvSpPr>
        <p:spPr>
          <a:xfrm>
            <a:off x="457524" y="182345"/>
            <a:ext cx="480131" cy="647965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eaVert" wrap="square">
            <a:spAutoFit/>
          </a:bodyPr>
          <a:lstStyle/>
          <a:p>
            <a:pPr marL="0" lvl="1">
              <a:lnSpc>
                <a:spcPct val="120000"/>
              </a:lnSpc>
            </a:pPr>
            <a:r>
              <a:rPr lang="zh-CN" altLang="en-US" sz="1600" b="1" dirty="0">
                <a:solidFill>
                  <a:srgbClr val="0000FF"/>
                </a:solidFill>
              </a:rPr>
              <a:t>诊断项目参考表明确了“</a:t>
            </a:r>
            <a:r>
              <a:rPr lang="zh-CN" altLang="en-US" sz="1600" b="1" dirty="0">
                <a:solidFill>
                  <a:srgbClr val="FF0000"/>
                </a:solidFill>
              </a:rPr>
              <a:t>五纵五横一平台</a:t>
            </a:r>
            <a:r>
              <a:rPr lang="zh-CN" altLang="en-US" sz="1600" b="1" dirty="0">
                <a:solidFill>
                  <a:srgbClr val="0000FF"/>
                </a:solidFill>
              </a:rPr>
              <a:t>”内部质量保证体系逻辑结构</a:t>
            </a:r>
            <a:endParaRPr lang="en-US" altLang="zh-CN" sz="1600" b="1" dirty="0">
              <a:solidFill>
                <a:srgbClr val="0000FF"/>
              </a:solidFill>
            </a:endParaRPr>
          </a:p>
        </p:txBody>
      </p:sp>
      <p:cxnSp>
        <p:nvCxnSpPr>
          <p:cNvPr id="9" name="直接连接符 8"/>
          <p:cNvCxnSpPr/>
          <p:nvPr/>
        </p:nvCxnSpPr>
        <p:spPr>
          <a:xfrm>
            <a:off x="6732240" y="692696"/>
            <a:ext cx="1512168" cy="194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876256" y="2132856"/>
            <a:ext cx="1368152"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6732240" y="2636912"/>
            <a:ext cx="1512168"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6516216" y="2636912"/>
            <a:ext cx="1728192"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6516216" y="2636912"/>
            <a:ext cx="1728192" cy="1656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7596336" y="2636912"/>
            <a:ext cx="648072" cy="36004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8244408" y="2106849"/>
            <a:ext cx="691580" cy="107721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zh-CN" altLang="en-US" sz="1600" b="1" dirty="0">
                <a:solidFill>
                  <a:srgbClr val="FF0000"/>
                </a:solidFill>
              </a:rPr>
              <a:t>五层次</a:t>
            </a:r>
            <a:r>
              <a:rPr lang="zh-CN" altLang="en-US" sz="1600" b="1" dirty="0">
                <a:solidFill>
                  <a:srgbClr val="FF0000"/>
                </a:solidFill>
                <a:effectLst>
                  <a:outerShdw blurRad="38100" dist="38100" dir="2700000" algn="tl">
                    <a:srgbClr val="000000">
                      <a:alpha val="43137"/>
                    </a:srgbClr>
                  </a:outerShdw>
                </a:effectLst>
              </a:rPr>
              <a:t>规划</a:t>
            </a:r>
            <a:r>
              <a:rPr lang="zh-CN" altLang="en-US" sz="1600" b="1" dirty="0">
                <a:solidFill>
                  <a:srgbClr val="FF0000"/>
                </a:solidFill>
              </a:rPr>
              <a:t>及效果</a:t>
            </a:r>
          </a:p>
        </p:txBody>
      </p:sp>
    </p:spTree>
    <p:extLst>
      <p:ext uri="{BB962C8B-B14F-4D97-AF65-F5344CB8AC3E}">
        <p14:creationId xmlns:p14="http://schemas.microsoft.com/office/powerpoint/2010/main" val="1015102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5496" y="260649"/>
            <a:ext cx="9452522" cy="576063"/>
          </a:xfrm>
          <a:prstGeom prst="rect">
            <a:avLst/>
          </a:prstGeom>
        </p:spPr>
        <p:txBody>
          <a:bodyPr>
            <a:normAutofit fontScale="97500"/>
          </a:bodyPr>
          <a:lstStyle>
            <a:lvl1pPr algn="l" defTabSz="914400" rtl="0" eaLnBrk="1" latinLnBrk="0" hangingPunct="1">
              <a:spcBef>
                <a:spcPct val="0"/>
              </a:spcBef>
              <a:buNone/>
              <a:defRPr sz="3200" kern="1200">
                <a:solidFill>
                  <a:schemeClr val="bg1"/>
                </a:solidFill>
                <a:latin typeface="黑体" pitchFamily="49" charset="-122"/>
                <a:ea typeface="黑体" pitchFamily="49" charset="-122"/>
                <a:cs typeface="+mj-cs"/>
              </a:defRPr>
            </a:lvl1pPr>
          </a:lstStyle>
          <a:p>
            <a:r>
              <a:rPr lang="zh-CN" altLang="en-US" dirty="0">
                <a:solidFill>
                  <a:srgbClr val="FFFFFF"/>
                </a:solidFill>
                <a:effectLst>
                  <a:outerShdw blurRad="38100" dist="38100" dir="2700000" algn="tl">
                    <a:srgbClr val="000000">
                      <a:alpha val="43137"/>
                    </a:srgbClr>
                  </a:outerShdw>
                </a:effectLst>
              </a:rPr>
              <a:t>纵向五系统</a:t>
            </a:r>
          </a:p>
        </p:txBody>
      </p:sp>
      <p:sp>
        <p:nvSpPr>
          <p:cNvPr id="4" name="矩形 3"/>
          <p:cNvSpPr/>
          <p:nvPr/>
        </p:nvSpPr>
        <p:spPr>
          <a:xfrm>
            <a:off x="0" y="1364107"/>
            <a:ext cx="9180512" cy="1865126"/>
          </a:xfrm>
          <a:prstGeom prst="rect">
            <a:avLst/>
          </a:prstGeom>
        </p:spPr>
        <p:txBody>
          <a:bodyPr wrap="square">
            <a:spAutoFit/>
          </a:bodyPr>
          <a:lstStyle/>
          <a:p>
            <a:pPr marL="0" indent="0">
              <a:lnSpc>
                <a:spcPct val="120000"/>
              </a:lnSpc>
              <a:buNone/>
            </a:pPr>
            <a:r>
              <a:rPr lang="zh-CN" altLang="en-US" sz="2400" b="1" dirty="0">
                <a:solidFill>
                  <a:srgbClr val="C40005"/>
                </a:solidFill>
              </a:rPr>
              <a:t>可以多于五个，可以与管理部门结合，比如教务、学生、人事师资、质量监控</a:t>
            </a:r>
            <a:r>
              <a:rPr lang="en-US" altLang="zh-CN" sz="2400" b="1" dirty="0">
                <a:solidFill>
                  <a:srgbClr val="C40005"/>
                </a:solidFill>
              </a:rPr>
              <a:t>……</a:t>
            </a:r>
            <a:r>
              <a:rPr lang="zh-CN" altLang="en-US" sz="2400" b="1" dirty="0">
                <a:solidFill>
                  <a:srgbClr val="C40005"/>
                </a:solidFill>
              </a:rPr>
              <a:t>；</a:t>
            </a:r>
            <a:r>
              <a:rPr lang="zh-CN" altLang="en-US" sz="2400" b="1" dirty="0">
                <a:solidFill>
                  <a:srgbClr val="563918"/>
                </a:solidFill>
              </a:rPr>
              <a:t>为什么要报送</a:t>
            </a:r>
            <a:r>
              <a:rPr lang="zh-CN" altLang="zh-CN" sz="2400" dirty="0">
                <a:solidFill>
                  <a:srgbClr val="563918"/>
                </a:solidFill>
              </a:rPr>
              <a:t>近</a:t>
            </a:r>
            <a:r>
              <a:rPr lang="en-US" altLang="zh-CN" sz="2400" dirty="0">
                <a:solidFill>
                  <a:srgbClr val="563918"/>
                </a:solidFill>
              </a:rPr>
              <a:t>2</a:t>
            </a:r>
            <a:r>
              <a:rPr lang="zh-CN" altLang="zh-CN" sz="2400" dirty="0">
                <a:solidFill>
                  <a:srgbClr val="563918"/>
                </a:solidFill>
              </a:rPr>
              <a:t>年学校、</a:t>
            </a:r>
            <a:r>
              <a:rPr lang="zh-CN" altLang="zh-CN" sz="2400" b="1" dirty="0">
                <a:solidFill>
                  <a:srgbClr val="563918"/>
                </a:solidFill>
                <a:effectLst>
                  <a:outerShdw blurRad="38100" dist="38100" dir="2700000" algn="tl">
                    <a:srgbClr val="000000">
                      <a:alpha val="43137"/>
                    </a:srgbClr>
                  </a:outerShdw>
                </a:effectLst>
              </a:rPr>
              <a:t>校内职能部门</a:t>
            </a:r>
            <a:r>
              <a:rPr lang="zh-CN" altLang="zh-CN" sz="2400" dirty="0">
                <a:solidFill>
                  <a:srgbClr val="563918"/>
                </a:solidFill>
              </a:rPr>
              <a:t>、院</a:t>
            </a:r>
            <a:r>
              <a:rPr lang="en-US" altLang="zh-CN" sz="2400" dirty="0">
                <a:solidFill>
                  <a:srgbClr val="563918"/>
                </a:solidFill>
              </a:rPr>
              <a:t>/</a:t>
            </a:r>
            <a:r>
              <a:rPr lang="zh-CN" altLang="zh-CN" sz="2400" dirty="0">
                <a:solidFill>
                  <a:srgbClr val="563918"/>
                </a:solidFill>
              </a:rPr>
              <a:t>系的年度自我诊改报告</a:t>
            </a:r>
            <a:r>
              <a:rPr lang="zh-CN" altLang="en-US" sz="2400" dirty="0">
                <a:solidFill>
                  <a:srgbClr val="563918"/>
                </a:solidFill>
              </a:rPr>
              <a:t>？）</a:t>
            </a:r>
            <a:endParaRPr lang="zh-CN" altLang="en-US" sz="2400" b="1" dirty="0">
              <a:solidFill>
                <a:srgbClr val="563918"/>
              </a:solidFill>
            </a:endParaRPr>
          </a:p>
          <a:p>
            <a:pPr>
              <a:lnSpc>
                <a:spcPct val="120000"/>
              </a:lnSpc>
              <a:buFont typeface="Wingdings" panose="05000000000000000000" pitchFamily="2" charset="2"/>
              <a:buChar char="Ø"/>
            </a:pPr>
            <a:endParaRPr lang="en-US" altLang="zh-CN" sz="2400" b="1" dirty="0">
              <a:solidFill>
                <a:srgbClr val="563918"/>
              </a:solidFill>
            </a:endParaRPr>
          </a:p>
        </p:txBody>
      </p:sp>
      <p:sp>
        <p:nvSpPr>
          <p:cNvPr id="3" name="矩形 2"/>
          <p:cNvSpPr/>
          <p:nvPr/>
        </p:nvSpPr>
        <p:spPr>
          <a:xfrm>
            <a:off x="1691680" y="2852936"/>
            <a:ext cx="4572000" cy="3416320"/>
          </a:xfrm>
          <a:prstGeom prst="rect">
            <a:avLst/>
          </a:prstGeom>
        </p:spPr>
        <p:txBody>
          <a:bodyPr>
            <a:spAutoFit/>
          </a:bodyPr>
          <a:lstStyle/>
          <a:p>
            <a:pPr lvl="2">
              <a:lnSpc>
                <a:spcPct val="120000"/>
              </a:lnSpc>
            </a:pPr>
            <a:r>
              <a:rPr lang="zh-CN" altLang="zh-CN" sz="3200" dirty="0"/>
              <a:t>一是</a:t>
            </a:r>
            <a:r>
              <a:rPr lang="zh-CN" altLang="zh-CN" sz="3600" b="1" dirty="0">
                <a:solidFill>
                  <a:srgbClr val="C40005"/>
                </a:solidFill>
                <a:effectLst>
                  <a:outerShdw blurRad="38100" dist="38100" dir="2700000" algn="tl">
                    <a:srgbClr val="000000">
                      <a:alpha val="43137"/>
                    </a:srgbClr>
                  </a:outerShdw>
                </a:effectLst>
              </a:rPr>
              <a:t>决策指挥</a:t>
            </a:r>
            <a:r>
              <a:rPr lang="zh-CN" altLang="zh-CN" sz="3200" dirty="0"/>
              <a:t>系统；</a:t>
            </a:r>
            <a:endParaRPr lang="en-US" altLang="zh-CN" sz="3200" dirty="0"/>
          </a:p>
          <a:p>
            <a:pPr lvl="2">
              <a:lnSpc>
                <a:spcPct val="120000"/>
              </a:lnSpc>
            </a:pPr>
            <a:r>
              <a:rPr lang="zh-CN" altLang="zh-CN" sz="3200" dirty="0"/>
              <a:t>二是</a:t>
            </a:r>
            <a:r>
              <a:rPr lang="zh-CN" altLang="zh-CN" sz="3600" b="1" dirty="0">
                <a:solidFill>
                  <a:srgbClr val="C40005"/>
                </a:solidFill>
                <a:effectLst>
                  <a:outerShdw blurRad="38100" dist="38100" dir="2700000" algn="tl">
                    <a:srgbClr val="000000">
                      <a:alpha val="43137"/>
                    </a:srgbClr>
                  </a:outerShdw>
                </a:effectLst>
              </a:rPr>
              <a:t>质量生成</a:t>
            </a:r>
            <a:r>
              <a:rPr lang="zh-CN" altLang="zh-CN" sz="3200" dirty="0"/>
              <a:t>系统；</a:t>
            </a:r>
            <a:endParaRPr lang="en-US" altLang="zh-CN" sz="3200" dirty="0"/>
          </a:p>
          <a:p>
            <a:pPr lvl="2">
              <a:lnSpc>
                <a:spcPct val="120000"/>
              </a:lnSpc>
            </a:pPr>
            <a:r>
              <a:rPr lang="zh-CN" altLang="zh-CN" sz="3200" dirty="0"/>
              <a:t>三是</a:t>
            </a:r>
            <a:r>
              <a:rPr lang="zh-CN" altLang="zh-CN" sz="3600" b="1" dirty="0">
                <a:solidFill>
                  <a:srgbClr val="C40005"/>
                </a:solidFill>
                <a:effectLst>
                  <a:outerShdw blurRad="38100" dist="38100" dir="2700000" algn="tl">
                    <a:srgbClr val="000000">
                      <a:alpha val="43137"/>
                    </a:srgbClr>
                  </a:outerShdw>
                </a:effectLst>
              </a:rPr>
              <a:t>资源建设</a:t>
            </a:r>
            <a:r>
              <a:rPr lang="zh-CN" altLang="zh-CN" sz="3200" dirty="0"/>
              <a:t>系统；</a:t>
            </a:r>
            <a:endParaRPr lang="en-US" altLang="zh-CN" sz="3200" dirty="0"/>
          </a:p>
          <a:p>
            <a:pPr lvl="2">
              <a:lnSpc>
                <a:spcPct val="120000"/>
              </a:lnSpc>
            </a:pPr>
            <a:r>
              <a:rPr lang="zh-CN" altLang="zh-CN" sz="3200" dirty="0"/>
              <a:t>四是</a:t>
            </a:r>
            <a:r>
              <a:rPr lang="zh-CN" altLang="zh-CN" sz="3600" b="1" dirty="0">
                <a:solidFill>
                  <a:srgbClr val="C40005"/>
                </a:solidFill>
                <a:effectLst>
                  <a:outerShdw blurRad="38100" dist="38100" dir="2700000" algn="tl">
                    <a:srgbClr val="000000">
                      <a:alpha val="43137"/>
                    </a:srgbClr>
                  </a:outerShdw>
                </a:effectLst>
              </a:rPr>
              <a:t>支持服务</a:t>
            </a:r>
            <a:r>
              <a:rPr lang="zh-CN" altLang="zh-CN" sz="3200" dirty="0"/>
              <a:t>系统；</a:t>
            </a:r>
            <a:endParaRPr lang="en-US" altLang="zh-CN" sz="3200" dirty="0"/>
          </a:p>
          <a:p>
            <a:pPr lvl="2">
              <a:lnSpc>
                <a:spcPct val="120000"/>
              </a:lnSpc>
            </a:pPr>
            <a:r>
              <a:rPr lang="zh-CN" altLang="zh-CN" sz="3200" dirty="0"/>
              <a:t>五是</a:t>
            </a:r>
            <a:r>
              <a:rPr lang="zh-CN" altLang="zh-CN" sz="3600" b="1" dirty="0">
                <a:solidFill>
                  <a:srgbClr val="C40005"/>
                </a:solidFill>
                <a:effectLst>
                  <a:outerShdw blurRad="38100" dist="38100" dir="2700000" algn="tl">
                    <a:srgbClr val="000000">
                      <a:alpha val="43137"/>
                    </a:srgbClr>
                  </a:outerShdw>
                </a:effectLst>
              </a:rPr>
              <a:t>监督控制</a:t>
            </a:r>
            <a:r>
              <a:rPr lang="zh-CN" altLang="zh-CN" sz="3200" dirty="0"/>
              <a:t>系统</a:t>
            </a:r>
            <a:r>
              <a:rPr lang="zh-CN" altLang="en-US" sz="3200" dirty="0"/>
              <a:t>。</a:t>
            </a:r>
          </a:p>
        </p:txBody>
      </p:sp>
    </p:spTree>
    <p:extLst>
      <p:ext uri="{BB962C8B-B14F-4D97-AF65-F5344CB8AC3E}">
        <p14:creationId xmlns:p14="http://schemas.microsoft.com/office/powerpoint/2010/main" val="138530477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496" y="260649"/>
            <a:ext cx="9452522" cy="576063"/>
          </a:xfrm>
        </p:spPr>
        <p:txBody>
          <a:bodyPr>
            <a:normAutofit fontScale="90000"/>
          </a:bodyPr>
          <a:lstStyle/>
          <a:p>
            <a:r>
              <a:rPr lang="zh-CN" altLang="en-US" dirty="0">
                <a:solidFill>
                  <a:srgbClr val="C40005"/>
                </a:solidFill>
                <a:effectLst>
                  <a:outerShdw blurRad="38100" dist="38100" dir="2700000" algn="tl">
                    <a:srgbClr val="000000">
                      <a:alpha val="43137"/>
                    </a:srgbClr>
                  </a:outerShdw>
                </a:effectLst>
              </a:rPr>
              <a:t>横向五层面</a:t>
            </a:r>
            <a:r>
              <a:rPr lang="zh-CN" altLang="en-US" dirty="0">
                <a:solidFill>
                  <a:srgbClr val="FFFFFF"/>
                </a:solidFill>
                <a:effectLst>
                  <a:outerShdw blurRad="38100" dist="38100" dir="2700000" algn="tl">
                    <a:srgbClr val="000000">
                      <a:alpha val="43137"/>
                    </a:srgbClr>
                  </a:outerShdw>
                </a:effectLst>
              </a:rPr>
              <a:t>（主体）</a:t>
            </a:r>
          </a:p>
        </p:txBody>
      </p:sp>
      <p:sp>
        <p:nvSpPr>
          <p:cNvPr id="3" name="矩形 2"/>
          <p:cNvSpPr/>
          <p:nvPr/>
        </p:nvSpPr>
        <p:spPr>
          <a:xfrm>
            <a:off x="251520" y="1196752"/>
            <a:ext cx="8640960" cy="2400657"/>
          </a:xfrm>
          <a:prstGeom prst="rect">
            <a:avLst/>
          </a:prstGeom>
        </p:spPr>
        <p:txBody>
          <a:bodyPr wrap="square">
            <a:spAutoFit/>
          </a:bodyPr>
          <a:lstStyle/>
          <a:p>
            <a:pPr>
              <a:lnSpc>
                <a:spcPct val="150000"/>
              </a:lnSpc>
            </a:pPr>
            <a:r>
              <a:rPr lang="zh-CN" altLang="en-US" sz="2400" b="1" dirty="0">
                <a:solidFill>
                  <a:srgbClr val="563918"/>
                </a:solidFill>
              </a:rPr>
              <a:t>学校、专业、课程、教师、学生五个层面（主体）各自建立起完整且相对独立的自我质量保证机制，强化学校各层级管理系统间的质量依存关系，形成全要素网络化的内部质量保证体系）</a:t>
            </a:r>
          </a:p>
          <a:p>
            <a:pPr>
              <a:lnSpc>
                <a:spcPct val="150000"/>
              </a:lnSpc>
            </a:pPr>
            <a:r>
              <a:rPr lang="zh-CN" altLang="en-US" sz="2800" b="1" dirty="0" smtClean="0">
                <a:solidFill>
                  <a:srgbClr val="C40005"/>
                </a:solidFill>
                <a:effectLst>
                  <a:outerShdw blurRad="38100" dist="38100" dir="2700000" algn="tl">
                    <a:srgbClr val="000000">
                      <a:alpha val="43137"/>
                    </a:srgbClr>
                  </a:outerShdw>
                </a:effectLst>
              </a:rPr>
              <a:t>任务</a:t>
            </a:r>
            <a:r>
              <a:rPr lang="zh-CN" altLang="en-US" sz="2800" b="1" dirty="0">
                <a:solidFill>
                  <a:srgbClr val="C40005"/>
                </a:solidFill>
                <a:effectLst>
                  <a:outerShdw blurRad="38100" dist="38100" dir="2700000" algn="tl">
                    <a:srgbClr val="000000">
                      <a:alpha val="43137"/>
                    </a:srgbClr>
                  </a:outerShdw>
                </a:effectLst>
              </a:rPr>
              <a:t>是</a:t>
            </a:r>
            <a:r>
              <a:rPr lang="zh-CN" altLang="en-US" sz="2800" b="1" dirty="0" smtClean="0">
                <a:solidFill>
                  <a:srgbClr val="C40005"/>
                </a:solidFill>
                <a:effectLst>
                  <a:outerShdw blurRad="38100" dist="38100" dir="2700000" algn="tl">
                    <a:srgbClr val="000000">
                      <a:alpha val="43137"/>
                    </a:srgbClr>
                  </a:outerShdw>
                </a:effectLst>
              </a:rPr>
              <a:t>：</a:t>
            </a:r>
            <a:endParaRPr lang="zh-CN" altLang="en-US" sz="2800" b="1" dirty="0">
              <a:solidFill>
                <a:srgbClr val="C40005"/>
              </a:solidFill>
              <a:effectLst>
                <a:outerShdw blurRad="38100" dist="38100" dir="2700000" algn="tl">
                  <a:srgbClr val="000000">
                    <a:alpha val="43137"/>
                  </a:srgbClr>
                </a:outerShdw>
              </a:effectLst>
            </a:endParaRPr>
          </a:p>
        </p:txBody>
      </p:sp>
      <p:sp>
        <p:nvSpPr>
          <p:cNvPr id="4" name="矩形 3"/>
          <p:cNvSpPr/>
          <p:nvPr/>
        </p:nvSpPr>
        <p:spPr>
          <a:xfrm>
            <a:off x="1619672" y="3501008"/>
            <a:ext cx="5598368" cy="2677656"/>
          </a:xfrm>
          <a:prstGeom prst="rect">
            <a:avLst/>
          </a:prstGeom>
        </p:spPr>
        <p:txBody>
          <a:bodyPr wrap="square">
            <a:spAutoFit/>
          </a:bodyPr>
          <a:lstStyle/>
          <a:p>
            <a:pPr lvl="2">
              <a:lnSpc>
                <a:spcPct val="120000"/>
              </a:lnSpc>
              <a:buSzPct val="80000"/>
              <a:buFont typeface="Wingdings" panose="05000000000000000000" pitchFamily="2" charset="2"/>
              <a:buChar char="l"/>
            </a:pPr>
            <a:r>
              <a:rPr lang="zh-CN" altLang="zh-CN" sz="2800" b="1" dirty="0">
                <a:solidFill>
                  <a:srgbClr val="563918"/>
                </a:solidFill>
              </a:rPr>
              <a:t>第一层面</a:t>
            </a:r>
            <a:r>
              <a:rPr lang="zh-CN" altLang="en-US" sz="2800" b="1" dirty="0">
                <a:solidFill>
                  <a:srgbClr val="C40005"/>
                </a:solidFill>
              </a:rPr>
              <a:t>（主体）</a:t>
            </a:r>
            <a:r>
              <a:rPr lang="zh-CN" altLang="zh-CN" sz="2800" b="1" dirty="0">
                <a:solidFill>
                  <a:srgbClr val="563918"/>
                </a:solidFill>
              </a:rPr>
              <a:t>学校</a:t>
            </a:r>
            <a:endParaRPr lang="en-US" altLang="zh-CN" sz="2800" b="1" dirty="0">
              <a:solidFill>
                <a:srgbClr val="563918"/>
              </a:solidFill>
            </a:endParaRPr>
          </a:p>
          <a:p>
            <a:pPr lvl="2">
              <a:lnSpc>
                <a:spcPct val="120000"/>
              </a:lnSpc>
              <a:buSzPct val="80000"/>
              <a:buFont typeface="Wingdings" panose="05000000000000000000" pitchFamily="2" charset="2"/>
              <a:buChar char="l"/>
            </a:pPr>
            <a:r>
              <a:rPr lang="zh-CN" altLang="zh-CN" sz="2800" b="1" dirty="0">
                <a:solidFill>
                  <a:srgbClr val="563918"/>
                </a:solidFill>
              </a:rPr>
              <a:t>第二层面</a:t>
            </a:r>
            <a:r>
              <a:rPr lang="zh-CN" altLang="en-US" sz="2800" b="1" dirty="0">
                <a:solidFill>
                  <a:srgbClr val="C40005"/>
                </a:solidFill>
              </a:rPr>
              <a:t>（主体）</a:t>
            </a:r>
            <a:r>
              <a:rPr lang="zh-CN" altLang="zh-CN" sz="2800" b="1" dirty="0">
                <a:solidFill>
                  <a:srgbClr val="563918"/>
                </a:solidFill>
              </a:rPr>
              <a:t>专业</a:t>
            </a:r>
            <a:endParaRPr lang="en-US" altLang="zh-CN" sz="2800" b="1" dirty="0">
              <a:solidFill>
                <a:srgbClr val="563918"/>
              </a:solidFill>
            </a:endParaRPr>
          </a:p>
          <a:p>
            <a:pPr lvl="2">
              <a:lnSpc>
                <a:spcPct val="120000"/>
              </a:lnSpc>
              <a:buSzPct val="80000"/>
              <a:buFont typeface="Wingdings" panose="05000000000000000000" pitchFamily="2" charset="2"/>
              <a:buChar char="l"/>
            </a:pPr>
            <a:r>
              <a:rPr lang="zh-CN" altLang="zh-CN" sz="2800" b="1" dirty="0">
                <a:solidFill>
                  <a:srgbClr val="563918"/>
                </a:solidFill>
              </a:rPr>
              <a:t>第三层面</a:t>
            </a:r>
            <a:r>
              <a:rPr lang="zh-CN" altLang="en-US" sz="2800" b="1" dirty="0">
                <a:solidFill>
                  <a:srgbClr val="C40005"/>
                </a:solidFill>
              </a:rPr>
              <a:t>（主体）</a:t>
            </a:r>
            <a:r>
              <a:rPr lang="zh-CN" altLang="zh-CN" sz="2800" b="1" dirty="0">
                <a:solidFill>
                  <a:srgbClr val="563918"/>
                </a:solidFill>
              </a:rPr>
              <a:t>课程</a:t>
            </a:r>
            <a:endParaRPr lang="en-US" altLang="zh-CN" sz="2800" b="1" dirty="0">
              <a:solidFill>
                <a:srgbClr val="563918"/>
              </a:solidFill>
            </a:endParaRPr>
          </a:p>
          <a:p>
            <a:pPr lvl="2">
              <a:lnSpc>
                <a:spcPct val="120000"/>
              </a:lnSpc>
              <a:buSzPct val="80000"/>
              <a:buFont typeface="Wingdings" panose="05000000000000000000" pitchFamily="2" charset="2"/>
              <a:buChar char="l"/>
            </a:pPr>
            <a:r>
              <a:rPr lang="zh-CN" altLang="zh-CN" sz="2800" b="1" dirty="0">
                <a:solidFill>
                  <a:srgbClr val="563918"/>
                </a:solidFill>
              </a:rPr>
              <a:t>第四层面</a:t>
            </a:r>
            <a:r>
              <a:rPr lang="zh-CN" altLang="en-US" sz="2800" b="1" dirty="0">
                <a:solidFill>
                  <a:srgbClr val="C40005"/>
                </a:solidFill>
              </a:rPr>
              <a:t>（主体）</a:t>
            </a:r>
            <a:r>
              <a:rPr lang="zh-CN" altLang="zh-CN" sz="2800" b="1" dirty="0">
                <a:solidFill>
                  <a:srgbClr val="563918"/>
                </a:solidFill>
              </a:rPr>
              <a:t>教师</a:t>
            </a:r>
            <a:endParaRPr lang="en-US" altLang="zh-CN" sz="2800" b="1" dirty="0">
              <a:solidFill>
                <a:srgbClr val="563918"/>
              </a:solidFill>
            </a:endParaRPr>
          </a:p>
          <a:p>
            <a:pPr lvl="2">
              <a:lnSpc>
                <a:spcPct val="120000"/>
              </a:lnSpc>
              <a:buSzPct val="80000"/>
              <a:buFont typeface="Wingdings" panose="05000000000000000000" pitchFamily="2" charset="2"/>
              <a:buChar char="l"/>
            </a:pPr>
            <a:r>
              <a:rPr lang="zh-CN" altLang="zh-CN" sz="2800" b="1" dirty="0">
                <a:solidFill>
                  <a:srgbClr val="563918"/>
                </a:solidFill>
              </a:rPr>
              <a:t>第五层面</a:t>
            </a:r>
            <a:r>
              <a:rPr lang="zh-CN" altLang="en-US" sz="2800" b="1" dirty="0">
                <a:solidFill>
                  <a:srgbClr val="C40005"/>
                </a:solidFill>
              </a:rPr>
              <a:t>（主体）</a:t>
            </a:r>
            <a:r>
              <a:rPr lang="zh-CN" altLang="zh-CN" sz="2800" b="1" dirty="0">
                <a:solidFill>
                  <a:srgbClr val="563918"/>
                </a:solidFill>
              </a:rPr>
              <a:t>学生</a:t>
            </a:r>
            <a:endParaRPr lang="en-US" altLang="zh-CN" sz="2800" b="1" dirty="0">
              <a:solidFill>
                <a:srgbClr val="563918"/>
              </a:solidFill>
            </a:endParaRPr>
          </a:p>
        </p:txBody>
      </p:sp>
    </p:spTree>
    <p:extLst>
      <p:ext uri="{BB962C8B-B14F-4D97-AF65-F5344CB8AC3E}">
        <p14:creationId xmlns:p14="http://schemas.microsoft.com/office/powerpoint/2010/main" val="3744635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hina dark ani">
  <a:themeElements>
    <a:clrScheme name="自定义 10">
      <a:dk1>
        <a:srgbClr val="808080"/>
      </a:dk1>
      <a:lt1>
        <a:srgbClr val="151515"/>
      </a:lt1>
      <a:dk2>
        <a:srgbClr val="C81207"/>
      </a:dk2>
      <a:lt2>
        <a:srgbClr val="FCFDCC"/>
      </a:lt2>
      <a:accent1>
        <a:srgbClr val="959349"/>
      </a:accent1>
      <a:accent2>
        <a:srgbClr val="A2BB27"/>
      </a:accent2>
      <a:accent3>
        <a:srgbClr val="E0AAAA"/>
      </a:accent3>
      <a:accent4>
        <a:srgbClr val="DADADA"/>
      </a:accent4>
      <a:accent5>
        <a:srgbClr val="C8C8B1"/>
      </a:accent5>
      <a:accent6>
        <a:srgbClr val="92A922"/>
      </a:accent6>
      <a:hlink>
        <a:srgbClr val="EB6B1D"/>
      </a:hlink>
      <a:folHlink>
        <a:srgbClr val="25A7B5"/>
      </a:folHlink>
    </a:clrScheme>
    <a:fontScheme name="china dark ani">
      <a:majorFont>
        <a:latin typeface="Times New Roman"/>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hina dark ani 1">
        <a:dk1>
          <a:srgbClr val="333333"/>
        </a:dk1>
        <a:lt1>
          <a:srgbClr val="FFFFFF"/>
        </a:lt1>
        <a:dk2>
          <a:srgbClr val="C81207"/>
        </a:dk2>
        <a:lt2>
          <a:srgbClr val="E6EEFE"/>
        </a:lt2>
        <a:accent1>
          <a:srgbClr val="86ABBC"/>
        </a:accent1>
        <a:accent2>
          <a:srgbClr val="F46F0C"/>
        </a:accent2>
        <a:accent3>
          <a:srgbClr val="E0AAAA"/>
        </a:accent3>
        <a:accent4>
          <a:srgbClr val="DADADA"/>
        </a:accent4>
        <a:accent5>
          <a:srgbClr val="C3D2DA"/>
        </a:accent5>
        <a:accent6>
          <a:srgbClr val="DD640A"/>
        </a:accent6>
        <a:hlink>
          <a:srgbClr val="43BC22"/>
        </a:hlink>
        <a:folHlink>
          <a:srgbClr val="EFBF11"/>
        </a:folHlink>
      </a:clrScheme>
      <a:clrMap bg1="dk2" tx1="lt1" bg2="dk1" tx2="lt2" accent1="accent1" accent2="accent2" accent3="accent3" accent4="accent4" accent5="accent5" accent6="accent6" hlink="hlink" folHlink="folHlink"/>
    </a:extraClrScheme>
    <a:extraClrScheme>
      <a:clrScheme name="china dark ani 2">
        <a:dk1>
          <a:srgbClr val="808080"/>
        </a:dk1>
        <a:lt1>
          <a:srgbClr val="FFFFFF"/>
        </a:lt1>
        <a:dk2>
          <a:srgbClr val="C81207"/>
        </a:dk2>
        <a:lt2>
          <a:srgbClr val="FCFDCC"/>
        </a:lt2>
        <a:accent1>
          <a:srgbClr val="959349"/>
        </a:accent1>
        <a:accent2>
          <a:srgbClr val="A2BB27"/>
        </a:accent2>
        <a:accent3>
          <a:srgbClr val="E0AAAA"/>
        </a:accent3>
        <a:accent4>
          <a:srgbClr val="DADADA"/>
        </a:accent4>
        <a:accent5>
          <a:srgbClr val="C8C8B1"/>
        </a:accent5>
        <a:accent6>
          <a:srgbClr val="92A922"/>
        </a:accent6>
        <a:hlink>
          <a:srgbClr val="EB6B1D"/>
        </a:hlink>
        <a:folHlink>
          <a:srgbClr val="25A7B5"/>
        </a:folHlink>
      </a:clrScheme>
      <a:clrMap bg1="dk2" tx1="lt1" bg2="dk1" tx2="lt2" accent1="accent1" accent2="accent2" accent3="accent3" accent4="accent4" accent5="accent5" accent6="accent6" hlink="hlink" folHlink="folHlink"/>
    </a:extraClrScheme>
    <a:extraClrScheme>
      <a:clrScheme name="china dark ani 3">
        <a:dk1>
          <a:srgbClr val="5F5F5F"/>
        </a:dk1>
        <a:lt1>
          <a:srgbClr val="FFFFFF"/>
        </a:lt1>
        <a:dk2>
          <a:srgbClr val="C81207"/>
        </a:dk2>
        <a:lt2>
          <a:srgbClr val="DFF9EC"/>
        </a:lt2>
        <a:accent1>
          <a:srgbClr val="F6AB16"/>
        </a:accent1>
        <a:accent2>
          <a:srgbClr val="55C050"/>
        </a:accent2>
        <a:accent3>
          <a:srgbClr val="E0AAAA"/>
        </a:accent3>
        <a:accent4>
          <a:srgbClr val="DADADA"/>
        </a:accent4>
        <a:accent5>
          <a:srgbClr val="FAD2AB"/>
        </a:accent5>
        <a:accent6>
          <a:srgbClr val="4CAE48"/>
        </a:accent6>
        <a:hlink>
          <a:srgbClr val="EE4E22"/>
        </a:hlink>
        <a:folHlink>
          <a:srgbClr val="5249C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china dark ani</Template>
  <TotalTime>291</TotalTime>
  <Pages>0</Pages>
  <Words>6175</Words>
  <Characters>0</Characters>
  <Application>Microsoft Office PowerPoint</Application>
  <DocSecurity>0</DocSecurity>
  <PresentationFormat>全屏显示(4:3)</PresentationFormat>
  <Lines>0</Lines>
  <Paragraphs>1018</Paragraphs>
  <Slides>50</Slides>
  <Notes>3</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50</vt:i4>
      </vt:variant>
    </vt:vector>
  </HeadingPairs>
  <TitlesOfParts>
    <vt:vector size="60" baseType="lpstr">
      <vt:lpstr>仿宋</vt:lpstr>
      <vt:lpstr>黑体</vt:lpstr>
      <vt:lpstr>宋体</vt:lpstr>
      <vt:lpstr>微软雅黑</vt:lpstr>
      <vt:lpstr>Arial</vt:lpstr>
      <vt:lpstr>Calibri</vt:lpstr>
      <vt:lpstr>Times New Roman</vt:lpstr>
      <vt:lpstr>Wingdings</vt:lpstr>
      <vt:lpstr>china dark ani</vt:lpstr>
      <vt:lpstr>自定义设计方案</vt:lpstr>
      <vt:lpstr>PowerPoint 演示文稿</vt:lpstr>
      <vt:lpstr>PowerPoint 演示文稿</vt:lpstr>
      <vt:lpstr>一、指导方案的重点是指导学校建设内部质量保证体系</vt:lpstr>
      <vt:lpstr>PowerPoint 演示文稿</vt:lpstr>
      <vt:lpstr>一、指导方案的重点是指导学校建设内部质量保证体系</vt:lpstr>
      <vt:lpstr>PowerPoint 演示文稿</vt:lpstr>
      <vt:lpstr>PowerPoint 演示文稿</vt:lpstr>
      <vt:lpstr>PowerPoint 演示文稿</vt:lpstr>
      <vt:lpstr>横向五层面（主体）</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fish0790</dc:creator>
  <cp:lastModifiedBy>w19</cp:lastModifiedBy>
  <cp:revision>69</cp:revision>
  <cp:lastPrinted>1899-12-30T00:00:00Z</cp:lastPrinted>
  <dcterms:created xsi:type="dcterms:W3CDTF">2009-08-22T23:38:22Z</dcterms:created>
  <dcterms:modified xsi:type="dcterms:W3CDTF">2016-06-13T00:56:41Z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2052-6.4.0.1930</vt:lpwstr>
  </property>
</Properties>
</file>